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3" r:id="rId3"/>
    <p:sldId id="276" r:id="rId4"/>
    <p:sldId id="274" r:id="rId5"/>
    <p:sldId id="295" r:id="rId6"/>
    <p:sldId id="278" r:id="rId7"/>
    <p:sldId id="279" r:id="rId8"/>
    <p:sldId id="280" r:id="rId9"/>
    <p:sldId id="281" r:id="rId10"/>
    <p:sldId id="282" r:id="rId11"/>
    <p:sldId id="283" r:id="rId12"/>
    <p:sldId id="284" r:id="rId13"/>
    <p:sldId id="285" r:id="rId14"/>
    <p:sldId id="286" r:id="rId15"/>
    <p:sldId id="303" r:id="rId16"/>
    <p:sldId id="344" r:id="rId17"/>
    <p:sldId id="304" r:id="rId18"/>
    <p:sldId id="305" r:id="rId19"/>
    <p:sldId id="306" r:id="rId20"/>
    <p:sldId id="307" r:id="rId21"/>
    <p:sldId id="308" r:id="rId22"/>
    <p:sldId id="340" r:id="rId23"/>
    <p:sldId id="309" r:id="rId24"/>
    <p:sldId id="341" r:id="rId25"/>
    <p:sldId id="310" r:id="rId26"/>
    <p:sldId id="311" r:id="rId27"/>
    <p:sldId id="312" r:id="rId28"/>
    <p:sldId id="313" r:id="rId29"/>
    <p:sldId id="314" r:id="rId30"/>
    <p:sldId id="315" r:id="rId31"/>
    <p:sldId id="316" r:id="rId32"/>
    <p:sldId id="342" r:id="rId33"/>
    <p:sldId id="317" r:id="rId34"/>
    <p:sldId id="345" r:id="rId35"/>
    <p:sldId id="348" r:id="rId36"/>
    <p:sldId id="349" r:id="rId37"/>
    <p:sldId id="350" r:id="rId38"/>
    <p:sldId id="351" r:id="rId39"/>
    <p:sldId id="318" r:id="rId40"/>
    <p:sldId id="346" r:id="rId41"/>
    <p:sldId id="347" r:id="rId42"/>
    <p:sldId id="352" r:id="rId43"/>
    <p:sldId id="356"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22" r:id="rId59"/>
    <p:sldId id="323" r:id="rId60"/>
    <p:sldId id="353" r:id="rId61"/>
    <p:sldId id="354" r:id="rId62"/>
    <p:sldId id="355" r:id="rId63"/>
    <p:sldId id="324" r:id="rId64"/>
    <p:sldId id="325" r:id="rId65"/>
    <p:sldId id="371" r:id="rId66"/>
    <p:sldId id="373" r:id="rId67"/>
    <p:sldId id="374" r:id="rId68"/>
    <p:sldId id="375" r:id="rId69"/>
    <p:sldId id="376" r:id="rId70"/>
    <p:sldId id="377" r:id="rId71"/>
    <p:sldId id="378" r:id="rId72"/>
    <p:sldId id="379" r:id="rId73"/>
    <p:sldId id="380" r:id="rId74"/>
    <p:sldId id="381" r:id="rId75"/>
    <p:sldId id="382" r:id="rId76"/>
    <p:sldId id="383" r:id="rId77"/>
    <p:sldId id="384" r:id="rId78"/>
    <p:sldId id="385" r:id="rId79"/>
    <p:sldId id="386" r:id="rId80"/>
    <p:sldId id="387" r:id="rId81"/>
    <p:sldId id="388" r:id="rId82"/>
    <p:sldId id="389" r:id="rId83"/>
    <p:sldId id="390" r:id="rId84"/>
    <p:sldId id="391" r:id="rId85"/>
    <p:sldId id="392" r:id="rId86"/>
    <p:sldId id="393" r:id="rId87"/>
    <p:sldId id="394" r:id="rId88"/>
    <p:sldId id="395" r:id="rId89"/>
    <p:sldId id="396" r:id="rId90"/>
    <p:sldId id="397" r:id="rId91"/>
    <p:sldId id="398" r:id="rId92"/>
    <p:sldId id="399" r:id="rId93"/>
    <p:sldId id="400" r:id="rId94"/>
    <p:sldId id="401" r:id="rId95"/>
    <p:sldId id="402" r:id="rId96"/>
    <p:sldId id="403" r:id="rId97"/>
    <p:sldId id="404" r:id="rId98"/>
    <p:sldId id="405" r:id="rId99"/>
    <p:sldId id="406" r:id="rId100"/>
    <p:sldId id="407" r:id="rId101"/>
    <p:sldId id="408" r:id="rId102"/>
    <p:sldId id="409" r:id="rId103"/>
    <p:sldId id="410" r:id="rId104"/>
    <p:sldId id="411" r:id="rId105"/>
    <p:sldId id="412" r:id="rId106"/>
    <p:sldId id="413" r:id="rId107"/>
    <p:sldId id="414" r:id="rId108"/>
    <p:sldId id="415" r:id="rId109"/>
    <p:sldId id="416" r:id="rId110"/>
    <p:sldId id="417" r:id="rId111"/>
    <p:sldId id="418" r:id="rId112"/>
    <p:sldId id="419" r:id="rId113"/>
    <p:sldId id="423" r:id="rId114"/>
    <p:sldId id="420" r:id="rId115"/>
    <p:sldId id="422" r:id="rId116"/>
    <p:sldId id="454" r:id="rId117"/>
    <p:sldId id="424" r:id="rId118"/>
    <p:sldId id="425" r:id="rId119"/>
    <p:sldId id="426" r:id="rId120"/>
    <p:sldId id="427" r:id="rId121"/>
    <p:sldId id="428" r:id="rId122"/>
    <p:sldId id="429" r:id="rId123"/>
    <p:sldId id="430" r:id="rId124"/>
    <p:sldId id="431" r:id="rId125"/>
    <p:sldId id="432" r:id="rId126"/>
    <p:sldId id="433" r:id="rId127"/>
    <p:sldId id="434" r:id="rId128"/>
    <p:sldId id="435" r:id="rId129"/>
    <p:sldId id="436" r:id="rId130"/>
    <p:sldId id="437" r:id="rId131"/>
    <p:sldId id="438" r:id="rId132"/>
    <p:sldId id="439" r:id="rId133"/>
    <p:sldId id="440" r:id="rId134"/>
    <p:sldId id="441" r:id="rId135"/>
    <p:sldId id="442" r:id="rId136"/>
    <p:sldId id="443" r:id="rId137"/>
    <p:sldId id="444" r:id="rId138"/>
    <p:sldId id="447" r:id="rId139"/>
    <p:sldId id="448" r:id="rId140"/>
    <p:sldId id="452" r:id="rId141"/>
    <p:sldId id="455" r:id="rId142"/>
    <p:sldId id="463" r:id="rId143"/>
    <p:sldId id="456" r:id="rId144"/>
    <p:sldId id="457" r:id="rId145"/>
    <p:sldId id="458" r:id="rId146"/>
    <p:sldId id="462" r:id="rId147"/>
    <p:sldId id="461" r:id="rId148"/>
    <p:sldId id="459" r:id="rId149"/>
    <p:sldId id="460" r:id="rId150"/>
    <p:sldId id="453" r:id="rId151"/>
    <p:sldId id="464" r:id="rId152"/>
    <p:sldId id="505" r:id="rId153"/>
    <p:sldId id="506" r:id="rId154"/>
    <p:sldId id="507" r:id="rId155"/>
    <p:sldId id="508" r:id="rId156"/>
    <p:sldId id="509" r:id="rId157"/>
    <p:sldId id="510" r:id="rId158"/>
    <p:sldId id="511" r:id="rId159"/>
    <p:sldId id="512" r:id="rId160"/>
    <p:sldId id="513" r:id="rId161"/>
    <p:sldId id="514" r:id="rId162"/>
    <p:sldId id="515" r:id="rId163"/>
    <p:sldId id="516" r:id="rId164"/>
    <p:sldId id="517" r:id="rId165"/>
    <p:sldId id="518" r:id="rId166"/>
    <p:sldId id="519" r:id="rId167"/>
    <p:sldId id="520" r:id="rId168"/>
    <p:sldId id="521" r:id="rId169"/>
    <p:sldId id="522" r:id="rId170"/>
    <p:sldId id="523" r:id="rId171"/>
    <p:sldId id="524" r:id="rId172"/>
    <p:sldId id="525" r:id="rId173"/>
    <p:sldId id="526" r:id="rId174"/>
    <p:sldId id="465" r:id="rId175"/>
    <p:sldId id="466" r:id="rId176"/>
    <p:sldId id="467" r:id="rId177"/>
    <p:sldId id="468" r:id="rId178"/>
    <p:sldId id="469" r:id="rId179"/>
    <p:sldId id="470" r:id="rId180"/>
    <p:sldId id="471" r:id="rId181"/>
    <p:sldId id="472" r:id="rId182"/>
    <p:sldId id="473" r:id="rId183"/>
    <p:sldId id="474" r:id="rId184"/>
    <p:sldId id="475" r:id="rId185"/>
    <p:sldId id="476" r:id="rId186"/>
    <p:sldId id="477" r:id="rId187"/>
    <p:sldId id="478" r:id="rId188"/>
    <p:sldId id="479" r:id="rId189"/>
    <p:sldId id="480" r:id="rId190"/>
    <p:sldId id="481" r:id="rId191"/>
    <p:sldId id="482" r:id="rId192"/>
    <p:sldId id="483" r:id="rId193"/>
    <p:sldId id="484" r:id="rId194"/>
    <p:sldId id="485" r:id="rId195"/>
    <p:sldId id="486" r:id="rId196"/>
    <p:sldId id="487" r:id="rId197"/>
    <p:sldId id="488" r:id="rId198"/>
    <p:sldId id="489" r:id="rId199"/>
    <p:sldId id="490" r:id="rId200"/>
    <p:sldId id="491" r:id="rId201"/>
    <p:sldId id="492" r:id="rId202"/>
    <p:sldId id="493" r:id="rId203"/>
    <p:sldId id="494" r:id="rId204"/>
    <p:sldId id="495" r:id="rId205"/>
    <p:sldId id="496" r:id="rId206"/>
    <p:sldId id="497" r:id="rId207"/>
    <p:sldId id="498" r:id="rId208"/>
    <p:sldId id="499" r:id="rId209"/>
    <p:sldId id="500" r:id="rId210"/>
    <p:sldId id="501" r:id="rId211"/>
    <p:sldId id="502" r:id="rId212"/>
    <p:sldId id="503" r:id="rId213"/>
    <p:sldId id="504" r:id="rId214"/>
    <p:sldId id="527" r:id="rId215"/>
    <p:sldId id="528" r:id="rId216"/>
    <p:sldId id="529" r:id="rId217"/>
    <p:sldId id="530" r:id="rId218"/>
    <p:sldId id="531" r:id="rId219"/>
    <p:sldId id="532" r:id="rId220"/>
    <p:sldId id="533" r:id="rId221"/>
    <p:sldId id="534" r:id="rId222"/>
    <p:sldId id="535" r:id="rId223"/>
    <p:sldId id="536" r:id="rId224"/>
    <p:sldId id="537" r:id="rId225"/>
    <p:sldId id="538" r:id="rId226"/>
    <p:sldId id="539" r:id="rId227"/>
    <p:sldId id="540" r:id="rId228"/>
    <p:sldId id="541" r:id="rId229"/>
    <p:sldId id="542" r:id="rId230"/>
    <p:sldId id="543" r:id="rId231"/>
    <p:sldId id="544" r:id="rId232"/>
    <p:sldId id="545" r:id="rId233"/>
    <p:sldId id="546" r:id="rId234"/>
    <p:sldId id="547" r:id="rId235"/>
    <p:sldId id="548" r:id="rId236"/>
    <p:sldId id="549" r:id="rId237"/>
    <p:sldId id="550" r:id="rId238"/>
    <p:sldId id="551" r:id="rId239"/>
    <p:sldId id="552" r:id="rId240"/>
    <p:sldId id="553" r:id="rId241"/>
    <p:sldId id="554" r:id="rId242"/>
    <p:sldId id="555" r:id="rId243"/>
    <p:sldId id="556" r:id="rId244"/>
    <p:sldId id="557" r:id="rId245"/>
    <p:sldId id="558" r:id="rId246"/>
    <p:sldId id="559" r:id="rId247"/>
    <p:sldId id="560" r:id="rId248"/>
    <p:sldId id="561" r:id="rId249"/>
    <p:sldId id="562" r:id="rId250"/>
    <p:sldId id="563" r:id="rId251"/>
    <p:sldId id="564" r:id="rId252"/>
    <p:sldId id="565" r:id="rId253"/>
    <p:sldId id="566" r:id="rId254"/>
    <p:sldId id="567" r:id="rId255"/>
    <p:sldId id="568" r:id="rId256"/>
    <p:sldId id="569" r:id="rId257"/>
    <p:sldId id="570" r:id="rId258"/>
    <p:sldId id="571" r:id="rId259"/>
    <p:sldId id="572" r:id="rId260"/>
    <p:sldId id="573" r:id="rId261"/>
    <p:sldId id="574" r:id="rId262"/>
    <p:sldId id="575" r:id="rId263"/>
    <p:sldId id="576" r:id="rId264"/>
    <p:sldId id="577" r:id="rId2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9-05T11:35:02.663"/>
    </inkml:context>
    <inkml:brush xml:id="br0">
      <inkml:brushProperty name="width" value="0.05292" units="cm"/>
      <inkml:brushProperty name="height" value="0.05292" units="cm"/>
      <inkml:brushProperty name="color" value="#FF0000"/>
    </inkml:brush>
  </inkml:definitions>
  <inkml:trace contextRef="#ctx0" brushRef="#br0">25226 7144 0,'50'0'250,"24"0"-250,26 25 16,-1-25-16,0 0 16,25 0-16,-74 0 15,24 0-15,1 0 16,-1 0-16,0 0 16,-24 0-16,0 0 0,24 0 15,-24 0-15,-1-25 16,1 25-16,-1 0 15,-24 0-15,0 0 16,0 0-16,0 0 16,-1 0-1,1 0 1,0 0 0,0 0 15,0 0-16,-1 0 1,1 0 15,-25-25 110,-25 0-141,1 0 16,-1-24-16,25-1 15,-50 25-15,25-74 16,1 74-16,-1 0 15,25-24-15,0 24 16,-25 0-16,0 0 16,25 1-1,-25-26 1,25 25-16,0 0 16,0 1-16,0-1 15,0 0 1,0 0-1,0 0 1,0 1 15,0-1-15,0 0 0,0 0-1,0 0 16,0 1 1,0-1-17,-24 0-15,-1-49 16,0-50-16,25 24 0,0 51 16,-25 24-16,25 0 15,0 0-15,0 0 31,0 1-15,25 24 297,25 24-313,24 1 15,-24-25-15,-1 25 16,26-25-16,-26 25 15,26 0-15,-51-25 16,1 0-16,25 0 16,-25 0-16,-1 0 15,1 0-15,25 0 0,-25 0 16,0 0-16,-1 0 16,26 0-1,-25 0 1,0 0-16,-1 0 15,1 0 1,0 0 0,0 0-16,0 0 15,24 0-15,-24 0 0,25 0 16,-26 0-16,26 0 16,0 0-16,-1 0 15,-24 0-15,25 0 16,-1 0-16,1 0 15,24-25-15,-24 25 16,-1-25-16,-24 25 16,50 0-16,-1 0 15,-24 0-15,24 0 0,1-25 16,-1 0-16,-24 25 16,-1-24-16,26 24 15,-26 0-15,26 0 16,-51 0-16,1 0 15,0 0-15,0 0 16,0 0 0,-1 0-1,1 0 1,0 0 0</inkml:trace>
  <inkml:trace contextRef="#ctx0" brushRef="#br0" timeOffset="1635.7373">24309 6598 0,'0'25'203,"0"0"-187,0-1-16,0 26 0,0-25 16,0 24-16,0 1 15,0 0-15,0-25 16,0-1-16,0 1 16,0 25-16,0-25 15,0-1 1,0 1-1,0 0-15,0 0 16,0 0 0,0-1-1,0 1 1,0 0 0,0 0 15</inkml:trace>
  <inkml:trace contextRef="#ctx0" brushRef="#br0" timeOffset="2841.5431">24011 6846 0,'50'0'219,"-26"0"-219,1 0 15,-25 25-15,50-25 16,-50 25-16,25-25 16,-1 49-16,1-49 15,-25 25-15,25-25 16,0 25 15,-25 0-15,25-25-16,-1 0 0,-24 25 15,25-25 1,-25 24-16,25-24 16,-99 0 124</inkml:trace>
  <inkml:trace contextRef="#ctx0" brushRef="#br0" timeOffset="3963.4204">23887 7069 0,'-75'0'203,"1"0"-203,0 0 15,24 0-15,-24 0 16,24 0-16,0 0 16,1 0-16,24 0 15,-25 0-15,26 0 16</inkml:trace>
  <inkml:trace contextRef="#ctx0" brushRef="#br0" timeOffset="5579.693">23391 6772 0,'0'24'172,"-25"1"-156,0 0 0,0 0-1,25 0 1,-24-25-16,24 25 15,0-1 1,0 1 15,0 0-15,0 0-16,-25 0 31,25-1-31,0 1 16,-25-25-16,0 25 15,25 0-15,-25 24 16,25-24 15,0 0 16,0 0-31,0 0 31,0-1 62,25-24-93,0 0-1,0 0-15,0 0 32,-1 0-32,1 25 15,-25 0-15,25-25 16,0 0-16,-25 25 15,25-25-15,-1 0 16,-24 25-16,25-25 16,0 0-16,-25 24 15,25-24-15,0 25 16,-1-25 15</inkml:trace>
  <inkml:trace contextRef="#ctx0" brushRef="#br0" timeOffset="6615.4382">22647 7218 0,'0'25'203,"0"0"-187,0 0-16,0 24 0,24-24 15,-24 0-15,0 24 16,25-24-16,0 0 16,-25 0-1,25-25-15</inkml:trace>
  <inkml:trace contextRef="#ctx0" brushRef="#br0" timeOffset="9750.3514">29369 5705 0,'0'25'313,"0"0"-298,0-1 1,0 1 0,25-25-1,-25 25-15,0 0 16,0 0 0,24-25-1,-24-25 470,0 0-470,0 0-15,0 0 16,0 1-1,25-1 1,0 0 15,0 0-15,0 0 15,-1 25-31,-24-24 16,0-1-1,25 25 95,0 0-95,0 0 17,0 0-32,-25 25 15,24-25 1,-24 24-16,0 1 16,25-25-16,-25 25 15,25 0-15,0-25 16,-25 25-16,25-25 15,-25 24 1,24-24 0,1 0-16,0 0 31,0 0-15,0 0-1,-1-49 1,-24 24-1,25 0 1,-25 0 0,0 1 15,0-1-15,0 0-1,0 0 79,0 0-78,0 1 62,0-1-47,0 0-15,0 0 30,0 0 1,-25 25-15,1 0-32</inkml:trace>
  <inkml:trace contextRef="#ctx0" brushRef="#br0" timeOffset="10815.8985">30287 5655 0,'74'0'219,"-24"0"-219,-26 0 16,1 0-16,25 0 15,-25 0-15,-1 0 16,1 0 0,0 0-1,0 0 1,0 0 0,-1 0-1,-24 25 16,-24-25-15</inkml:trace>
  <inkml:trace contextRef="#ctx0" brushRef="#br0" timeOffset="12115.0919">30584 5383 0,'25'24'203,"25"1"-188,-26 0-15,1 0 16,25 24-16,-25-49 16,-1 25-16,-24 0 0,50-25 15,-50 25-15,25-25 16,-25 25 0,25-25-1,-25 24-15,24-24 16,-24 25-1,25 0-15,0 0 32,0-25-17,0 0 1,-1 0 0,-24 25-1,0-1 1,0 1-1,0 0 1,-24-25-16,-1 50 16,0-25-1,0-1-15,0 1 16,-24 0 0,49 0-1,-25 0-15,0-1 31,0-24-15</inkml:trace>
  <inkml:trace contextRef="#ctx0" brushRef="#br0" timeOffset="13605.7696">31800 5482 0,'-25'0'219,"0"49"-219,25-24 15,0 25-15,0-1 16,0-24-16,0 50 16,25-26-16,-25-24 15,0 0-15,25 25 16,-25-26-16,0 1 15,24-25-15,1 0 16,0 0 15,0 0-31,0 0 32,-1 0-32,1-25 15,0 1 1,-25-1-16,50 0 0,-50 0 15,24 0-15,1 0 16,0 25-16,-25-49 16,25 24-1,0 0-15,-25 0 16,-25 1 0,25-1-16,-25 25 15,25-25 1,-25 0-16,0 25 15,1 0-15,-1 0 16,0 0 0,-25 0-1,26-25 1,-1 25 0,0 0-16,0 0 31,0 0 0,1 0 0,-1 0-31,0-24 16,0-1 15,0 25-31,1 0 16</inkml:trace>
  <inkml:trace contextRef="#ctx0" brushRef="#br0" timeOffset="15618.3554">29493 7689 0,'-25'0'203,"0"0"-203,0 0 16,-24 0 0,24 0-16,-25 50 15,1-25-15,-26 0 0,26 24 16,-1-24-16,0 25 15,1-50-15,24 49 16,0-49-16,-24 25 16,24 25-16,0-50 15,25 25-15,-25-1 16,0 1-16,25 25 16,-24 24-16,24-24 15,-25-1-15,0-24 0,25 50 16,0-51-16,0 1 15,0 25-15,0-25 16,0 24-16,25-24 16,-25 25-16,0-26 15,25 1-15,-25 0 16,24-25-16,-24 50 16,25-26-16,-25 1 15,25-25 1,0 0-16,-25 25 15,25 0 1,-1 0 0,-24-1 15,0 1-15,0 0-16,0 0 31,-24 0-16,-1 0 1,-25 24-16,-24-24 16,24 25-16,1-26 15,-1 26-15,-49 24 16,74-49-16,-74 50 0,74-51 16,-25 26-16,1-25 15,-1 0-15,25-25 16,1 24-16,-26-24 15,25 0-15,0 0 16,-24 0-16,24 0 16,0 0-16,0-24 15,-24 24 1,24 0-16,0 0 16,0 0-16,-24 0 15,24 0-15,0 0 16,0 0-16,-24 0 15,24 0-15,0 0 16,0 0 0,0 0-1</inkml:trace>
  <inkml:trace contextRef="#ctx0" brushRef="#br0" timeOffset="17255.034">27905 9674 0,'0'25'187,"0"24"-187,0-24 16,25 0-16,-25 24 16,25-24-1,-25 0-15,0 0 16,0 0-16,0-1 15,25-24 1,-25 25-16,0 0 16,0 0-1,0 0 17,24-25-32,-24 25 15,0-1 1,25-24-1,-25 25-15,0 0 47,0 0 0,0 0-31,0-50 62,-25 0-62,25-25-16</inkml:trace>
  <inkml:trace contextRef="#ctx0" brushRef="#br0" timeOffset="19364.1911">27980 9699 0,'-25'0'203,"25"24"-187,-25 1-1,0 0 1,25 0-1,0 0 1,0-1 31</inkml:trace>
  <inkml:trace contextRef="#ctx0" brushRef="#br0" timeOffset="20347.1734">28004 9748 0,'25'0'203,"25"25"-187,-50 0-16,25-25 15,0 49-15,-1-49 16,-24 25-16,50 0 16,-50 0-16,25-25 15,-25 25-15,25-25 16,-25 24-1,0 1 1</inkml:trace>
  <inkml:trace contextRef="#ctx0" brushRef="#br0" timeOffset="21609.7379">28972 9277 0,'0'25'187,"0"24"-171,25-24-16,-25 0 15,24 25-15,-24-26 16,0 1-16,25 25 16,0-25-16,-25-1 15,0 1-15,25 0 16,-25 0-16,0 0 0,25-1 16,-25 1-1,0 0-15,0 0 16,0 0 15,0-50 16</inkml:trace>
  <inkml:trace contextRef="#ctx0" brushRef="#br0" timeOffset="23342.5598">29071 9401 0,'-25'50'219,"0"-26"-188,1-24-15,-1 25-16,0 0 15,0-25 1,25 25-16</inkml:trace>
  <inkml:trace contextRef="#ctx0" brushRef="#br0" timeOffset="24453.1649">29121 9451 0,'25'0'219,"-1"49"-219,1-24 16,-25 0-16,25 0 15,0-1-15,-25 1 16,25-25-16,-25 25 16,0 0-16,24-25 15,1 25 1,0-25 0,-25 24-1,25-24 1,-25 25 15,-50 0-15</inkml:trace>
  <inkml:trace contextRef="#ctx0" brushRef="#br0" timeOffset="25868.5628">29319 8062 0,'0'24'204,"0"26"-204,0 0 15,25-1-15,0-24 16,-25 0-16,0 24 15,25-24-15,-25 0 16,24-25-16,-24 50 16,0-26-1,0 1 17,25-25-32,-25 25 15,-25-50 95</inkml:trace>
  <inkml:trace contextRef="#ctx0" brushRef="#br0" timeOffset="27316.7439">29344 8062 0,'-25'0'234,"0"24"-218,25 1 0,-24 0-1,-1 0 1,25 0-16,0-1 109,25 1-93</inkml:trace>
  <inkml:trace contextRef="#ctx0" brushRef="#br0" timeOffset="28570.2864">29443 8012 0,'25'25'219,"0"-25"-219,0 25 16,-25-1-16,49 1 15,-24 25 1,0-50 0,-25 25-16,25-25 15,-25 24-15,24-24 16,-24 25 0,25-25-1,0 0 1,-25 25 46,-25-25 32,0 0-94</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09-08T07:32:44.327"/>
    </inkml:context>
    <inkml:brush xml:id="br0">
      <inkml:brushProperty name="width" value="0.05292" units="cm"/>
      <inkml:brushProperty name="height" value="0.05292" units="cm"/>
      <inkml:brushProperty name="color" value="#FF0000"/>
    </inkml:brush>
  </inkml:definitions>
  <inkml:trace contextRef="#ctx0" brushRef="#br0">23168 5457 0,'74'0'218,"-24"0"-218,-26 0 16,1 0-16,50-25 0,-26 25 16,-24 0-16,25 0 15,-1 0-15,-24 0 16,49 0-16,-49 0 15,0 25-15,0-25 16,0 0 0,-1 25-16,1-25 15,0 0 17,0 0-17,0 0-15,0 0 16,-1 0-1,1 0 1,25 0 0,-25 0-1,-1 0-15,1 0 16,0 0-16,0 0 16,24 0-1,-24 0 1,0 0-1,0 0 17,0 0-17,-1 0 1,-48 0 250,-26 0-266,25 0 15,-24 0-15,24 25 16,0-1-1,0 1 1,25 25 0,-25-50-16,25 25 15,-24-25-15,-26 0 32,25 0-17,0-25-15,1 25 31,-1 0-15,-25 0 0,25 0-1,0 0-15,-24-25 16,24 25-16,0-25 16,-24 25-16,24 0 15,0 0 16,0 0-15,0 0 0,25-49-16,-24 49 15,24-25 1,-25 25 62,0 0-62,25-25-16,-25 25 15,25-25 1,-25 25 0,25-25-16,-24 25 15,-1-24 1,-25 24-16,25 0 15,-49-25-15,49 0 16,-24 25-16,24 0 0,0 0 16,0 25-1,25 0 1,0-1-16,0 1 16,0 0-1,0 0 1,0 0-1,0-50 126,25 0-125,0 0-1,0 25 1,-1 0-16,-24-25 16,50 1-16,-25 24 15,0-25 1,-1 25-16,26 0 15,-25 0 1,0 0-16,-1 0 16,1 0-1,0 0-15,0 0 32,0 0-17,-1 0 1,1 0-1,0 0 1,0 0 15,0 0-31,-1 0 16,1 0-16,0 0 16,0 0-16,0 0 15,-1 0-15,1 0 16,0 0-1,0 0-15,0 0 16,24 0-16,-24 0 16,0 0-16,25 0 15,-26 0-15,51 0 16,-26 0-16,-24 0 16,25 0-16,-25 0 15,24 0-15,-24 0 16,0 0-16,0 0 0,-1 0 15,1 0 1,0 0 0,0 0 15,-25 25 31,0-1-62,-25-24 16,0 25 0,0-25-1,-24 0-15,24 0 16,-49 0-16,-1 0 16,1 0-16,24 0 15,25 0-15,1 0 0,-26 25 16,25-25-1,0 0-15,-24 0 0,24 0 16,0-25-16,-25 0 16,26 1-16,-26-1 15,0 25-15,26-25 16,-1 25-16,0 0 16,-25 0-1,26 0 1,-1 0-1,0 0-15,0 0 16,0 0 0,-24 0-16,24 0 15,0 0 1,25 25-16,-25-25 16,1 0-1,-1 0 1,0 0-16,0 0 15,25-25 1,-25 25-16,25-25 156,25 25-140,25-25 0,-25 1-16,-1 24 15,1 0-15,0-25 0,25 25 16,-26 0-16,26 0 15,-25 0 1,0 0 0,-1 0-1,1 0-15,0 0 16,25 0 0,-26 0-16,1 0 15,0 0-15,25 0 0,-26 0 16,1 0-16,25 0 15,-25 0 1,0 0-16,-1 0 16,1 0-16,25 0 15,-25 0 1,-1 0 0,1 0-1,0 0 1</inkml:trace>
  <inkml:trace contextRef="#ctx0" brushRef="#br0" timeOffset="1930.69">23465 4961 0,'0'25'187,"0"0"-171,25-1-16,-25 1 16,0 0-16,25 0 15,-25 0 1,0-1-1,0-48 64,-25 24-64,25-25-15,0 0 16,0 0-16,-25 0 15,0 25-15,25-24 16,0-1-16,-24-25 16,24 25-16,0 1 15,24 24 32,1 0-16,0 0-15,0 0 0,0 0-1,-1 0 251,1 0-266,-25 24 16,25-24-1,-25 25-15,25 0 16,-25 0-1,25-25 1,-25 25-16,24-25 0,-24 24 16,25-24-1,0 0 1,-25 25 0,25-25-1,0 0 1,-25 25 46</inkml:trace>
  <inkml:trace contextRef="#ctx0" brushRef="#br0" timeOffset="3503.3748">23961 4762 0,'0'25'235,"0"25"-235,0-25 15,0 0-15,0-1 16,0 26 0,0-25-1,0 0-15,0-1 16,0 1-16,25-25 109,0 0-109,0 0 31,-25-25-15,0 1-16,0-26 16,0-24-16,0 24 15,0 25-15,0 0 16,0 0 0,25 50 62,-25 0-63,24 0 1,1 0 0,0-25-1,-25 25-15,25-25 16,-25 24-1,25-24 1,-1 0 15,1 0-15,-50 0 93</inkml:trace>
  <inkml:trace contextRef="#ctx0" brushRef="#br0" timeOffset="4513.5021">24284 4738 0,'0'24'203,"0"1"-187,0 0-16,25 0 15,-25 0 1,24-25-1</inkml:trace>
  <inkml:trace contextRef="#ctx0" brushRef="#br0" timeOffset="5460.2107">24259 4539 0</inkml:trace>
  <inkml:trace contextRef="#ctx0" brushRef="#br0" timeOffset="6830.2808">24557 4638 0,'0'25'188,"0"25"-173,24-1-15,-24 1 16,25-25-16,-25 0 16,0 0-16,25-1 15,-25 1 1,0-50 62,0 1-62,0-1-1,0 0-15,0 0 16,0 0-16,0-24 15,25 24-15,0 0 16,-1 25 15,1 0 1,0 0-17,0 0 1,0 0-1,-1 0 17,1 0-32,0 0 31,-25 25 47,-74-25 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EA0279-413C-4988-BEDC-216D636AB5E9}"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3EED-1C59-4025-AD38-EFF60F259740}" type="slidenum">
              <a:rPr lang="en-US" smtClean="0"/>
              <a:t>‹#›</a:t>
            </a:fld>
            <a:endParaRPr lang="en-US"/>
          </a:p>
        </p:txBody>
      </p:sp>
    </p:spTree>
    <p:extLst>
      <p:ext uri="{BB962C8B-B14F-4D97-AF65-F5344CB8AC3E}">
        <p14:creationId xmlns:p14="http://schemas.microsoft.com/office/powerpoint/2010/main" val="110053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EA0279-413C-4988-BEDC-216D636AB5E9}"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3EED-1C59-4025-AD38-EFF60F259740}" type="slidenum">
              <a:rPr lang="en-US" smtClean="0"/>
              <a:t>‹#›</a:t>
            </a:fld>
            <a:endParaRPr lang="en-US"/>
          </a:p>
        </p:txBody>
      </p:sp>
    </p:spTree>
    <p:extLst>
      <p:ext uri="{BB962C8B-B14F-4D97-AF65-F5344CB8AC3E}">
        <p14:creationId xmlns:p14="http://schemas.microsoft.com/office/powerpoint/2010/main" val="603183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EA0279-413C-4988-BEDC-216D636AB5E9}"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3EED-1C59-4025-AD38-EFF60F259740}" type="slidenum">
              <a:rPr lang="en-US" smtClean="0"/>
              <a:t>‹#›</a:t>
            </a:fld>
            <a:endParaRPr lang="en-US"/>
          </a:p>
        </p:txBody>
      </p:sp>
    </p:spTree>
    <p:extLst>
      <p:ext uri="{BB962C8B-B14F-4D97-AF65-F5344CB8AC3E}">
        <p14:creationId xmlns:p14="http://schemas.microsoft.com/office/powerpoint/2010/main" val="1373443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EA0279-413C-4988-BEDC-216D636AB5E9}"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3EED-1C59-4025-AD38-EFF60F259740}" type="slidenum">
              <a:rPr lang="en-US" smtClean="0"/>
              <a:t>‹#›</a:t>
            </a:fld>
            <a:endParaRPr lang="en-US"/>
          </a:p>
        </p:txBody>
      </p:sp>
    </p:spTree>
    <p:extLst>
      <p:ext uri="{BB962C8B-B14F-4D97-AF65-F5344CB8AC3E}">
        <p14:creationId xmlns:p14="http://schemas.microsoft.com/office/powerpoint/2010/main" val="4022282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0EA0279-413C-4988-BEDC-216D636AB5E9}"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13EED-1C59-4025-AD38-EFF60F259740}" type="slidenum">
              <a:rPr lang="en-US" smtClean="0"/>
              <a:t>‹#›</a:t>
            </a:fld>
            <a:endParaRPr lang="en-US"/>
          </a:p>
        </p:txBody>
      </p:sp>
    </p:spTree>
    <p:extLst>
      <p:ext uri="{BB962C8B-B14F-4D97-AF65-F5344CB8AC3E}">
        <p14:creationId xmlns:p14="http://schemas.microsoft.com/office/powerpoint/2010/main" val="409447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EA0279-413C-4988-BEDC-216D636AB5E9}" type="datetimeFigureOut">
              <a:rPr lang="en-US" smtClean="0"/>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13EED-1C59-4025-AD38-EFF60F259740}" type="slidenum">
              <a:rPr lang="en-US" smtClean="0"/>
              <a:t>‹#›</a:t>
            </a:fld>
            <a:endParaRPr lang="en-US"/>
          </a:p>
        </p:txBody>
      </p:sp>
    </p:spTree>
    <p:extLst>
      <p:ext uri="{BB962C8B-B14F-4D97-AF65-F5344CB8AC3E}">
        <p14:creationId xmlns:p14="http://schemas.microsoft.com/office/powerpoint/2010/main" val="317530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EA0279-413C-4988-BEDC-216D636AB5E9}" type="datetimeFigureOut">
              <a:rPr lang="en-US" smtClean="0"/>
              <a:t>10/4/2021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E13EED-1C59-4025-AD38-EFF60F259740}" type="slidenum">
              <a:rPr lang="en-US" smtClean="0"/>
              <a:t>‹#›</a:t>
            </a:fld>
            <a:endParaRPr lang="en-US"/>
          </a:p>
        </p:txBody>
      </p:sp>
    </p:spTree>
    <p:extLst>
      <p:ext uri="{BB962C8B-B14F-4D97-AF65-F5344CB8AC3E}">
        <p14:creationId xmlns:p14="http://schemas.microsoft.com/office/powerpoint/2010/main" val="394871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EA0279-413C-4988-BEDC-216D636AB5E9}" type="datetimeFigureOut">
              <a:rPr lang="en-US" smtClean="0"/>
              <a:t>10/4/2021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E13EED-1C59-4025-AD38-EFF60F259740}" type="slidenum">
              <a:rPr lang="en-US" smtClean="0"/>
              <a:t>‹#›</a:t>
            </a:fld>
            <a:endParaRPr lang="en-US"/>
          </a:p>
        </p:txBody>
      </p:sp>
    </p:spTree>
    <p:extLst>
      <p:ext uri="{BB962C8B-B14F-4D97-AF65-F5344CB8AC3E}">
        <p14:creationId xmlns:p14="http://schemas.microsoft.com/office/powerpoint/2010/main" val="317018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A0279-413C-4988-BEDC-216D636AB5E9}" type="datetimeFigureOut">
              <a:rPr lang="en-US" smtClean="0"/>
              <a:t>10/4/2021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E13EED-1C59-4025-AD38-EFF60F259740}" type="slidenum">
              <a:rPr lang="en-US" smtClean="0"/>
              <a:t>‹#›</a:t>
            </a:fld>
            <a:endParaRPr lang="en-US"/>
          </a:p>
        </p:txBody>
      </p:sp>
    </p:spTree>
    <p:extLst>
      <p:ext uri="{BB962C8B-B14F-4D97-AF65-F5344CB8AC3E}">
        <p14:creationId xmlns:p14="http://schemas.microsoft.com/office/powerpoint/2010/main" val="2369021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EA0279-413C-4988-BEDC-216D636AB5E9}" type="datetimeFigureOut">
              <a:rPr lang="en-US" smtClean="0"/>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13EED-1C59-4025-AD38-EFF60F259740}" type="slidenum">
              <a:rPr lang="en-US" smtClean="0"/>
              <a:t>‹#›</a:t>
            </a:fld>
            <a:endParaRPr lang="en-US"/>
          </a:p>
        </p:txBody>
      </p:sp>
    </p:spTree>
    <p:extLst>
      <p:ext uri="{BB962C8B-B14F-4D97-AF65-F5344CB8AC3E}">
        <p14:creationId xmlns:p14="http://schemas.microsoft.com/office/powerpoint/2010/main" val="127034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EA0279-413C-4988-BEDC-216D636AB5E9}" type="datetimeFigureOut">
              <a:rPr lang="en-US" smtClean="0"/>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13EED-1C59-4025-AD38-EFF60F259740}" type="slidenum">
              <a:rPr lang="en-US" smtClean="0"/>
              <a:t>‹#›</a:t>
            </a:fld>
            <a:endParaRPr lang="en-US"/>
          </a:p>
        </p:txBody>
      </p:sp>
    </p:spTree>
    <p:extLst>
      <p:ext uri="{BB962C8B-B14F-4D97-AF65-F5344CB8AC3E}">
        <p14:creationId xmlns:p14="http://schemas.microsoft.com/office/powerpoint/2010/main" val="2298090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A0279-413C-4988-BEDC-216D636AB5E9}" type="datetimeFigureOut">
              <a:rPr lang="en-US" smtClean="0"/>
              <a:t>10/4/2021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13EED-1C59-4025-AD38-EFF60F259740}" type="slidenum">
              <a:rPr lang="en-US" smtClean="0"/>
              <a:t>‹#›</a:t>
            </a:fld>
            <a:endParaRPr lang="en-US"/>
          </a:p>
        </p:txBody>
      </p:sp>
    </p:spTree>
    <p:extLst>
      <p:ext uri="{BB962C8B-B14F-4D97-AF65-F5344CB8AC3E}">
        <p14:creationId xmlns:p14="http://schemas.microsoft.com/office/powerpoint/2010/main" val="3867698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94.jp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6.emf"/></Relationships>
</file>

<file path=ppt/slides/_rels/slide14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70.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6.jp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image" Target="../media/image148.jpg"/><Relationship Id="rId1" Type="http://schemas.openxmlformats.org/officeDocument/2006/relationships/slideLayout" Target="../slideLayouts/slideLayout2.xml"/><Relationship Id="rId4" Type="http://schemas.openxmlformats.org/officeDocument/2006/relationships/image" Target="../media/image150.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2.emf"/></Relationships>
</file>

<file path=ppt/slides/_rels/slide19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20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25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4.png"/><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6.xml"/><Relationship Id="rId5" Type="http://schemas.openxmlformats.org/officeDocument/2006/relationships/image" Target="../media/image85.jpg"/><Relationship Id="rId4" Type="http://schemas.openxmlformats.org/officeDocument/2006/relationships/image" Target="../media/image84.jpg"/></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i="1" dirty="0" smtClean="0">
                <a:solidFill>
                  <a:srgbClr val="92D050"/>
                </a:solidFill>
              </a:rPr>
              <a:t>Machine Learning</a:t>
            </a:r>
            <a:endParaRPr lang="en-US" dirty="0"/>
          </a:p>
        </p:txBody>
      </p:sp>
      <p:sp>
        <p:nvSpPr>
          <p:cNvPr id="3" name="Subtitle 2"/>
          <p:cNvSpPr>
            <a:spLocks noGrp="1"/>
          </p:cNvSpPr>
          <p:nvPr>
            <p:ph type="subTitle" idx="1"/>
          </p:nvPr>
        </p:nvSpPr>
        <p:spPr>
          <a:xfrm>
            <a:off x="8925059" y="3602038"/>
            <a:ext cx="3000778" cy="1655762"/>
          </a:xfrm>
        </p:spPr>
        <p:txBody>
          <a:bodyPr/>
          <a:lstStyle/>
          <a:p>
            <a:pPr algn="l"/>
            <a:r>
              <a:rPr lang="en-US" b="1" i="1" dirty="0" smtClean="0">
                <a:solidFill>
                  <a:srgbClr val="C00000"/>
                </a:solidFill>
              </a:rPr>
              <a:t>CSE 4020</a:t>
            </a:r>
          </a:p>
          <a:p>
            <a:pPr algn="l"/>
            <a:r>
              <a:rPr lang="en-US" b="1" i="1" dirty="0" smtClean="0">
                <a:solidFill>
                  <a:srgbClr val="C00000"/>
                </a:solidFill>
              </a:rPr>
              <a:t>Dr. Abdul </a:t>
            </a:r>
            <a:r>
              <a:rPr lang="en-US" b="1" i="1" dirty="0" err="1" smtClean="0">
                <a:solidFill>
                  <a:srgbClr val="C00000"/>
                </a:solidFill>
              </a:rPr>
              <a:t>Quadir</a:t>
            </a:r>
            <a:r>
              <a:rPr lang="en-US" b="1" i="1" dirty="0" smtClean="0">
                <a:solidFill>
                  <a:srgbClr val="C00000"/>
                </a:solidFill>
              </a:rPr>
              <a:t> </a:t>
            </a:r>
            <a:r>
              <a:rPr lang="en-US" b="1" i="1" dirty="0" err="1" smtClean="0">
                <a:solidFill>
                  <a:srgbClr val="C00000"/>
                </a:solidFill>
              </a:rPr>
              <a:t>Md</a:t>
            </a:r>
            <a:r>
              <a:rPr lang="en-US" b="1" i="1" dirty="0" smtClean="0">
                <a:solidFill>
                  <a:srgbClr val="C00000"/>
                </a:solidFill>
              </a:rPr>
              <a:t> </a:t>
            </a:r>
            <a:endParaRPr lang="en-US" b="1" i="1" dirty="0">
              <a:solidFill>
                <a:srgbClr val="C00000"/>
              </a:solidFill>
            </a:endParaRPr>
          </a:p>
        </p:txBody>
      </p:sp>
    </p:spTree>
    <p:extLst>
      <p:ext uri="{BB962C8B-B14F-4D97-AF65-F5344CB8AC3E}">
        <p14:creationId xmlns:p14="http://schemas.microsoft.com/office/powerpoint/2010/main" val="513513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endParaRPr lang="en-US" dirty="0"/>
          </a:p>
        </p:txBody>
      </p:sp>
      <p:sp>
        <p:nvSpPr>
          <p:cNvPr id="3" name="Content Placeholder 2"/>
          <p:cNvSpPr>
            <a:spLocks noGrp="1"/>
          </p:cNvSpPr>
          <p:nvPr>
            <p:ph idx="1"/>
          </p:nvPr>
        </p:nvSpPr>
        <p:spPr>
          <a:xfrm>
            <a:off x="3671047" y="534707"/>
            <a:ext cx="7682753" cy="4351338"/>
          </a:xfrm>
        </p:spPr>
        <p:txBody>
          <a:bodyPr>
            <a:normAutofit fontScale="92500" lnSpcReduction="20000"/>
          </a:bodyPr>
          <a:lstStyle/>
          <a:p>
            <a:pPr algn="just"/>
            <a:r>
              <a:rPr lang="en-US" dirty="0" err="1" smtClean="0"/>
              <a:t>Scikit</a:t>
            </a:r>
            <a:r>
              <a:rPr lang="en-US" dirty="0" smtClean="0"/>
              <a:t>-learn </a:t>
            </a:r>
            <a:r>
              <a:rPr lang="en-US" dirty="0"/>
              <a:t>is one of the most popular ML libraries for classical ML algorithms. </a:t>
            </a:r>
            <a:endParaRPr lang="en-US" dirty="0" smtClean="0"/>
          </a:p>
          <a:p>
            <a:pPr algn="just"/>
            <a:endParaRPr lang="en-US" dirty="0"/>
          </a:p>
          <a:p>
            <a:pPr algn="just"/>
            <a:r>
              <a:rPr lang="en-US" dirty="0" smtClean="0"/>
              <a:t>It </a:t>
            </a:r>
            <a:r>
              <a:rPr lang="en-US" dirty="0"/>
              <a:t>is built on top of two basic Python libraries, viz., </a:t>
            </a:r>
            <a:r>
              <a:rPr lang="en-US" dirty="0" err="1"/>
              <a:t>NumPy</a:t>
            </a:r>
            <a:r>
              <a:rPr lang="en-US" dirty="0"/>
              <a:t> and </a:t>
            </a:r>
            <a:r>
              <a:rPr lang="en-US" dirty="0" err="1"/>
              <a:t>SciPy</a:t>
            </a:r>
            <a:r>
              <a:rPr lang="en-US" dirty="0"/>
              <a:t>. </a:t>
            </a:r>
            <a:endParaRPr lang="en-US" dirty="0" smtClean="0"/>
          </a:p>
          <a:p>
            <a:pPr algn="just"/>
            <a:endParaRPr lang="en-US" dirty="0"/>
          </a:p>
          <a:p>
            <a:pPr algn="just"/>
            <a:r>
              <a:rPr lang="en-US" dirty="0" err="1" smtClean="0"/>
              <a:t>Scikit</a:t>
            </a:r>
            <a:r>
              <a:rPr lang="en-US" dirty="0" smtClean="0"/>
              <a:t>-learn </a:t>
            </a:r>
            <a:r>
              <a:rPr lang="en-US" dirty="0"/>
              <a:t>supports most of the supervised and unsupervised learning algorithms</a:t>
            </a:r>
            <a:r>
              <a:rPr lang="en-US" dirty="0" smtClean="0"/>
              <a:t>.</a:t>
            </a:r>
          </a:p>
          <a:p>
            <a:pPr algn="just"/>
            <a:endParaRPr lang="en-US" dirty="0"/>
          </a:p>
          <a:p>
            <a:pPr algn="just"/>
            <a:r>
              <a:rPr lang="en-US" dirty="0" smtClean="0"/>
              <a:t> </a:t>
            </a:r>
            <a:r>
              <a:rPr lang="en-US" dirty="0" err="1"/>
              <a:t>Scikit</a:t>
            </a:r>
            <a:r>
              <a:rPr lang="en-US" dirty="0"/>
              <a:t>-learn can also be used for data-mining and data-analysis, which makes it a great tool who is starting out with ML. </a:t>
            </a:r>
          </a:p>
        </p:txBody>
      </p:sp>
    </p:spTree>
    <p:extLst>
      <p:ext uri="{BB962C8B-B14F-4D97-AF65-F5344CB8AC3E}">
        <p14:creationId xmlns:p14="http://schemas.microsoft.com/office/powerpoint/2010/main" val="6212183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18311" y="1379219"/>
            <a:ext cx="5185652" cy="47853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81126" y="1488947"/>
            <a:ext cx="4850053" cy="4579620"/>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88340" y="687069"/>
            <a:ext cx="2202180" cy="635000"/>
          </a:xfrm>
          <a:prstGeom prst="rect">
            <a:avLst/>
          </a:prstGeom>
        </p:spPr>
        <p:txBody>
          <a:bodyPr vert="horz" wrap="square" lIns="0" tIns="12065" rIns="0" bIns="0" rtlCol="0">
            <a:spAutoFit/>
          </a:bodyPr>
          <a:lstStyle/>
          <a:p>
            <a:pPr marL="12700">
              <a:lnSpc>
                <a:spcPct val="100000"/>
              </a:lnSpc>
              <a:spcBef>
                <a:spcPts val="95"/>
              </a:spcBef>
            </a:pPr>
            <a:r>
              <a:rPr sz="4000" spc="-70" dirty="0"/>
              <a:t>D</a:t>
            </a:r>
            <a:r>
              <a:rPr sz="4000" spc="-65" dirty="0"/>
              <a:t>iffe</a:t>
            </a:r>
            <a:r>
              <a:rPr sz="4000" spc="-140" dirty="0"/>
              <a:t>r</a:t>
            </a:r>
            <a:r>
              <a:rPr sz="4000" spc="-65" dirty="0"/>
              <a:t>enc</a:t>
            </a:r>
            <a:r>
              <a:rPr sz="4000" spc="-5" dirty="0"/>
              <a:t>e</a:t>
            </a:r>
            <a:endParaRPr sz="4000"/>
          </a:p>
        </p:txBody>
      </p:sp>
    </p:spTree>
    <p:extLst>
      <p:ext uri="{BB962C8B-B14F-4D97-AF65-F5344CB8AC3E}">
        <p14:creationId xmlns:p14="http://schemas.microsoft.com/office/powerpoint/2010/main" val="211972776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33180098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74178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365125"/>
            <a:ext cx="10623997" cy="5811838"/>
          </a:xfrm>
          <a:prstGeom prst="rect">
            <a:avLst/>
          </a:prstGeom>
        </p:spPr>
      </p:pic>
    </p:spTree>
    <p:extLst>
      <p:ext uri="{BB962C8B-B14F-4D97-AF65-F5344CB8AC3E}">
        <p14:creationId xmlns:p14="http://schemas.microsoft.com/office/powerpoint/2010/main" val="3492618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257577"/>
            <a:ext cx="10515600" cy="5919386"/>
          </a:xfrm>
          <a:prstGeom prst="rect">
            <a:avLst/>
          </a:prstGeom>
        </p:spPr>
      </p:pic>
    </p:spTree>
    <p:extLst>
      <p:ext uri="{BB962C8B-B14F-4D97-AF65-F5344CB8AC3E}">
        <p14:creationId xmlns:p14="http://schemas.microsoft.com/office/powerpoint/2010/main" val="17470609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18186" y="236337"/>
            <a:ext cx="10605953" cy="6074312"/>
          </a:xfrm>
          <a:prstGeom prst="rect">
            <a:avLst/>
          </a:prstGeom>
        </p:spPr>
      </p:pic>
      <p:pic>
        <p:nvPicPr>
          <p:cNvPr id="5" name="Picture 4"/>
          <p:cNvPicPr>
            <a:picLocks noChangeAspect="1"/>
          </p:cNvPicPr>
          <p:nvPr/>
        </p:nvPicPr>
        <p:blipFill>
          <a:blip r:embed="rId2"/>
          <a:stretch>
            <a:fillRect/>
          </a:stretch>
        </p:blipFill>
        <p:spPr>
          <a:xfrm>
            <a:off x="618186" y="197700"/>
            <a:ext cx="10605953" cy="6074312"/>
          </a:xfrm>
          <a:prstGeom prst="rect">
            <a:avLst/>
          </a:prstGeom>
        </p:spPr>
      </p:pic>
      <p:pic>
        <p:nvPicPr>
          <p:cNvPr id="6" name="Picture 5"/>
          <p:cNvPicPr>
            <a:picLocks noChangeAspect="1"/>
          </p:cNvPicPr>
          <p:nvPr/>
        </p:nvPicPr>
        <p:blipFill>
          <a:blip r:embed="rId3"/>
          <a:stretch>
            <a:fillRect/>
          </a:stretch>
        </p:blipFill>
        <p:spPr>
          <a:xfrm>
            <a:off x="6775964" y="365125"/>
            <a:ext cx="4448175" cy="2438400"/>
          </a:xfrm>
          <a:prstGeom prst="rect">
            <a:avLst/>
          </a:prstGeom>
        </p:spPr>
      </p:pic>
      <p:pic>
        <p:nvPicPr>
          <p:cNvPr id="9" name="Picture 8"/>
          <p:cNvPicPr>
            <a:picLocks noChangeAspect="1"/>
          </p:cNvPicPr>
          <p:nvPr/>
        </p:nvPicPr>
        <p:blipFill>
          <a:blip r:embed="rId4"/>
          <a:stretch>
            <a:fillRect/>
          </a:stretch>
        </p:blipFill>
        <p:spPr>
          <a:xfrm>
            <a:off x="6775964" y="3862388"/>
            <a:ext cx="3590925" cy="2314575"/>
          </a:xfrm>
          <a:prstGeom prst="rect">
            <a:avLst/>
          </a:prstGeom>
        </p:spPr>
      </p:pic>
    </p:spTree>
    <p:extLst>
      <p:ext uri="{BB962C8B-B14F-4D97-AF65-F5344CB8AC3E}">
        <p14:creationId xmlns:p14="http://schemas.microsoft.com/office/powerpoint/2010/main" val="422031607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9981127" cy="4919729"/>
          </a:xfrm>
          <a:prstGeom prst="rect">
            <a:avLst/>
          </a:prstGeom>
        </p:spPr>
      </p:pic>
      <p:pic>
        <p:nvPicPr>
          <p:cNvPr id="5" name="Picture 4"/>
          <p:cNvPicPr>
            <a:picLocks noChangeAspect="1"/>
          </p:cNvPicPr>
          <p:nvPr/>
        </p:nvPicPr>
        <p:blipFill>
          <a:blip r:embed="rId3"/>
          <a:stretch>
            <a:fillRect/>
          </a:stretch>
        </p:blipFill>
        <p:spPr>
          <a:xfrm>
            <a:off x="6195811" y="1690687"/>
            <a:ext cx="5029200" cy="3729103"/>
          </a:xfrm>
          <a:prstGeom prst="rect">
            <a:avLst/>
          </a:prstGeom>
        </p:spPr>
      </p:pic>
    </p:spTree>
    <p:extLst>
      <p:ext uri="{BB962C8B-B14F-4D97-AF65-F5344CB8AC3E}">
        <p14:creationId xmlns:p14="http://schemas.microsoft.com/office/powerpoint/2010/main" val="91922012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1756" y="223435"/>
            <a:ext cx="10882044" cy="5584937"/>
          </a:xfrm>
          <a:prstGeom prst="rect">
            <a:avLst/>
          </a:prstGeom>
        </p:spPr>
      </p:pic>
    </p:spTree>
    <p:extLst>
      <p:ext uri="{BB962C8B-B14F-4D97-AF65-F5344CB8AC3E}">
        <p14:creationId xmlns:p14="http://schemas.microsoft.com/office/powerpoint/2010/main" val="336307520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Autofit/>
          </a:bodyPr>
          <a:lstStyle/>
          <a:p>
            <a:r>
              <a:rPr lang="en-US" sz="2800" dirty="0" smtClean="0"/>
              <a:t>Mean will change </a:t>
            </a:r>
            <a:r>
              <a:rPr lang="en-US" sz="2800" dirty="0" err="1" smtClean="0"/>
              <a:t>bec</a:t>
            </a:r>
            <a:r>
              <a:rPr lang="en-US" sz="2800" dirty="0" smtClean="0"/>
              <a:t> filled up with nan</a:t>
            </a:r>
            <a:br>
              <a:rPr lang="en-US" sz="2800" dirty="0" smtClean="0"/>
            </a:br>
            <a:r>
              <a:rPr lang="en-US" sz="2800" dirty="0"/>
              <a:t/>
            </a:r>
            <a:br>
              <a:rPr lang="en-US" sz="2800" dirty="0"/>
            </a:br>
            <a:r>
              <a:rPr lang="en-US" sz="2800" dirty="0" smtClean="0"/>
              <a:t>fill up with mean whose </a:t>
            </a:r>
            <a:r>
              <a:rPr lang="en-US" sz="2800" dirty="0" err="1" smtClean="0"/>
              <a:t>ffmc</a:t>
            </a:r>
            <a:r>
              <a:rPr lang="en-US" sz="2800" dirty="0" smtClean="0"/>
              <a:t>&gt;90</a:t>
            </a:r>
            <a:br>
              <a:rPr lang="en-US" sz="2800" dirty="0" smtClean="0"/>
            </a:br>
            <a:endParaRPr lang="en-US" sz="28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85049" y="1027906"/>
            <a:ext cx="10601325" cy="5640947"/>
          </a:xfrm>
          <a:prstGeom prst="rect">
            <a:avLst/>
          </a:prstGeom>
        </p:spPr>
      </p:pic>
    </p:spTree>
    <p:extLst>
      <p:ext uri="{BB962C8B-B14F-4D97-AF65-F5344CB8AC3E}">
        <p14:creationId xmlns:p14="http://schemas.microsoft.com/office/powerpoint/2010/main" val="1674922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All the missing values has been filled</a:t>
            </a:r>
            <a:endParaRPr lang="en-US" dirty="0"/>
          </a:p>
        </p:txBody>
      </p:sp>
      <p:pic>
        <p:nvPicPr>
          <p:cNvPr id="4" name="Picture 3"/>
          <p:cNvPicPr>
            <a:picLocks noChangeAspect="1"/>
          </p:cNvPicPr>
          <p:nvPr/>
        </p:nvPicPr>
        <p:blipFill>
          <a:blip r:embed="rId2"/>
          <a:stretch>
            <a:fillRect/>
          </a:stretch>
        </p:blipFill>
        <p:spPr>
          <a:xfrm>
            <a:off x="447675" y="2718313"/>
            <a:ext cx="10906125" cy="3095625"/>
          </a:xfrm>
          <a:prstGeom prst="rect">
            <a:avLst/>
          </a:prstGeom>
        </p:spPr>
      </p:pic>
    </p:spTree>
    <p:extLst>
      <p:ext uri="{BB962C8B-B14F-4D97-AF65-F5344CB8AC3E}">
        <p14:creationId xmlns:p14="http://schemas.microsoft.com/office/powerpoint/2010/main" val="1708925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94" y="123078"/>
            <a:ext cx="10515600" cy="1325563"/>
          </a:xfrm>
        </p:spPr>
        <p:txBody>
          <a:bodyPr/>
          <a:lstStyle/>
          <a:p>
            <a:r>
              <a:rPr lang="en-US" dirty="0" err="1"/>
              <a:t>Theano</a:t>
            </a:r>
            <a:endParaRPr lang="en-US" dirty="0"/>
          </a:p>
        </p:txBody>
      </p:sp>
      <p:sp>
        <p:nvSpPr>
          <p:cNvPr id="3" name="Content Placeholder 2"/>
          <p:cNvSpPr>
            <a:spLocks noGrp="1"/>
          </p:cNvSpPr>
          <p:nvPr>
            <p:ph idx="1"/>
          </p:nvPr>
        </p:nvSpPr>
        <p:spPr>
          <a:xfrm>
            <a:off x="3644152" y="416859"/>
            <a:ext cx="7709647" cy="5760104"/>
          </a:xfrm>
        </p:spPr>
        <p:txBody>
          <a:bodyPr>
            <a:normAutofit fontScale="92500" lnSpcReduction="10000"/>
          </a:bodyPr>
          <a:lstStyle/>
          <a:p>
            <a:pPr algn="just"/>
            <a:r>
              <a:rPr lang="en-US" dirty="0" err="1"/>
              <a:t>Theano</a:t>
            </a:r>
            <a:r>
              <a:rPr lang="en-US" dirty="0"/>
              <a:t> is a popular python library that is used to define, evaluate and optimize mathematical expressions involving multi-dimensional arrays in an efficient manner. </a:t>
            </a:r>
            <a:endParaRPr lang="en-US" dirty="0" smtClean="0"/>
          </a:p>
          <a:p>
            <a:pPr algn="just"/>
            <a:endParaRPr lang="en-US" dirty="0"/>
          </a:p>
          <a:p>
            <a:pPr algn="just"/>
            <a:r>
              <a:rPr lang="en-US" dirty="0" smtClean="0"/>
              <a:t>It </a:t>
            </a:r>
            <a:r>
              <a:rPr lang="en-US" dirty="0"/>
              <a:t>is achieved by optimizing the utilization of CPU and GPU. It is extensively used for unit-testing and self-verification to detect and diagnose different types of errors. </a:t>
            </a:r>
            <a:endParaRPr lang="en-US" dirty="0" smtClean="0"/>
          </a:p>
          <a:p>
            <a:pPr algn="just"/>
            <a:endParaRPr lang="en-US" dirty="0"/>
          </a:p>
          <a:p>
            <a:pPr algn="just"/>
            <a:r>
              <a:rPr lang="en-US" dirty="0" err="1" smtClean="0"/>
              <a:t>Theano</a:t>
            </a:r>
            <a:r>
              <a:rPr lang="en-US" dirty="0" smtClean="0"/>
              <a:t> </a:t>
            </a:r>
            <a:r>
              <a:rPr lang="en-US" dirty="0"/>
              <a:t>is a very powerful library that has been used in large-scale computationally intensive scientific projects for a long time but is simple and approachable enough to be used by individuals for their own projects. </a:t>
            </a:r>
          </a:p>
        </p:txBody>
      </p:sp>
    </p:spTree>
    <p:extLst>
      <p:ext uri="{BB962C8B-B14F-4D97-AF65-F5344CB8AC3E}">
        <p14:creationId xmlns:p14="http://schemas.microsoft.com/office/powerpoint/2010/main" val="270971963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3412" y="1566862"/>
            <a:ext cx="10925175" cy="3724275"/>
          </a:xfrm>
          <a:prstGeom prst="rect">
            <a:avLst/>
          </a:prstGeom>
        </p:spPr>
      </p:pic>
    </p:spTree>
    <p:extLst>
      <p:ext uri="{BB962C8B-B14F-4D97-AF65-F5344CB8AC3E}">
        <p14:creationId xmlns:p14="http://schemas.microsoft.com/office/powerpoint/2010/main" val="2869295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4636696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941935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648817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831614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709463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8000" b="1" i="1" dirty="0" smtClean="0">
                <a:solidFill>
                  <a:srgbClr val="92D050"/>
                </a:solidFill>
              </a:rPr>
              <a:t>Week 6</a:t>
            </a:r>
            <a:endParaRPr lang="en-US" sz="8000" dirty="0"/>
          </a:p>
        </p:txBody>
      </p:sp>
    </p:spTree>
    <p:extLst>
      <p:ext uri="{BB962C8B-B14F-4D97-AF65-F5344CB8AC3E}">
        <p14:creationId xmlns:p14="http://schemas.microsoft.com/office/powerpoint/2010/main" val="74279673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6005" y="2114092"/>
            <a:ext cx="3320079" cy="1794178"/>
          </a:xfrm>
          <a:prstGeom prst="rect">
            <a:avLst/>
          </a:prstGeom>
        </p:spPr>
        <p:txBody>
          <a:bodyPr vert="horz" wrap="square" lIns="0" tIns="11526" rIns="0" bIns="0" rtlCol="0" anchor="ctr">
            <a:spAutoFit/>
          </a:bodyPr>
          <a:lstStyle/>
          <a:p>
            <a:pPr marR="134284" algn="ctr">
              <a:lnSpc>
                <a:spcPts val="4629"/>
              </a:lnSpc>
              <a:spcBef>
                <a:spcPts val="91"/>
              </a:spcBef>
            </a:pPr>
            <a:r>
              <a:rPr sz="3993" b="1" spc="-5" dirty="0">
                <a:latin typeface="Liberation Sans"/>
                <a:cs typeface="Liberation Sans"/>
              </a:rPr>
              <a:t>Regression</a:t>
            </a:r>
            <a:endParaRPr sz="3993">
              <a:latin typeface="Liberation Sans"/>
              <a:cs typeface="Liberation Sans"/>
            </a:endParaRPr>
          </a:p>
          <a:p>
            <a:pPr marL="11527" marR="4611" indent="1729" algn="ctr">
              <a:lnSpc>
                <a:spcPts val="4474"/>
              </a:lnSpc>
              <a:spcBef>
                <a:spcPts val="250"/>
              </a:spcBef>
            </a:pPr>
            <a:r>
              <a:rPr sz="3993" b="1" spc="-5" dirty="0">
                <a:latin typeface="Liberation Sans"/>
                <a:cs typeface="Liberation Sans"/>
              </a:rPr>
              <a:t>v/s      Clas</a:t>
            </a:r>
            <a:r>
              <a:rPr sz="3993" b="1" spc="-9" dirty="0">
                <a:latin typeface="Liberation Sans"/>
                <a:cs typeface="Liberation Sans"/>
              </a:rPr>
              <a:t>s</a:t>
            </a:r>
            <a:r>
              <a:rPr sz="3993" b="1" spc="5" dirty="0">
                <a:latin typeface="Liberation Sans"/>
                <a:cs typeface="Liberation Sans"/>
              </a:rPr>
              <a:t>i</a:t>
            </a:r>
            <a:r>
              <a:rPr sz="3993" b="1" spc="-5" dirty="0">
                <a:latin typeface="Liberation Sans"/>
                <a:cs typeface="Liberation Sans"/>
              </a:rPr>
              <a:t>f</a:t>
            </a:r>
            <a:r>
              <a:rPr sz="3993" b="1" spc="5" dirty="0">
                <a:latin typeface="Liberation Sans"/>
                <a:cs typeface="Liberation Sans"/>
              </a:rPr>
              <a:t>i</a:t>
            </a:r>
            <a:r>
              <a:rPr sz="3993" b="1" spc="-5" dirty="0">
                <a:latin typeface="Liberation Sans"/>
                <a:cs typeface="Liberation Sans"/>
              </a:rPr>
              <a:t>c</a:t>
            </a:r>
            <a:r>
              <a:rPr sz="3993" b="1" spc="-9" dirty="0">
                <a:latin typeface="Liberation Sans"/>
                <a:cs typeface="Liberation Sans"/>
              </a:rPr>
              <a:t>a</a:t>
            </a:r>
            <a:r>
              <a:rPr sz="3993" b="1" dirty="0">
                <a:latin typeface="Liberation Sans"/>
                <a:cs typeface="Liberation Sans"/>
              </a:rPr>
              <a:t>tion</a:t>
            </a:r>
            <a:endParaRPr sz="3993">
              <a:latin typeface="Liberation Sans"/>
              <a:cs typeface="Liberation Sans"/>
            </a:endParaRPr>
          </a:p>
        </p:txBody>
      </p:sp>
    </p:spTree>
    <p:extLst>
      <p:ext uri="{BB962C8B-B14F-4D97-AF65-F5344CB8AC3E}">
        <p14:creationId xmlns:p14="http://schemas.microsoft.com/office/powerpoint/2010/main" val="275570149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43794" y="1024190"/>
            <a:ext cx="7635028" cy="3667423"/>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324168993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64188" y="1196405"/>
            <a:ext cx="155025" cy="212966"/>
          </a:xfrm>
          <a:prstGeom prst="rect">
            <a:avLst/>
          </a:prstGeom>
        </p:spPr>
        <p:txBody>
          <a:bodyPr vert="horz" wrap="square" lIns="0" tIns="10373" rIns="0" bIns="0" rtlCol="0">
            <a:spAutoFit/>
          </a:bodyPr>
          <a:lstStyle/>
          <a:p>
            <a:pPr marL="11527">
              <a:spcBef>
                <a:spcPts val="82"/>
              </a:spcBef>
            </a:pPr>
            <a:r>
              <a:rPr sz="1316" spc="-9" dirty="0">
                <a:latin typeface="OpenSymbol"/>
                <a:cs typeface="OpenSymbol"/>
              </a:rPr>
              <a:t>●</a:t>
            </a:r>
            <a:endParaRPr sz="1316">
              <a:latin typeface="OpenSymbol"/>
              <a:cs typeface="OpenSymbol"/>
            </a:endParaRPr>
          </a:p>
        </p:txBody>
      </p:sp>
      <p:sp>
        <p:nvSpPr>
          <p:cNvPr id="3" name="object 3"/>
          <p:cNvSpPr txBox="1">
            <a:spLocks noGrp="1"/>
          </p:cNvSpPr>
          <p:nvPr>
            <p:ph type="title"/>
          </p:nvPr>
        </p:nvSpPr>
        <p:spPr>
          <a:xfrm>
            <a:off x="2358101" y="960377"/>
            <a:ext cx="6403762" cy="688747"/>
          </a:xfrm>
          <a:prstGeom prst="rect">
            <a:avLst/>
          </a:prstGeom>
        </p:spPr>
        <p:txBody>
          <a:bodyPr vert="horz" wrap="square" lIns="0" tIns="11526" rIns="0" bIns="0" rtlCol="0" anchor="ctr">
            <a:spAutoFit/>
          </a:bodyPr>
          <a:lstStyle/>
          <a:p>
            <a:pPr marL="11527">
              <a:lnSpc>
                <a:spcPct val="100000"/>
              </a:lnSpc>
              <a:spcBef>
                <a:spcPts val="91"/>
              </a:spcBef>
            </a:pPr>
            <a:r>
              <a:rPr spc="-5" dirty="0"/>
              <a:t>Classification</a:t>
            </a:r>
          </a:p>
        </p:txBody>
      </p:sp>
      <p:sp>
        <p:nvSpPr>
          <p:cNvPr id="4" name="object 4"/>
          <p:cNvSpPr txBox="1"/>
          <p:nvPr/>
        </p:nvSpPr>
        <p:spPr>
          <a:xfrm>
            <a:off x="2346575" y="1618494"/>
            <a:ext cx="5427617" cy="3562192"/>
          </a:xfrm>
          <a:prstGeom prst="rect">
            <a:avLst/>
          </a:prstGeom>
        </p:spPr>
        <p:txBody>
          <a:bodyPr vert="horz" wrap="square" lIns="0" tIns="114108" rIns="0" bIns="0" rtlCol="0">
            <a:spAutoFit/>
          </a:bodyPr>
          <a:lstStyle/>
          <a:p>
            <a:pPr marL="414955" indent="-293926">
              <a:spcBef>
                <a:spcPts val="899"/>
              </a:spcBef>
              <a:buSzPct val="75000"/>
              <a:buFont typeface="OpenSymbol"/>
              <a:buChar char="–"/>
              <a:tabLst>
                <a:tab pos="414955" algn="l"/>
              </a:tabLst>
            </a:pPr>
            <a:r>
              <a:rPr sz="2541" b="1" spc="-9" dirty="0">
                <a:latin typeface="Liberation Sans"/>
                <a:cs typeface="Liberation Sans"/>
              </a:rPr>
              <a:t>Output </a:t>
            </a:r>
            <a:r>
              <a:rPr sz="2541" b="1" spc="-5" dirty="0">
                <a:latin typeface="Liberation Sans"/>
                <a:cs typeface="Liberation Sans"/>
              </a:rPr>
              <a:t>type:</a:t>
            </a:r>
            <a:r>
              <a:rPr sz="2541" b="1" spc="18" dirty="0">
                <a:latin typeface="Liberation Sans"/>
                <a:cs typeface="Liberation Sans"/>
              </a:rPr>
              <a:t> </a:t>
            </a:r>
            <a:r>
              <a:rPr sz="2541" dirty="0">
                <a:latin typeface="Liberation Sans"/>
                <a:cs typeface="Liberation Sans"/>
              </a:rPr>
              <a:t>discrete</a:t>
            </a:r>
          </a:p>
          <a:p>
            <a:pPr marL="414955" indent="-293926">
              <a:spcBef>
                <a:spcPts val="808"/>
              </a:spcBef>
              <a:buSzPct val="75000"/>
              <a:buFont typeface="OpenSymbol"/>
              <a:buChar char="–"/>
              <a:tabLst>
                <a:tab pos="414955" algn="l"/>
              </a:tabLst>
            </a:pPr>
            <a:r>
              <a:rPr sz="2541" b="1" spc="-27" dirty="0">
                <a:latin typeface="Liberation Sans"/>
                <a:cs typeface="Liberation Sans"/>
              </a:rPr>
              <a:t>Trying </a:t>
            </a:r>
            <a:r>
              <a:rPr sz="2541" b="1" spc="-5" dirty="0">
                <a:latin typeface="Liberation Sans"/>
                <a:cs typeface="Liberation Sans"/>
              </a:rPr>
              <a:t>to find: </a:t>
            </a:r>
            <a:r>
              <a:rPr sz="2541" dirty="0">
                <a:latin typeface="Liberation Sans"/>
                <a:cs typeface="Liberation Sans"/>
              </a:rPr>
              <a:t>a</a:t>
            </a:r>
            <a:r>
              <a:rPr sz="2541" spc="18" dirty="0">
                <a:latin typeface="Liberation Sans"/>
                <a:cs typeface="Liberation Sans"/>
              </a:rPr>
              <a:t> </a:t>
            </a:r>
            <a:r>
              <a:rPr sz="2541" spc="-5" dirty="0">
                <a:latin typeface="Liberation Sans"/>
                <a:cs typeface="Liberation Sans"/>
              </a:rPr>
              <a:t>boundary</a:t>
            </a:r>
            <a:endParaRPr sz="2541" dirty="0">
              <a:latin typeface="Liberation Sans"/>
              <a:cs typeface="Liberation Sans"/>
            </a:endParaRPr>
          </a:p>
          <a:p>
            <a:pPr marL="414955" indent="-293926">
              <a:spcBef>
                <a:spcPts val="817"/>
              </a:spcBef>
              <a:buSzPct val="75000"/>
              <a:buFont typeface="OpenSymbol"/>
              <a:buChar char="–"/>
              <a:tabLst>
                <a:tab pos="414955" algn="l"/>
              </a:tabLst>
            </a:pPr>
            <a:r>
              <a:rPr sz="2541" b="1" spc="-5" dirty="0">
                <a:latin typeface="Liberation Sans"/>
                <a:cs typeface="Liberation Sans"/>
              </a:rPr>
              <a:t>Evaluation:</a:t>
            </a:r>
            <a:r>
              <a:rPr sz="2541" b="1" spc="5" dirty="0">
                <a:latin typeface="Liberation Sans"/>
                <a:cs typeface="Liberation Sans"/>
              </a:rPr>
              <a:t> </a:t>
            </a:r>
            <a:r>
              <a:rPr sz="2541" dirty="0">
                <a:latin typeface="Liberation Sans"/>
                <a:cs typeface="Liberation Sans"/>
              </a:rPr>
              <a:t>accuracy</a:t>
            </a:r>
          </a:p>
          <a:p>
            <a:pPr marL="23053">
              <a:spcBef>
                <a:spcPts val="781"/>
              </a:spcBef>
            </a:pPr>
            <a:r>
              <a:rPr sz="2904" dirty="0">
                <a:latin typeface="Liberation Sans"/>
                <a:cs typeface="Liberation Sans"/>
              </a:rPr>
              <a:t>Regression</a:t>
            </a:r>
          </a:p>
          <a:p>
            <a:pPr marL="414955" indent="-293926">
              <a:spcBef>
                <a:spcPts val="1089"/>
              </a:spcBef>
              <a:buSzPct val="75000"/>
              <a:buFont typeface="OpenSymbol"/>
              <a:buChar char="–"/>
              <a:tabLst>
                <a:tab pos="414955" algn="l"/>
              </a:tabLst>
            </a:pPr>
            <a:r>
              <a:rPr sz="2541" b="1" spc="-9" dirty="0">
                <a:latin typeface="Liberation Sans"/>
                <a:cs typeface="Liberation Sans"/>
              </a:rPr>
              <a:t>Output </a:t>
            </a:r>
            <a:r>
              <a:rPr sz="2541" b="1" spc="-5" dirty="0">
                <a:latin typeface="Liberation Sans"/>
                <a:cs typeface="Liberation Sans"/>
              </a:rPr>
              <a:t>type:</a:t>
            </a:r>
            <a:r>
              <a:rPr sz="2541" b="1" spc="18" dirty="0">
                <a:latin typeface="Liberation Sans"/>
                <a:cs typeface="Liberation Sans"/>
              </a:rPr>
              <a:t> </a:t>
            </a:r>
            <a:r>
              <a:rPr sz="2541" spc="-5" dirty="0">
                <a:latin typeface="Liberation Sans"/>
                <a:cs typeface="Liberation Sans"/>
              </a:rPr>
              <a:t>continuous</a:t>
            </a:r>
            <a:endParaRPr sz="2541" dirty="0">
              <a:latin typeface="Liberation Sans"/>
              <a:cs typeface="Liberation Sans"/>
            </a:endParaRPr>
          </a:p>
          <a:p>
            <a:pPr marL="414955" indent="-293926">
              <a:spcBef>
                <a:spcPts val="808"/>
              </a:spcBef>
              <a:buSzPct val="75000"/>
              <a:buFont typeface="OpenSymbol"/>
              <a:buChar char="–"/>
              <a:tabLst>
                <a:tab pos="414955" algn="l"/>
              </a:tabLst>
            </a:pPr>
            <a:r>
              <a:rPr sz="2541" b="1" spc="-27" dirty="0">
                <a:latin typeface="Liberation Sans"/>
                <a:cs typeface="Liberation Sans"/>
              </a:rPr>
              <a:t>Trying </a:t>
            </a:r>
            <a:r>
              <a:rPr sz="2541" b="1" spc="-5" dirty="0">
                <a:latin typeface="Liberation Sans"/>
                <a:cs typeface="Liberation Sans"/>
              </a:rPr>
              <a:t>to find: </a:t>
            </a:r>
            <a:r>
              <a:rPr sz="2541" spc="-5" dirty="0">
                <a:latin typeface="Liberation Sans"/>
                <a:cs typeface="Liberation Sans"/>
              </a:rPr>
              <a:t>best </a:t>
            </a:r>
            <a:r>
              <a:rPr sz="2541" dirty="0">
                <a:latin typeface="Liberation Sans"/>
                <a:cs typeface="Liberation Sans"/>
              </a:rPr>
              <a:t>fit</a:t>
            </a:r>
            <a:r>
              <a:rPr sz="2541" spc="27" dirty="0">
                <a:latin typeface="Liberation Sans"/>
                <a:cs typeface="Liberation Sans"/>
              </a:rPr>
              <a:t> </a:t>
            </a:r>
            <a:r>
              <a:rPr sz="2541" spc="-5" dirty="0">
                <a:latin typeface="Liberation Sans"/>
                <a:cs typeface="Liberation Sans"/>
              </a:rPr>
              <a:t>line</a:t>
            </a:r>
            <a:endParaRPr sz="2541" dirty="0">
              <a:latin typeface="Liberation Sans"/>
              <a:cs typeface="Liberation Sans"/>
            </a:endParaRPr>
          </a:p>
          <a:p>
            <a:pPr marL="414955" indent="-293926">
              <a:spcBef>
                <a:spcPts val="817"/>
              </a:spcBef>
              <a:buSzPct val="75000"/>
              <a:buFont typeface="OpenSymbol"/>
              <a:buChar char="–"/>
              <a:tabLst>
                <a:tab pos="414955" algn="l"/>
              </a:tabLst>
            </a:pPr>
            <a:r>
              <a:rPr sz="2541" b="1" spc="-5" dirty="0">
                <a:latin typeface="Liberation Sans"/>
                <a:cs typeface="Liberation Sans"/>
              </a:rPr>
              <a:t>Evaluation: </a:t>
            </a:r>
            <a:r>
              <a:rPr sz="2541" dirty="0">
                <a:latin typeface="Liberation Sans"/>
                <a:cs typeface="Liberation Sans"/>
              </a:rPr>
              <a:t>sum </a:t>
            </a:r>
            <a:r>
              <a:rPr sz="2541" spc="-5" dirty="0">
                <a:latin typeface="Liberation Sans"/>
                <a:cs typeface="Liberation Sans"/>
              </a:rPr>
              <a:t>of sqaured</a:t>
            </a:r>
            <a:r>
              <a:rPr sz="2541" spc="-14" dirty="0">
                <a:latin typeface="Liberation Sans"/>
                <a:cs typeface="Liberation Sans"/>
              </a:rPr>
              <a:t> </a:t>
            </a:r>
            <a:r>
              <a:rPr sz="2541" spc="-5" dirty="0">
                <a:latin typeface="Liberation Sans"/>
                <a:cs typeface="Liberation Sans"/>
              </a:rPr>
              <a:t>errors</a:t>
            </a:r>
            <a:endParaRPr sz="2541" dirty="0">
              <a:latin typeface="Liberation Sans"/>
              <a:cs typeface="Liberation Sans"/>
            </a:endParaRPr>
          </a:p>
        </p:txBody>
      </p:sp>
      <p:sp>
        <p:nvSpPr>
          <p:cNvPr id="5" name="object 5"/>
          <p:cNvSpPr txBox="1"/>
          <p:nvPr/>
        </p:nvSpPr>
        <p:spPr>
          <a:xfrm>
            <a:off x="2064188" y="3244584"/>
            <a:ext cx="155025" cy="212966"/>
          </a:xfrm>
          <a:prstGeom prst="rect">
            <a:avLst/>
          </a:prstGeom>
        </p:spPr>
        <p:txBody>
          <a:bodyPr vert="horz" wrap="square" lIns="0" tIns="10373" rIns="0" bIns="0" rtlCol="0">
            <a:spAutoFit/>
          </a:bodyPr>
          <a:lstStyle/>
          <a:p>
            <a:pPr marL="11527">
              <a:spcBef>
                <a:spcPts val="82"/>
              </a:spcBef>
            </a:pPr>
            <a:r>
              <a:rPr sz="1316" spc="-9" dirty="0">
                <a:latin typeface="OpenSymbol"/>
                <a:cs typeface="OpenSymbol"/>
              </a:rPr>
              <a:t>●</a:t>
            </a:r>
            <a:endParaRPr sz="1316">
              <a:latin typeface="OpenSymbol"/>
              <a:cs typeface="OpenSymbol"/>
            </a:endParaRPr>
          </a:p>
        </p:txBody>
      </p:sp>
    </p:spTree>
    <p:extLst>
      <p:ext uri="{BB962C8B-B14F-4D97-AF65-F5344CB8AC3E}">
        <p14:creationId xmlns:p14="http://schemas.microsoft.com/office/powerpoint/2010/main" val="15621923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TensorFlow</a:t>
            </a:r>
            <a:endParaRPr lang="en-US" dirty="0"/>
          </a:p>
        </p:txBody>
      </p:sp>
      <p:sp>
        <p:nvSpPr>
          <p:cNvPr id="3" name="Content Placeholder 2"/>
          <p:cNvSpPr>
            <a:spLocks noGrp="1"/>
          </p:cNvSpPr>
          <p:nvPr>
            <p:ph idx="1"/>
          </p:nvPr>
        </p:nvSpPr>
        <p:spPr>
          <a:xfrm>
            <a:off x="3657600" y="365124"/>
            <a:ext cx="7588624" cy="5296087"/>
          </a:xfrm>
        </p:spPr>
        <p:txBody>
          <a:bodyPr>
            <a:normAutofit fontScale="92500" lnSpcReduction="20000"/>
          </a:bodyPr>
          <a:lstStyle/>
          <a:p>
            <a:pPr algn="just"/>
            <a:r>
              <a:rPr lang="en-US" dirty="0"/>
              <a:t> </a:t>
            </a:r>
            <a:br>
              <a:rPr lang="en-US" dirty="0"/>
            </a:br>
            <a:r>
              <a:rPr lang="en-US" dirty="0" err="1"/>
              <a:t>TensorFlow</a:t>
            </a:r>
            <a:r>
              <a:rPr lang="en-US" dirty="0"/>
              <a:t> is a Python library </a:t>
            </a:r>
            <a:r>
              <a:rPr lang="en-US" b="1" dirty="0"/>
              <a:t>for fast numerical computing</a:t>
            </a:r>
            <a:r>
              <a:rPr lang="en-US" dirty="0"/>
              <a:t> created and released by Google.</a:t>
            </a:r>
            <a:endParaRPr lang="en-US" dirty="0" smtClean="0"/>
          </a:p>
          <a:p>
            <a:pPr algn="just"/>
            <a:endParaRPr lang="en-US" dirty="0"/>
          </a:p>
          <a:p>
            <a:pPr algn="just"/>
            <a:r>
              <a:rPr lang="en-US" dirty="0" err="1" smtClean="0"/>
              <a:t>TensorFlow</a:t>
            </a:r>
            <a:r>
              <a:rPr lang="en-US" dirty="0" smtClean="0"/>
              <a:t> </a:t>
            </a:r>
            <a:r>
              <a:rPr lang="en-US" dirty="0"/>
              <a:t>is a very popular open-source library for high performance numerical computation developed by the Google Brain team in Google</a:t>
            </a:r>
            <a:r>
              <a:rPr lang="en-US" dirty="0" smtClean="0"/>
              <a:t>.</a:t>
            </a:r>
          </a:p>
          <a:p>
            <a:pPr marL="0" indent="0" algn="just">
              <a:buNone/>
            </a:pPr>
            <a:endParaRPr lang="en-US" dirty="0" smtClean="0"/>
          </a:p>
          <a:p>
            <a:pPr algn="just"/>
            <a:r>
              <a:rPr lang="en-US" dirty="0" smtClean="0"/>
              <a:t> </a:t>
            </a:r>
            <a:r>
              <a:rPr lang="en-US" dirty="0"/>
              <a:t>As the name suggests, </a:t>
            </a:r>
            <a:r>
              <a:rPr lang="en-US" dirty="0" err="1"/>
              <a:t>Tensorflow</a:t>
            </a:r>
            <a:r>
              <a:rPr lang="en-US" dirty="0"/>
              <a:t> is a framework that involves defining and running computations involving tensors. It can train and run deep neural networks that can be used to develop several AI applications. </a:t>
            </a:r>
            <a:endParaRPr lang="en-US" dirty="0" smtClean="0"/>
          </a:p>
          <a:p>
            <a:pPr algn="just"/>
            <a:endParaRPr lang="en-US" dirty="0" smtClean="0"/>
          </a:p>
          <a:p>
            <a:pPr algn="just"/>
            <a:r>
              <a:rPr lang="en-US" dirty="0" err="1" smtClean="0"/>
              <a:t>TensorFlow</a:t>
            </a:r>
            <a:r>
              <a:rPr lang="en-US" dirty="0" smtClean="0"/>
              <a:t> </a:t>
            </a:r>
            <a:r>
              <a:rPr lang="en-US" dirty="0"/>
              <a:t>is widely used in the field of deep learning research and application. </a:t>
            </a:r>
          </a:p>
        </p:txBody>
      </p:sp>
    </p:spTree>
    <p:extLst>
      <p:ext uri="{BB962C8B-B14F-4D97-AF65-F5344CB8AC3E}">
        <p14:creationId xmlns:p14="http://schemas.microsoft.com/office/powerpoint/2010/main" val="145319423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17248" y="748342"/>
            <a:ext cx="5409860" cy="4463134"/>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39502972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34174" y="720378"/>
            <a:ext cx="7247580" cy="4902029"/>
          </a:xfrm>
          <a:prstGeom prst="rect">
            <a:avLst/>
          </a:prstGeom>
          <a:blipFill>
            <a:blip r:embed="rId2" cstate="print"/>
            <a:stretch>
              <a:fillRect/>
            </a:stretch>
          </a:blipFill>
        </p:spPr>
        <p:txBody>
          <a:bodyPr wrap="square" lIns="0" tIns="0" rIns="0" bIns="0" rtlCol="0"/>
          <a:lstStyle/>
          <a:p>
            <a:endParaRPr sz="1634"/>
          </a:p>
        </p:txBody>
      </p:sp>
      <p:pic>
        <p:nvPicPr>
          <p:cNvPr id="3" name="Picture 2"/>
          <p:cNvPicPr>
            <a:picLocks noChangeAspect="1"/>
          </p:cNvPicPr>
          <p:nvPr/>
        </p:nvPicPr>
        <p:blipFill>
          <a:blip r:embed="rId3"/>
          <a:stretch>
            <a:fillRect/>
          </a:stretch>
        </p:blipFill>
        <p:spPr>
          <a:xfrm>
            <a:off x="52675" y="0"/>
            <a:ext cx="12086650" cy="6858000"/>
          </a:xfrm>
          <a:prstGeom prst="rect">
            <a:avLst/>
          </a:prstGeom>
        </p:spPr>
      </p:pic>
    </p:spTree>
    <p:extLst>
      <p:ext uri="{BB962C8B-B14F-4D97-AF65-F5344CB8AC3E}">
        <p14:creationId xmlns:p14="http://schemas.microsoft.com/office/powerpoint/2010/main" val="47876943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 dirty="0">
                <a:latin typeface="Liberation Sans"/>
                <a:cs typeface="Liberation Sans"/>
              </a:rPr>
              <a:t>Logistic</a:t>
            </a:r>
            <a:r>
              <a:rPr lang="en-US" b="1" spc="-73" dirty="0">
                <a:latin typeface="Liberation Sans"/>
                <a:cs typeface="Liberation Sans"/>
              </a:rPr>
              <a:t> </a:t>
            </a:r>
            <a:r>
              <a:rPr lang="en-US" b="1" spc="-5" dirty="0">
                <a:latin typeface="Liberation Sans"/>
                <a:cs typeface="Liberation Sans"/>
              </a:rPr>
              <a:t>Regression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Is not used for regression , </a:t>
            </a:r>
            <a:r>
              <a:rPr lang="en-US" b="1" dirty="0">
                <a:solidFill>
                  <a:srgbClr val="C00000"/>
                </a:solidFill>
              </a:rPr>
              <a:t>it is used for classification</a:t>
            </a:r>
          </a:p>
          <a:p>
            <a:endParaRPr lang="en-US" dirty="0"/>
          </a:p>
          <a:p>
            <a:endParaRPr lang="en-US" dirty="0"/>
          </a:p>
          <a:p>
            <a:r>
              <a:rPr lang="en-US" dirty="0"/>
              <a:t>Why the name is </a:t>
            </a:r>
            <a:r>
              <a:rPr lang="en-US" b="1" spc="-5" dirty="0">
                <a:latin typeface="Liberation Sans"/>
                <a:cs typeface="Liberation Sans"/>
              </a:rPr>
              <a:t>Logistic</a:t>
            </a:r>
            <a:r>
              <a:rPr lang="en-US" b="1" spc="-73" dirty="0">
                <a:latin typeface="Liberation Sans"/>
                <a:cs typeface="Liberation Sans"/>
              </a:rPr>
              <a:t> </a:t>
            </a:r>
            <a:r>
              <a:rPr lang="en-US" b="1" spc="-5" dirty="0">
                <a:latin typeface="Liberation Sans"/>
                <a:cs typeface="Liberation Sans"/>
              </a:rPr>
              <a:t>Regression</a:t>
            </a:r>
            <a:endParaRPr lang="en-US" dirty="0"/>
          </a:p>
          <a:p>
            <a:pPr marL="0" indent="0">
              <a:buNone/>
            </a:pPr>
            <a:r>
              <a:rPr lang="en-US" dirty="0"/>
              <a:t>	It uses the underlying principle of simple linear regression</a:t>
            </a:r>
          </a:p>
          <a:p>
            <a:pPr marL="0" indent="0">
              <a:buNone/>
            </a:pPr>
            <a:endParaRPr lang="en-US" dirty="0"/>
          </a:p>
          <a:p>
            <a:pPr marL="0" indent="0">
              <a:buNone/>
            </a:pPr>
            <a:endParaRPr lang="en-US" dirty="0"/>
          </a:p>
          <a:p>
            <a:pPr marL="0" indent="0">
              <a:buNone/>
            </a:pPr>
            <a:r>
              <a:rPr lang="en-US" dirty="0"/>
              <a:t>Binary outcomes instead of continuous outcomes</a:t>
            </a:r>
          </a:p>
          <a:p>
            <a:pPr marL="0" indent="0">
              <a:buNone/>
            </a:pPr>
            <a:endParaRPr lang="en-US" dirty="0"/>
          </a:p>
          <a:p>
            <a:pPr marL="0" indent="0">
              <a:buNone/>
            </a:pPr>
            <a:r>
              <a:rPr lang="en-US" dirty="0"/>
              <a:t>Interested in probability of the outcome for a given value of the independent </a:t>
            </a:r>
            <a:r>
              <a:rPr lang="en-US" dirty="0" err="1"/>
              <a:t>varaible</a:t>
            </a:r>
            <a:r>
              <a:rPr lang="en-US" dirty="0"/>
              <a:t> </a:t>
            </a:r>
          </a:p>
        </p:txBody>
      </p:sp>
    </p:spTree>
    <p:extLst>
      <p:ext uri="{BB962C8B-B14F-4D97-AF65-F5344CB8AC3E}">
        <p14:creationId xmlns:p14="http://schemas.microsoft.com/office/powerpoint/2010/main" val="17925822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1470"/>
            <a:ext cx="12192000" cy="6535060"/>
          </a:xfrm>
          <a:prstGeom prst="rect">
            <a:avLst/>
          </a:prstGeom>
        </p:spPr>
      </p:pic>
    </p:spTree>
    <p:extLst>
      <p:ext uri="{BB962C8B-B14F-4D97-AF65-F5344CB8AC3E}">
        <p14:creationId xmlns:p14="http://schemas.microsoft.com/office/powerpoint/2010/main" val="38968923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462" y="219714"/>
            <a:ext cx="4333875" cy="6391275"/>
          </a:xfrm>
          <a:prstGeom prst="rect">
            <a:avLst/>
          </a:prstGeom>
        </p:spPr>
      </p:pic>
      <p:sp>
        <p:nvSpPr>
          <p:cNvPr id="4" name="object 4"/>
          <p:cNvSpPr txBox="1"/>
          <p:nvPr/>
        </p:nvSpPr>
        <p:spPr>
          <a:xfrm>
            <a:off x="5076127" y="0"/>
            <a:ext cx="6701891" cy="1884938"/>
          </a:xfrm>
          <a:prstGeom prst="rect">
            <a:avLst/>
          </a:prstGeom>
        </p:spPr>
        <p:txBody>
          <a:bodyPr vert="horz" wrap="square" lIns="0" tIns="114108" rIns="0" bIns="0" rtlCol="0">
            <a:spAutoFit/>
          </a:bodyPr>
          <a:lstStyle/>
          <a:p>
            <a:pPr marL="414955" indent="-293926" algn="just">
              <a:spcBef>
                <a:spcPts val="899"/>
              </a:spcBef>
              <a:buSzPct val="75000"/>
              <a:buFont typeface="OpenSymbol"/>
              <a:buChar char="–"/>
              <a:tabLst>
                <a:tab pos="414955" algn="l"/>
              </a:tabLst>
            </a:pPr>
            <a:r>
              <a:rPr lang="en-US" sz="2000" b="1" spc="-9" dirty="0">
                <a:latin typeface="Liberation Sans"/>
                <a:cs typeface="Liberation Sans"/>
              </a:rPr>
              <a:t>You want to build a machine learning model that can probably do prediction based on  the age of the customer </a:t>
            </a:r>
            <a:r>
              <a:rPr lang="en-US" sz="2000" b="1" spc="-9" dirty="0">
                <a:solidFill>
                  <a:srgbClr val="FF0000"/>
                </a:solidFill>
                <a:latin typeface="Liberation Sans"/>
                <a:cs typeface="Liberation Sans"/>
              </a:rPr>
              <a:t>whether they bought the insurance or not!</a:t>
            </a:r>
          </a:p>
          <a:p>
            <a:pPr marL="414955" indent="-293926" algn="just">
              <a:spcBef>
                <a:spcPts val="899"/>
              </a:spcBef>
              <a:buSzPct val="75000"/>
              <a:buFont typeface="OpenSymbol"/>
              <a:buChar char="–"/>
              <a:tabLst>
                <a:tab pos="414955" algn="l"/>
              </a:tabLst>
            </a:pPr>
            <a:endParaRPr lang="en-US" sz="2000" b="1" spc="-9" dirty="0">
              <a:latin typeface="Liberation Sans"/>
              <a:cs typeface="Liberation Sans"/>
            </a:endParaRPr>
          </a:p>
          <a:p>
            <a:pPr marL="414955" indent="-293926" algn="just">
              <a:spcBef>
                <a:spcPts val="899"/>
              </a:spcBef>
              <a:buSzPct val="75000"/>
              <a:buFont typeface="OpenSymbol"/>
              <a:buChar char="–"/>
              <a:tabLst>
                <a:tab pos="414955" algn="l"/>
              </a:tabLst>
            </a:pPr>
            <a:r>
              <a:rPr lang="en-US" sz="2000" b="1" spc="-9" dirty="0">
                <a:latin typeface="Liberation Sans"/>
                <a:cs typeface="Liberation Sans"/>
              </a:rPr>
              <a:t> So you will plot the scatter plots for the given data </a:t>
            </a:r>
            <a:endParaRPr sz="2000" dirty="0">
              <a:latin typeface="Liberation Sans"/>
              <a:cs typeface="Liberation Sans"/>
            </a:endParaRPr>
          </a:p>
        </p:txBody>
      </p:sp>
      <p:pic>
        <p:nvPicPr>
          <p:cNvPr id="6" name="Picture 5"/>
          <p:cNvPicPr>
            <a:picLocks noChangeAspect="1"/>
          </p:cNvPicPr>
          <p:nvPr/>
        </p:nvPicPr>
        <p:blipFill>
          <a:blip r:embed="rId3"/>
          <a:stretch>
            <a:fillRect/>
          </a:stretch>
        </p:blipFill>
        <p:spPr>
          <a:xfrm>
            <a:off x="5368049" y="2920620"/>
            <a:ext cx="6696572" cy="3937379"/>
          </a:xfrm>
          <a:prstGeom prst="rect">
            <a:avLst/>
          </a:prstGeom>
        </p:spPr>
      </p:pic>
    </p:spTree>
    <p:extLst>
      <p:ext uri="{BB962C8B-B14F-4D97-AF65-F5344CB8AC3E}">
        <p14:creationId xmlns:p14="http://schemas.microsoft.com/office/powerpoint/2010/main" val="415793821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462" y="219714"/>
            <a:ext cx="4333875" cy="6391275"/>
          </a:xfrm>
          <a:prstGeom prst="rect">
            <a:avLst/>
          </a:prstGeom>
        </p:spPr>
      </p:pic>
      <p:sp>
        <p:nvSpPr>
          <p:cNvPr id="4" name="object 4"/>
          <p:cNvSpPr txBox="1"/>
          <p:nvPr/>
        </p:nvSpPr>
        <p:spPr>
          <a:xfrm>
            <a:off x="5076127" y="0"/>
            <a:ext cx="6701891" cy="3269932"/>
          </a:xfrm>
          <a:prstGeom prst="rect">
            <a:avLst/>
          </a:prstGeom>
        </p:spPr>
        <p:txBody>
          <a:bodyPr vert="horz" wrap="square" lIns="0" tIns="114108" rIns="0" bIns="0" rtlCol="0">
            <a:spAutoFit/>
          </a:bodyPr>
          <a:lstStyle/>
          <a:p>
            <a:pPr marL="414955" indent="-293926" algn="just">
              <a:spcBef>
                <a:spcPts val="899"/>
              </a:spcBef>
              <a:buSzPct val="75000"/>
              <a:buFont typeface="OpenSymbol"/>
              <a:buChar char="–"/>
              <a:tabLst>
                <a:tab pos="414955" algn="l"/>
              </a:tabLst>
            </a:pPr>
            <a:r>
              <a:rPr lang="en-US" sz="2000" b="1" spc="-9" dirty="0">
                <a:latin typeface="Liberation Sans"/>
                <a:cs typeface="Liberation Sans"/>
              </a:rPr>
              <a:t>There is a pattern </a:t>
            </a:r>
          </a:p>
          <a:p>
            <a:pPr marL="414955" indent="-293926" algn="just">
              <a:spcBef>
                <a:spcPts val="899"/>
              </a:spcBef>
              <a:buSzPct val="75000"/>
              <a:buFont typeface="OpenSymbol"/>
              <a:buChar char="–"/>
              <a:tabLst>
                <a:tab pos="414955" algn="l"/>
              </a:tabLst>
            </a:pPr>
            <a:endParaRPr lang="en-US" sz="2000" b="1" spc="-9" dirty="0">
              <a:latin typeface="Liberation Sans"/>
              <a:cs typeface="Liberation Sans"/>
            </a:endParaRPr>
          </a:p>
          <a:p>
            <a:pPr marL="414955" indent="-293926" algn="just">
              <a:spcBef>
                <a:spcPts val="899"/>
              </a:spcBef>
              <a:buSzPct val="75000"/>
              <a:buFont typeface="OpenSymbol"/>
              <a:buChar char="–"/>
              <a:tabLst>
                <a:tab pos="414955" algn="l"/>
              </a:tabLst>
            </a:pPr>
            <a:r>
              <a:rPr lang="en-US" sz="2000" b="1" spc="-9" dirty="0">
                <a:latin typeface="Liberation Sans"/>
                <a:cs typeface="Liberation Sans"/>
              </a:rPr>
              <a:t>Young People – No</a:t>
            </a:r>
          </a:p>
          <a:p>
            <a:pPr marL="414955" indent="-293926" algn="just">
              <a:spcBef>
                <a:spcPts val="899"/>
              </a:spcBef>
              <a:buSzPct val="75000"/>
              <a:buFont typeface="OpenSymbol"/>
              <a:buChar char="–"/>
              <a:tabLst>
                <a:tab pos="414955" algn="l"/>
              </a:tabLst>
            </a:pPr>
            <a:endParaRPr lang="en-US" sz="2000" b="1" spc="-9" dirty="0">
              <a:latin typeface="Liberation Sans"/>
              <a:cs typeface="Liberation Sans"/>
            </a:endParaRPr>
          </a:p>
          <a:p>
            <a:pPr marL="414955" indent="-293926" algn="just">
              <a:spcBef>
                <a:spcPts val="899"/>
              </a:spcBef>
              <a:buSzPct val="75000"/>
              <a:buFont typeface="OpenSymbol"/>
              <a:buChar char="–"/>
              <a:tabLst>
                <a:tab pos="414955" algn="l"/>
              </a:tabLst>
            </a:pPr>
            <a:r>
              <a:rPr lang="en-US" sz="2000" b="1" spc="-9" dirty="0">
                <a:latin typeface="Liberation Sans"/>
                <a:cs typeface="Liberation Sans"/>
              </a:rPr>
              <a:t>Old People – yes</a:t>
            </a:r>
          </a:p>
          <a:p>
            <a:pPr marL="414955" indent="-293926" algn="just">
              <a:spcBef>
                <a:spcPts val="899"/>
              </a:spcBef>
              <a:buSzPct val="75000"/>
              <a:buFont typeface="OpenSymbol"/>
              <a:buChar char="–"/>
              <a:tabLst>
                <a:tab pos="414955" algn="l"/>
              </a:tabLst>
            </a:pPr>
            <a:endParaRPr lang="en-US" sz="2000" b="1" spc="-9" dirty="0">
              <a:latin typeface="Liberation Sans"/>
              <a:cs typeface="Liberation Sans"/>
            </a:endParaRPr>
          </a:p>
          <a:p>
            <a:pPr marL="414955" indent="-293926" algn="just">
              <a:spcBef>
                <a:spcPts val="899"/>
              </a:spcBef>
              <a:buSzPct val="75000"/>
              <a:buFont typeface="OpenSymbol"/>
              <a:buChar char="–"/>
              <a:tabLst>
                <a:tab pos="414955" algn="l"/>
              </a:tabLst>
            </a:pPr>
            <a:r>
              <a:rPr lang="en-US" sz="2000" b="1" spc="-9" dirty="0">
                <a:latin typeface="Liberation Sans"/>
                <a:cs typeface="Liberation Sans"/>
              </a:rPr>
              <a:t>Based on this you are building a Machine learning model based on the age of the customer </a:t>
            </a:r>
            <a:endParaRPr sz="2000" dirty="0">
              <a:latin typeface="Liberation Sans"/>
              <a:cs typeface="Liberation Sans"/>
            </a:endParaRPr>
          </a:p>
        </p:txBody>
      </p:sp>
    </p:spTree>
    <p:extLst>
      <p:ext uri="{BB962C8B-B14F-4D97-AF65-F5344CB8AC3E}">
        <p14:creationId xmlns:p14="http://schemas.microsoft.com/office/powerpoint/2010/main" val="407210044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462" y="219714"/>
            <a:ext cx="4333875" cy="6391275"/>
          </a:xfrm>
          <a:prstGeom prst="rect">
            <a:avLst/>
          </a:prstGeom>
        </p:spPr>
      </p:pic>
      <p:sp>
        <p:nvSpPr>
          <p:cNvPr id="4" name="object 4"/>
          <p:cNvSpPr txBox="1"/>
          <p:nvPr/>
        </p:nvSpPr>
        <p:spPr>
          <a:xfrm>
            <a:off x="5076127" y="0"/>
            <a:ext cx="6701891" cy="422999"/>
          </a:xfrm>
          <a:prstGeom prst="rect">
            <a:avLst/>
          </a:prstGeom>
        </p:spPr>
        <p:txBody>
          <a:bodyPr vert="horz" wrap="square" lIns="0" tIns="114108" rIns="0" bIns="0" rtlCol="0">
            <a:spAutoFit/>
          </a:bodyPr>
          <a:lstStyle/>
          <a:p>
            <a:pPr marL="414955" indent="-293926" algn="just">
              <a:spcBef>
                <a:spcPts val="899"/>
              </a:spcBef>
              <a:buSzPct val="75000"/>
              <a:buFont typeface="OpenSymbol"/>
              <a:buChar char="–"/>
              <a:tabLst>
                <a:tab pos="414955" algn="l"/>
              </a:tabLst>
            </a:pPr>
            <a:r>
              <a:rPr lang="en-US" sz="2000" b="1" spc="-9" dirty="0">
                <a:latin typeface="Liberation Sans"/>
                <a:cs typeface="Liberation Sans"/>
              </a:rPr>
              <a:t>Linear Regression </a:t>
            </a:r>
            <a:endParaRPr sz="2000" dirty="0">
              <a:latin typeface="Liberation Sans"/>
              <a:cs typeface="Liberation Sans"/>
            </a:endParaRPr>
          </a:p>
        </p:txBody>
      </p:sp>
      <p:pic>
        <p:nvPicPr>
          <p:cNvPr id="3" name="Picture 2"/>
          <p:cNvPicPr>
            <a:picLocks noChangeAspect="1"/>
          </p:cNvPicPr>
          <p:nvPr/>
        </p:nvPicPr>
        <p:blipFill>
          <a:blip r:embed="rId3"/>
          <a:stretch>
            <a:fillRect/>
          </a:stretch>
        </p:blipFill>
        <p:spPr>
          <a:xfrm>
            <a:off x="4926843" y="996286"/>
            <a:ext cx="6728346" cy="4694830"/>
          </a:xfrm>
          <a:prstGeom prst="rect">
            <a:avLst/>
          </a:prstGeom>
        </p:spPr>
      </p:pic>
    </p:spTree>
    <p:extLst>
      <p:ext uri="{BB962C8B-B14F-4D97-AF65-F5344CB8AC3E}">
        <p14:creationId xmlns:p14="http://schemas.microsoft.com/office/powerpoint/2010/main" val="574621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462" y="219714"/>
            <a:ext cx="4333875" cy="6391275"/>
          </a:xfrm>
          <a:prstGeom prst="rect">
            <a:avLst/>
          </a:prstGeom>
        </p:spPr>
      </p:pic>
      <p:sp>
        <p:nvSpPr>
          <p:cNvPr id="4" name="object 4"/>
          <p:cNvSpPr txBox="1"/>
          <p:nvPr/>
        </p:nvSpPr>
        <p:spPr>
          <a:xfrm>
            <a:off x="5076127" y="0"/>
            <a:ext cx="6701891" cy="1692577"/>
          </a:xfrm>
          <a:prstGeom prst="rect">
            <a:avLst/>
          </a:prstGeom>
        </p:spPr>
        <p:txBody>
          <a:bodyPr vert="horz" wrap="square" lIns="0" tIns="114108" rIns="0" bIns="0" rtlCol="0">
            <a:spAutoFit/>
          </a:bodyPr>
          <a:lstStyle/>
          <a:p>
            <a:pPr marL="414955" indent="-293926" algn="just">
              <a:spcBef>
                <a:spcPts val="899"/>
              </a:spcBef>
              <a:buSzPct val="75000"/>
              <a:buFont typeface="OpenSymbol"/>
              <a:buChar char="–"/>
              <a:tabLst>
                <a:tab pos="414955" algn="l"/>
              </a:tabLst>
            </a:pPr>
            <a:r>
              <a:rPr lang="en-US" sz="2000" b="1" spc="-9" dirty="0">
                <a:latin typeface="Liberation Sans"/>
                <a:cs typeface="Liberation Sans"/>
              </a:rPr>
              <a:t>Linear Regression </a:t>
            </a:r>
          </a:p>
          <a:p>
            <a:pPr marL="414955" indent="-293926" algn="just">
              <a:spcBef>
                <a:spcPts val="899"/>
              </a:spcBef>
              <a:buSzPct val="75000"/>
              <a:buFont typeface="OpenSymbol"/>
              <a:buChar char="–"/>
              <a:tabLst>
                <a:tab pos="414955" algn="l"/>
              </a:tabLst>
            </a:pPr>
            <a:endParaRPr lang="en-US" sz="2000" b="1" spc="-9" dirty="0">
              <a:latin typeface="Liberation Sans"/>
              <a:cs typeface="Liberation Sans"/>
            </a:endParaRPr>
          </a:p>
          <a:p>
            <a:pPr marL="414955" indent="-293926" algn="just">
              <a:spcBef>
                <a:spcPts val="899"/>
              </a:spcBef>
              <a:buSzPct val="75000"/>
              <a:buFont typeface="OpenSymbol"/>
              <a:buChar char="–"/>
              <a:tabLst>
                <a:tab pos="414955" algn="l"/>
              </a:tabLst>
            </a:pPr>
            <a:r>
              <a:rPr lang="en-US" sz="2000" b="1" spc="-9" dirty="0">
                <a:latin typeface="Liberation Sans"/>
                <a:cs typeface="Liberation Sans"/>
              </a:rPr>
              <a:t>To the right </a:t>
            </a:r>
            <a:r>
              <a:rPr lang="en-US" sz="2000" b="1" spc="-9" dirty="0">
                <a:solidFill>
                  <a:srgbClr val="FF0000"/>
                </a:solidFill>
                <a:latin typeface="Liberation Sans"/>
                <a:cs typeface="Liberation Sans"/>
              </a:rPr>
              <a:t>- yes </a:t>
            </a:r>
          </a:p>
          <a:p>
            <a:pPr marL="414955" indent="-293926" algn="just">
              <a:spcBef>
                <a:spcPts val="899"/>
              </a:spcBef>
              <a:buSzPct val="75000"/>
              <a:buFont typeface="OpenSymbol"/>
              <a:buChar char="–"/>
              <a:tabLst>
                <a:tab pos="414955" algn="l"/>
              </a:tabLst>
            </a:pPr>
            <a:r>
              <a:rPr lang="en-US" sz="2000" b="1" spc="-9" dirty="0">
                <a:latin typeface="Liberation Sans"/>
                <a:cs typeface="Liberation Sans"/>
              </a:rPr>
              <a:t>To the right  </a:t>
            </a:r>
            <a:r>
              <a:rPr lang="en-US" sz="2000" b="1" spc="-9" dirty="0">
                <a:solidFill>
                  <a:srgbClr val="FF0000"/>
                </a:solidFill>
                <a:latin typeface="Liberation Sans"/>
                <a:cs typeface="Liberation Sans"/>
              </a:rPr>
              <a:t>- no</a:t>
            </a:r>
            <a:endParaRPr sz="2000" dirty="0">
              <a:solidFill>
                <a:srgbClr val="FF0000"/>
              </a:solidFill>
              <a:latin typeface="Liberation Sans"/>
              <a:cs typeface="Liberation Sans"/>
            </a:endParaRPr>
          </a:p>
        </p:txBody>
      </p:sp>
      <p:pic>
        <p:nvPicPr>
          <p:cNvPr id="5" name="Picture 4"/>
          <p:cNvPicPr>
            <a:picLocks noChangeAspect="1"/>
          </p:cNvPicPr>
          <p:nvPr/>
        </p:nvPicPr>
        <p:blipFill>
          <a:blip r:embed="rId3"/>
          <a:stretch>
            <a:fillRect/>
          </a:stretch>
        </p:blipFill>
        <p:spPr>
          <a:xfrm>
            <a:off x="5076127" y="2387363"/>
            <a:ext cx="6251515" cy="4223626"/>
          </a:xfrm>
          <a:prstGeom prst="rect">
            <a:avLst/>
          </a:prstGeom>
        </p:spPr>
      </p:pic>
      <p:cxnSp>
        <p:nvCxnSpPr>
          <p:cNvPr id="7" name="Straight Arrow Connector 6"/>
          <p:cNvCxnSpPr/>
          <p:nvPr/>
        </p:nvCxnSpPr>
        <p:spPr>
          <a:xfrm flipH="1">
            <a:off x="6919415" y="1856096"/>
            <a:ext cx="1282469" cy="17742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194105" y="1855355"/>
            <a:ext cx="7779" cy="1774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9391935" y="6012515"/>
            <a:ext cx="25020" cy="79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416955" y="5966346"/>
            <a:ext cx="286603" cy="79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611737" y="1173707"/>
            <a:ext cx="1433015" cy="369332"/>
          </a:xfrm>
          <a:prstGeom prst="rect">
            <a:avLst/>
          </a:prstGeom>
          <a:noFill/>
        </p:spPr>
        <p:txBody>
          <a:bodyPr wrap="square" rtlCol="0">
            <a:spAutoFit/>
          </a:bodyPr>
          <a:lstStyle/>
          <a:p>
            <a:r>
              <a:rPr lang="en-US" b="1" dirty="0"/>
              <a:t>OUTLAYERS</a:t>
            </a:r>
          </a:p>
        </p:txBody>
      </p:sp>
      <p:sp>
        <p:nvSpPr>
          <p:cNvPr id="17" name="TextBox 16"/>
          <p:cNvSpPr txBox="1"/>
          <p:nvPr/>
        </p:nvSpPr>
        <p:spPr>
          <a:xfrm>
            <a:off x="9560256" y="6524470"/>
            <a:ext cx="1433015" cy="369332"/>
          </a:xfrm>
          <a:prstGeom prst="rect">
            <a:avLst/>
          </a:prstGeom>
          <a:noFill/>
        </p:spPr>
        <p:txBody>
          <a:bodyPr wrap="square" rtlCol="0">
            <a:spAutoFit/>
          </a:bodyPr>
          <a:lstStyle/>
          <a:p>
            <a:r>
              <a:rPr lang="en-US" b="1" dirty="0"/>
              <a:t>OUTLAYERS</a:t>
            </a:r>
          </a:p>
        </p:txBody>
      </p:sp>
    </p:spTree>
    <p:extLst>
      <p:ext uri="{BB962C8B-B14F-4D97-AF65-F5344CB8AC3E}">
        <p14:creationId xmlns:p14="http://schemas.microsoft.com/office/powerpoint/2010/main" val="243130827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462" y="219714"/>
            <a:ext cx="4333875" cy="6391275"/>
          </a:xfrm>
          <a:prstGeom prst="rect">
            <a:avLst/>
          </a:prstGeom>
        </p:spPr>
      </p:pic>
      <p:sp>
        <p:nvSpPr>
          <p:cNvPr id="4" name="object 4"/>
          <p:cNvSpPr txBox="1"/>
          <p:nvPr/>
        </p:nvSpPr>
        <p:spPr>
          <a:xfrm>
            <a:off x="5076127" y="0"/>
            <a:ext cx="6701891" cy="2977544"/>
          </a:xfrm>
          <a:prstGeom prst="rect">
            <a:avLst/>
          </a:prstGeom>
        </p:spPr>
        <p:txBody>
          <a:bodyPr vert="horz" wrap="square" lIns="0" tIns="114108" rIns="0" bIns="0" rtlCol="0">
            <a:spAutoFit/>
          </a:bodyPr>
          <a:lstStyle/>
          <a:p>
            <a:pPr marL="121029" algn="just">
              <a:spcBef>
                <a:spcPts val="899"/>
              </a:spcBef>
              <a:buSzPct val="75000"/>
              <a:tabLst>
                <a:tab pos="414955" algn="l"/>
              </a:tabLst>
            </a:pPr>
            <a:r>
              <a:rPr lang="en-US" sz="2000" b="1" spc="-9" dirty="0">
                <a:latin typeface="Liberation Sans"/>
                <a:cs typeface="Liberation Sans"/>
              </a:rPr>
              <a:t>Linear Regression (LR)</a:t>
            </a:r>
          </a:p>
          <a:p>
            <a:pPr marL="414955" indent="-293926" algn="just">
              <a:spcBef>
                <a:spcPts val="899"/>
              </a:spcBef>
              <a:buSzPct val="75000"/>
              <a:buFont typeface="OpenSymbol"/>
              <a:buChar char="–"/>
              <a:tabLst>
                <a:tab pos="414955" algn="l"/>
              </a:tabLst>
            </a:pPr>
            <a:r>
              <a:rPr lang="en-US" sz="2000" b="1" spc="-9" dirty="0">
                <a:solidFill>
                  <a:srgbClr val="002060"/>
                </a:solidFill>
                <a:latin typeface="Liberation Sans"/>
                <a:cs typeface="Liberation Sans"/>
              </a:rPr>
              <a:t>If there is a customer of age 80 then my linear graph will look as mentioned in below figure </a:t>
            </a:r>
          </a:p>
          <a:p>
            <a:pPr marL="414955" indent="-293926" algn="just">
              <a:spcBef>
                <a:spcPts val="899"/>
              </a:spcBef>
              <a:buSzPct val="75000"/>
              <a:buFont typeface="OpenSymbol"/>
              <a:buChar char="–"/>
              <a:tabLst>
                <a:tab pos="414955" algn="l"/>
              </a:tabLst>
            </a:pPr>
            <a:r>
              <a:rPr lang="en-US" sz="2000" b="1" spc="-9" dirty="0">
                <a:latin typeface="Liberation Sans"/>
                <a:cs typeface="Liberation Sans"/>
              </a:rPr>
              <a:t>Therefor LR is </a:t>
            </a:r>
            <a:r>
              <a:rPr lang="en-US" sz="2000" b="1" spc="-9" dirty="0">
                <a:solidFill>
                  <a:srgbClr val="0070C0"/>
                </a:solidFill>
                <a:latin typeface="Liberation Sans"/>
                <a:cs typeface="Liberation Sans"/>
              </a:rPr>
              <a:t>not a good choice if your data is categorical </a:t>
            </a:r>
          </a:p>
          <a:p>
            <a:pPr marL="414955" indent="-293926" algn="just">
              <a:spcBef>
                <a:spcPts val="899"/>
              </a:spcBef>
              <a:buSzPct val="75000"/>
              <a:buFont typeface="OpenSymbol"/>
              <a:buChar char="–"/>
              <a:tabLst>
                <a:tab pos="414955" algn="l"/>
              </a:tabLst>
            </a:pPr>
            <a:endParaRPr lang="en-US" sz="2000" b="1" spc="-9" dirty="0">
              <a:solidFill>
                <a:srgbClr val="0070C0"/>
              </a:solidFill>
              <a:latin typeface="Liberation Sans"/>
              <a:cs typeface="Liberation Sans"/>
            </a:endParaRPr>
          </a:p>
          <a:p>
            <a:pPr marL="414955" indent="-293926" algn="just">
              <a:spcBef>
                <a:spcPts val="899"/>
              </a:spcBef>
              <a:buSzPct val="75000"/>
              <a:buFont typeface="OpenSymbol"/>
              <a:buChar char="–"/>
              <a:tabLst>
                <a:tab pos="414955" algn="l"/>
              </a:tabLst>
            </a:pPr>
            <a:endParaRPr lang="en-US" sz="3600" b="1" dirty="0">
              <a:solidFill>
                <a:srgbClr val="C00000"/>
              </a:solidFill>
              <a:latin typeface="Liberation Sans"/>
              <a:cs typeface="Liberation Sans"/>
            </a:endParaRPr>
          </a:p>
        </p:txBody>
      </p:sp>
      <p:pic>
        <p:nvPicPr>
          <p:cNvPr id="3" name="Picture 2"/>
          <p:cNvPicPr>
            <a:picLocks noChangeAspect="1"/>
          </p:cNvPicPr>
          <p:nvPr/>
        </p:nvPicPr>
        <p:blipFill>
          <a:blip r:embed="rId3"/>
          <a:stretch>
            <a:fillRect/>
          </a:stretch>
        </p:blipFill>
        <p:spPr>
          <a:xfrm>
            <a:off x="4684513" y="2567130"/>
            <a:ext cx="7277749" cy="4290870"/>
          </a:xfrm>
          <a:prstGeom prst="rect">
            <a:avLst/>
          </a:prstGeom>
        </p:spPr>
      </p:pic>
      <p:cxnSp>
        <p:nvCxnSpPr>
          <p:cNvPr id="12" name="Straight Arrow Connector 11"/>
          <p:cNvCxnSpPr/>
          <p:nvPr/>
        </p:nvCxnSpPr>
        <p:spPr>
          <a:xfrm flipH="1">
            <a:off x="8221030" y="2456597"/>
            <a:ext cx="204716" cy="9143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41000" y="2087265"/>
            <a:ext cx="2007967" cy="369332"/>
          </a:xfrm>
          <a:prstGeom prst="rect">
            <a:avLst/>
          </a:prstGeom>
          <a:noFill/>
        </p:spPr>
        <p:txBody>
          <a:bodyPr wrap="square" rtlCol="0">
            <a:spAutoFit/>
          </a:bodyPr>
          <a:lstStyle/>
          <a:p>
            <a:r>
              <a:rPr lang="en-US" b="1" dirty="0">
                <a:solidFill>
                  <a:srgbClr val="FF0000"/>
                </a:solidFill>
              </a:rPr>
              <a:t>Prediction Wrong </a:t>
            </a:r>
          </a:p>
        </p:txBody>
      </p:sp>
    </p:spTree>
    <p:extLst>
      <p:ext uri="{BB962C8B-B14F-4D97-AF65-F5344CB8AC3E}">
        <p14:creationId xmlns:p14="http://schemas.microsoft.com/office/powerpoint/2010/main" val="19617331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462" y="219714"/>
            <a:ext cx="4333875" cy="6391275"/>
          </a:xfrm>
          <a:prstGeom prst="rect">
            <a:avLst/>
          </a:prstGeom>
        </p:spPr>
      </p:pic>
      <mc:AlternateContent xmlns:mc="http://schemas.openxmlformats.org/markup-compatibility/2006" xmlns:a14="http://schemas.microsoft.com/office/drawing/2010/main">
        <mc:Choice Requires="a14">
          <p:sp>
            <p:nvSpPr>
              <p:cNvPr id="4" name="object 4"/>
              <p:cNvSpPr txBox="1"/>
              <p:nvPr/>
            </p:nvSpPr>
            <p:spPr>
              <a:xfrm>
                <a:off x="4582155" y="0"/>
                <a:ext cx="7195863" cy="2685157"/>
              </a:xfrm>
              <a:prstGeom prst="rect">
                <a:avLst/>
              </a:prstGeom>
            </p:spPr>
            <p:txBody>
              <a:bodyPr vert="horz" wrap="square" lIns="0" tIns="114108" rIns="0" bIns="0" rtlCol="0">
                <a:spAutoFit/>
              </a:bodyPr>
              <a:lstStyle/>
              <a:p>
                <a:pPr marL="121029" algn="just">
                  <a:spcBef>
                    <a:spcPts val="899"/>
                  </a:spcBef>
                  <a:buSzPct val="75000"/>
                  <a:tabLst>
                    <a:tab pos="414955" algn="l"/>
                  </a:tabLst>
                </a:pPr>
                <a:r>
                  <a:rPr lang="en-US" sz="2000" b="1" spc="-9" dirty="0">
                    <a:solidFill>
                      <a:srgbClr val="0070C0"/>
                    </a:solidFill>
                    <a:latin typeface="Liberation Sans"/>
                    <a:cs typeface="Liberation Sans"/>
                  </a:rPr>
                  <a:t>Linear models have a draw back of decision boundary from </a:t>
                </a:r>
                <a:r>
                  <a:rPr lang="en-US" sz="3600" b="1" spc="-9" dirty="0">
                    <a:solidFill>
                      <a:srgbClr val="C00000"/>
                    </a:solidFill>
                    <a:latin typeface="Liberation Sans"/>
                    <a:cs typeface="Liberation Sans"/>
                  </a:rPr>
                  <a:t>- </a:t>
                </a:r>
                <a14:m>
                  <m:oMath xmlns:m="http://schemas.openxmlformats.org/officeDocument/2006/math">
                    <m:r>
                      <a:rPr lang="en-US" sz="3600" b="1" i="1" spc="-9">
                        <a:solidFill>
                          <a:srgbClr val="C00000"/>
                        </a:solidFill>
                        <a:latin typeface="Cambria Math" panose="02040503050406030204" pitchFamily="18" charset="0"/>
                        <a:cs typeface="Liberation Sans"/>
                      </a:rPr>
                      <m:t>∞</m:t>
                    </m:r>
                  </m:oMath>
                </a14:m>
                <a:r>
                  <a:rPr lang="en-US" sz="3600" b="1" dirty="0">
                    <a:solidFill>
                      <a:srgbClr val="C00000"/>
                    </a:solidFill>
                    <a:latin typeface="Liberation Sans"/>
                    <a:cs typeface="Liberation Sans"/>
                  </a:rPr>
                  <a:t> to + </a:t>
                </a:r>
                <a14:m>
                  <m:oMath xmlns:m="http://schemas.openxmlformats.org/officeDocument/2006/math">
                    <m:r>
                      <a:rPr lang="en-US" sz="3600" b="1" i="1" spc="-9">
                        <a:solidFill>
                          <a:srgbClr val="C00000"/>
                        </a:solidFill>
                        <a:latin typeface="Cambria Math" panose="02040503050406030204" pitchFamily="18" charset="0"/>
                        <a:cs typeface="Liberation Sans"/>
                      </a:rPr>
                      <m:t>∞</m:t>
                    </m:r>
                  </m:oMath>
                </a14:m>
                <a:endParaRPr lang="en-US" sz="3600" b="1" spc="-9" dirty="0">
                  <a:solidFill>
                    <a:srgbClr val="0070C0"/>
                  </a:solidFill>
                  <a:latin typeface="Liberation Sans"/>
                  <a:cs typeface="Liberation Sans"/>
                </a:endParaRPr>
              </a:p>
              <a:p>
                <a:pPr marL="414955" indent="-293926" algn="just">
                  <a:spcBef>
                    <a:spcPts val="899"/>
                  </a:spcBef>
                  <a:buSzPct val="75000"/>
                  <a:buFont typeface="OpenSymbol"/>
                  <a:buChar char="–"/>
                  <a:tabLst>
                    <a:tab pos="414955" algn="l"/>
                  </a:tabLst>
                </a:pPr>
                <a:r>
                  <a:rPr lang="en-US" sz="2000" b="1" spc="-9" dirty="0">
                    <a:solidFill>
                      <a:schemeClr val="tx1">
                        <a:lumMod val="95000"/>
                        <a:lumOff val="5000"/>
                      </a:schemeClr>
                    </a:solidFill>
                    <a:latin typeface="Liberation Sans"/>
                    <a:cs typeface="Liberation Sans"/>
                  </a:rPr>
                  <a:t>We need to squeeze the linear line in to some function , In Log </a:t>
                </a:r>
                <a:r>
                  <a:rPr lang="en-US" sz="2000" b="1" spc="-9" dirty="0" err="1">
                    <a:solidFill>
                      <a:schemeClr val="tx1">
                        <a:lumMod val="95000"/>
                        <a:lumOff val="5000"/>
                      </a:schemeClr>
                    </a:solidFill>
                    <a:latin typeface="Liberation Sans"/>
                    <a:cs typeface="Liberation Sans"/>
                  </a:rPr>
                  <a:t>Reg</a:t>
                </a:r>
                <a:r>
                  <a:rPr lang="en-US" sz="2000" b="1" spc="-9" dirty="0">
                    <a:solidFill>
                      <a:schemeClr val="tx1">
                        <a:lumMod val="95000"/>
                        <a:lumOff val="5000"/>
                      </a:schemeClr>
                    </a:solidFill>
                    <a:latin typeface="Liberation Sans"/>
                    <a:cs typeface="Liberation Sans"/>
                  </a:rPr>
                  <a:t> we use sigmoid </a:t>
                </a:r>
                <a:r>
                  <a:rPr lang="en-US" sz="2000" b="1" spc="-9" dirty="0" err="1">
                    <a:solidFill>
                      <a:schemeClr val="tx1">
                        <a:lumMod val="95000"/>
                        <a:lumOff val="5000"/>
                      </a:schemeClr>
                    </a:solidFill>
                    <a:latin typeface="Liberation Sans"/>
                    <a:cs typeface="Liberation Sans"/>
                  </a:rPr>
                  <a:t>funct</a:t>
                </a:r>
                <a:r>
                  <a:rPr lang="en-US" sz="2000" b="1" spc="-9" dirty="0">
                    <a:solidFill>
                      <a:schemeClr val="tx1">
                        <a:lumMod val="95000"/>
                        <a:lumOff val="5000"/>
                      </a:schemeClr>
                    </a:solidFill>
                    <a:latin typeface="Liberation Sans"/>
                    <a:cs typeface="Liberation Sans"/>
                  </a:rPr>
                  <a:t> to squeeze the line such that values fall between 0-1 </a:t>
                </a:r>
              </a:p>
              <a:p>
                <a:pPr marL="414955" indent="-293926" algn="just">
                  <a:spcBef>
                    <a:spcPts val="899"/>
                  </a:spcBef>
                  <a:buSzPct val="75000"/>
                  <a:buFont typeface="OpenSymbol"/>
                  <a:buChar char="–"/>
                  <a:tabLst>
                    <a:tab pos="414955" algn="l"/>
                  </a:tabLst>
                </a:pPr>
                <a:endParaRPr lang="en-US" sz="3600" b="1" dirty="0">
                  <a:solidFill>
                    <a:srgbClr val="C00000"/>
                  </a:solidFill>
                  <a:latin typeface="Liberation Sans"/>
                  <a:cs typeface="Liberation Sans"/>
                </a:endParaRPr>
              </a:p>
            </p:txBody>
          </p:sp>
        </mc:Choice>
        <mc:Fallback xmlns="">
          <p:sp>
            <p:nvSpPr>
              <p:cNvPr id="4" name="object 4"/>
              <p:cNvSpPr txBox="1">
                <a:spLocks noRot="1" noChangeAspect="1" noMove="1" noResize="1" noEditPoints="1" noAdjustHandles="1" noChangeArrowheads="1" noChangeShapeType="1" noTextEdit="1"/>
              </p:cNvSpPr>
              <p:nvPr/>
            </p:nvSpPr>
            <p:spPr>
              <a:xfrm>
                <a:off x="4582155" y="0"/>
                <a:ext cx="7195863" cy="2685157"/>
              </a:xfrm>
              <a:prstGeom prst="rect">
                <a:avLst/>
              </a:prstGeom>
              <a:blipFill rotWithShape="0">
                <a:blip r:embed="rId3"/>
                <a:stretch>
                  <a:fillRect l="-508" r="-211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582155" y="2523503"/>
            <a:ext cx="7277749" cy="4290870"/>
          </a:xfrm>
          <a:prstGeom prst="rect">
            <a:avLst/>
          </a:prstGeom>
        </p:spPr>
      </p:pic>
      <p:cxnSp>
        <p:nvCxnSpPr>
          <p:cNvPr id="12" name="Straight Arrow Connector 11"/>
          <p:cNvCxnSpPr/>
          <p:nvPr/>
        </p:nvCxnSpPr>
        <p:spPr>
          <a:xfrm flipH="1">
            <a:off x="8221030" y="2456597"/>
            <a:ext cx="204716" cy="9143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41000" y="2087265"/>
            <a:ext cx="2007967" cy="369332"/>
          </a:xfrm>
          <a:prstGeom prst="rect">
            <a:avLst/>
          </a:prstGeom>
          <a:noFill/>
        </p:spPr>
        <p:txBody>
          <a:bodyPr wrap="square" rtlCol="0">
            <a:spAutoFit/>
          </a:bodyPr>
          <a:lstStyle/>
          <a:p>
            <a:r>
              <a:rPr lang="en-US" b="1" dirty="0">
                <a:solidFill>
                  <a:srgbClr val="FF0000"/>
                </a:solidFill>
              </a:rPr>
              <a:t>Prediction Wrong </a:t>
            </a:r>
          </a:p>
        </p:txBody>
      </p:sp>
    </p:spTree>
    <p:extLst>
      <p:ext uri="{BB962C8B-B14F-4D97-AF65-F5344CB8AC3E}">
        <p14:creationId xmlns:p14="http://schemas.microsoft.com/office/powerpoint/2010/main" val="446823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209365" cy="1325563"/>
          </a:xfrm>
        </p:spPr>
        <p:txBody>
          <a:bodyPr/>
          <a:lstStyle/>
          <a:p>
            <a:r>
              <a:rPr lang="en-US" dirty="0" err="1"/>
              <a:t>Keras</a:t>
            </a:r>
            <a:endParaRPr lang="en-US" dirty="0"/>
          </a:p>
        </p:txBody>
      </p:sp>
      <p:sp>
        <p:nvSpPr>
          <p:cNvPr id="3" name="Content Placeholder 2"/>
          <p:cNvSpPr>
            <a:spLocks noGrp="1"/>
          </p:cNvSpPr>
          <p:nvPr>
            <p:ph idx="1"/>
          </p:nvPr>
        </p:nvSpPr>
        <p:spPr>
          <a:xfrm>
            <a:off x="3644152" y="605118"/>
            <a:ext cx="7709647" cy="5585292"/>
          </a:xfrm>
        </p:spPr>
        <p:txBody>
          <a:bodyPr>
            <a:normAutofit/>
          </a:bodyPr>
          <a:lstStyle/>
          <a:p>
            <a:r>
              <a:rPr lang="en-US" dirty="0" err="1"/>
              <a:t>Keras</a:t>
            </a:r>
            <a:r>
              <a:rPr lang="en-US" dirty="0"/>
              <a:t> is a very popular Machine Learning library for Python</a:t>
            </a:r>
            <a:r>
              <a:rPr lang="en-US" dirty="0" smtClean="0"/>
              <a:t>.</a:t>
            </a:r>
          </a:p>
          <a:p>
            <a:endParaRPr lang="en-US" dirty="0"/>
          </a:p>
          <a:p>
            <a:r>
              <a:rPr lang="en-US" dirty="0" smtClean="0"/>
              <a:t> </a:t>
            </a:r>
            <a:r>
              <a:rPr lang="en-US" dirty="0"/>
              <a:t>It is a high-level neural networks API capable of running on top of </a:t>
            </a:r>
            <a:r>
              <a:rPr lang="en-US" dirty="0" err="1"/>
              <a:t>TensorFlow</a:t>
            </a:r>
            <a:r>
              <a:rPr lang="en-US" dirty="0"/>
              <a:t>, CNTK, or </a:t>
            </a:r>
            <a:r>
              <a:rPr lang="en-US" dirty="0" err="1"/>
              <a:t>Theano</a:t>
            </a:r>
            <a:r>
              <a:rPr lang="en-US" dirty="0" smtClean="0"/>
              <a:t>.</a:t>
            </a:r>
          </a:p>
          <a:p>
            <a:endParaRPr lang="en-US" dirty="0"/>
          </a:p>
          <a:p>
            <a:r>
              <a:rPr lang="en-US" dirty="0" smtClean="0"/>
              <a:t> </a:t>
            </a:r>
            <a:r>
              <a:rPr lang="en-US" dirty="0"/>
              <a:t>It can run seamlessly on both CPU and GPU. </a:t>
            </a:r>
            <a:r>
              <a:rPr lang="en-US" dirty="0" err="1"/>
              <a:t>Keras</a:t>
            </a:r>
            <a:r>
              <a:rPr lang="en-US" dirty="0"/>
              <a:t> makes it really for ML beginners to build and design a Neural Network. </a:t>
            </a:r>
            <a:endParaRPr lang="en-US" dirty="0" smtClean="0"/>
          </a:p>
          <a:p>
            <a:endParaRPr lang="en-US" dirty="0"/>
          </a:p>
          <a:p>
            <a:r>
              <a:rPr lang="en-US" dirty="0" smtClean="0"/>
              <a:t>One </a:t>
            </a:r>
            <a:r>
              <a:rPr lang="en-US" dirty="0"/>
              <a:t>of the best thing about </a:t>
            </a:r>
            <a:r>
              <a:rPr lang="en-US" dirty="0" err="1"/>
              <a:t>Keras</a:t>
            </a:r>
            <a:r>
              <a:rPr lang="en-US" dirty="0"/>
              <a:t> is that it allows for easy and fast prototyping.</a:t>
            </a:r>
          </a:p>
        </p:txBody>
      </p:sp>
    </p:spTree>
    <p:extLst>
      <p:ext uri="{BB962C8B-B14F-4D97-AF65-F5344CB8AC3E}">
        <p14:creationId xmlns:p14="http://schemas.microsoft.com/office/powerpoint/2010/main" val="233694474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93095"/>
            <a:ext cx="12192000" cy="6364905"/>
          </a:xfrm>
          <a:prstGeom prst="rect">
            <a:avLst/>
          </a:prstGeom>
        </p:spPr>
      </p:pic>
    </p:spTree>
    <p:extLst>
      <p:ext uri="{BB962C8B-B14F-4D97-AF65-F5344CB8AC3E}">
        <p14:creationId xmlns:p14="http://schemas.microsoft.com/office/powerpoint/2010/main" val="286493213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92" y="-81839"/>
            <a:ext cx="10515600" cy="1325563"/>
          </a:xfrm>
        </p:spPr>
        <p:txBody>
          <a:bodyPr/>
          <a:lstStyle/>
          <a:p>
            <a:r>
              <a:rPr lang="en-US" dirty="0"/>
              <a:t>What is the probability between age 35 – 55 </a:t>
            </a:r>
            <a:br>
              <a:rPr lang="en-US" dirty="0"/>
            </a:br>
            <a:endParaRPr lang="en-US" dirty="0"/>
          </a:p>
        </p:txBody>
      </p:sp>
      <p:sp>
        <p:nvSpPr>
          <p:cNvPr id="3" name="Content Placeholder 2"/>
          <p:cNvSpPr>
            <a:spLocks noGrp="1"/>
          </p:cNvSpPr>
          <p:nvPr>
            <p:ph idx="1"/>
          </p:nvPr>
        </p:nvSpPr>
        <p:spPr>
          <a:xfrm>
            <a:off x="401472" y="1243724"/>
            <a:ext cx="10515600" cy="4351338"/>
          </a:xfrm>
        </p:spPr>
        <p:txBody>
          <a:bodyPr/>
          <a:lstStyle/>
          <a:p>
            <a:endParaRPr lang="en-US" dirty="0"/>
          </a:p>
        </p:txBody>
      </p:sp>
      <p:pic>
        <p:nvPicPr>
          <p:cNvPr id="4" name="Picture 3"/>
          <p:cNvPicPr>
            <a:picLocks noChangeAspect="1"/>
          </p:cNvPicPr>
          <p:nvPr/>
        </p:nvPicPr>
        <p:blipFill>
          <a:blip r:embed="rId2"/>
          <a:stretch>
            <a:fillRect/>
          </a:stretch>
        </p:blipFill>
        <p:spPr>
          <a:xfrm>
            <a:off x="-122830" y="859809"/>
            <a:ext cx="12314829" cy="5998191"/>
          </a:xfrm>
          <a:prstGeom prst="rect">
            <a:avLst/>
          </a:prstGeom>
        </p:spPr>
      </p:pic>
    </p:spTree>
    <p:extLst>
      <p:ext uri="{BB962C8B-B14F-4D97-AF65-F5344CB8AC3E}">
        <p14:creationId xmlns:p14="http://schemas.microsoft.com/office/powerpoint/2010/main" val="168624148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Probability can never be between 0 or above 1</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0" y="1520031"/>
            <a:ext cx="12191999" cy="5337969"/>
          </a:xfrm>
          <a:prstGeom prst="rect">
            <a:avLst/>
          </a:prstGeom>
        </p:spPr>
      </p:pic>
    </p:spTree>
    <p:extLst>
      <p:ext uri="{BB962C8B-B14F-4D97-AF65-F5344CB8AC3E}">
        <p14:creationId xmlns:p14="http://schemas.microsoft.com/office/powerpoint/2010/main" val="104050517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Imagine if you can draw a line like mentioned below</a:t>
            </a:r>
          </a:p>
        </p:txBody>
      </p:sp>
      <p:sp>
        <p:nvSpPr>
          <p:cNvPr id="3" name="Content Placeholder 2"/>
          <p:cNvSpPr>
            <a:spLocks noGrp="1"/>
          </p:cNvSpPr>
          <p:nvPr>
            <p:ph idx="1"/>
          </p:nvPr>
        </p:nvSpPr>
        <p:spPr>
          <a:xfrm>
            <a:off x="7751928" y="1825625"/>
            <a:ext cx="3601872" cy="4351338"/>
          </a:xfrm>
        </p:spPr>
        <p:txBody>
          <a:bodyPr/>
          <a:lstStyle/>
          <a:p>
            <a:r>
              <a:rPr lang="en-US" dirty="0"/>
              <a:t>This is a much </a:t>
            </a:r>
            <a:r>
              <a:rPr lang="en-US" b="1" dirty="0">
                <a:solidFill>
                  <a:srgbClr val="FF0000"/>
                </a:solidFill>
              </a:rPr>
              <a:t>better fit </a:t>
            </a:r>
            <a:r>
              <a:rPr lang="en-US" dirty="0">
                <a:solidFill>
                  <a:schemeClr val="tx1">
                    <a:lumMod val="95000"/>
                    <a:lumOff val="5000"/>
                  </a:schemeClr>
                </a:solidFill>
              </a:rPr>
              <a:t>c</a:t>
            </a:r>
            <a:r>
              <a:rPr lang="en-US" dirty="0"/>
              <a:t>ompared to the linear equation</a:t>
            </a:r>
          </a:p>
          <a:p>
            <a:endParaRPr lang="en-US" dirty="0"/>
          </a:p>
          <a:p>
            <a:r>
              <a:rPr lang="en-US" dirty="0"/>
              <a:t>This model works better than the previous LR </a:t>
            </a:r>
          </a:p>
          <a:p>
            <a:endParaRPr lang="en-US" dirty="0"/>
          </a:p>
        </p:txBody>
      </p:sp>
      <p:pic>
        <p:nvPicPr>
          <p:cNvPr id="4" name="Picture 3"/>
          <p:cNvPicPr>
            <a:picLocks noChangeAspect="1"/>
          </p:cNvPicPr>
          <p:nvPr/>
        </p:nvPicPr>
        <p:blipFill>
          <a:blip r:embed="rId2"/>
          <a:stretch>
            <a:fillRect/>
          </a:stretch>
        </p:blipFill>
        <p:spPr>
          <a:xfrm>
            <a:off x="452438" y="1825625"/>
            <a:ext cx="6903706" cy="5008562"/>
          </a:xfrm>
          <a:prstGeom prst="rect">
            <a:avLst/>
          </a:prstGeom>
        </p:spPr>
      </p:pic>
    </p:spTree>
    <p:extLst>
      <p:ext uri="{BB962C8B-B14F-4D97-AF65-F5344CB8AC3E}">
        <p14:creationId xmlns:p14="http://schemas.microsoft.com/office/powerpoint/2010/main" val="421301925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Imagine if you can draw a line like mentioned below</a:t>
            </a:r>
          </a:p>
        </p:txBody>
      </p:sp>
      <p:sp>
        <p:nvSpPr>
          <p:cNvPr id="3" name="Content Placeholder 2"/>
          <p:cNvSpPr>
            <a:spLocks noGrp="1"/>
          </p:cNvSpPr>
          <p:nvPr>
            <p:ph idx="1"/>
          </p:nvPr>
        </p:nvSpPr>
        <p:spPr>
          <a:xfrm>
            <a:off x="8297768" y="1825625"/>
            <a:ext cx="3056032" cy="4351338"/>
          </a:xfrm>
        </p:spPr>
        <p:txBody>
          <a:bodyPr/>
          <a:lstStyle/>
          <a:p>
            <a:r>
              <a:rPr lang="en-US" dirty="0"/>
              <a:t>How do you come up with this type of </a:t>
            </a:r>
            <a:r>
              <a:rPr lang="en-US" sz="9600" dirty="0"/>
              <a:t>S </a:t>
            </a:r>
            <a:r>
              <a:rPr lang="en-US" dirty="0"/>
              <a:t>curve line that fits the model which has categorical data</a:t>
            </a:r>
          </a:p>
        </p:txBody>
      </p:sp>
      <p:pic>
        <p:nvPicPr>
          <p:cNvPr id="5" name="Picture 4"/>
          <p:cNvPicPr>
            <a:picLocks noChangeAspect="1"/>
          </p:cNvPicPr>
          <p:nvPr/>
        </p:nvPicPr>
        <p:blipFill>
          <a:blip r:embed="rId2"/>
          <a:stretch>
            <a:fillRect/>
          </a:stretch>
        </p:blipFill>
        <p:spPr>
          <a:xfrm>
            <a:off x="0" y="1473959"/>
            <a:ext cx="8297768" cy="4956198"/>
          </a:xfrm>
          <a:prstGeom prst="rect">
            <a:avLst/>
          </a:prstGeom>
        </p:spPr>
      </p:pic>
    </p:spTree>
    <p:extLst>
      <p:ext uri="{BB962C8B-B14F-4D97-AF65-F5344CB8AC3E}">
        <p14:creationId xmlns:p14="http://schemas.microsoft.com/office/powerpoint/2010/main" val="145059103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9463"/>
          </a:xfrm>
        </p:spPr>
        <p:txBody>
          <a:bodyPr/>
          <a:lstStyle/>
          <a:p>
            <a:r>
              <a:rPr lang="en-US" dirty="0"/>
              <a:t>Using Sigmoid/Logit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62308" y="1160060"/>
            <a:ext cx="11267384" cy="5697940"/>
          </a:xfrm>
          <a:prstGeom prst="rect">
            <a:avLst/>
          </a:prstGeom>
        </p:spPr>
      </p:pic>
    </p:spTree>
    <p:extLst>
      <p:ext uri="{BB962C8B-B14F-4D97-AF65-F5344CB8AC3E}">
        <p14:creationId xmlns:p14="http://schemas.microsoft.com/office/powerpoint/2010/main" val="20584926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2469" y="390066"/>
            <a:ext cx="5316967" cy="626102"/>
          </a:xfrm>
          <a:prstGeom prst="rect">
            <a:avLst/>
          </a:prstGeom>
        </p:spPr>
        <p:txBody>
          <a:bodyPr vert="horz" wrap="square" lIns="0" tIns="11526" rIns="0" bIns="0" rtlCol="0" anchor="ctr">
            <a:spAutoFit/>
          </a:bodyPr>
          <a:lstStyle/>
          <a:p>
            <a:pPr marL="11527">
              <a:lnSpc>
                <a:spcPct val="100000"/>
              </a:lnSpc>
              <a:spcBef>
                <a:spcPts val="91"/>
              </a:spcBef>
              <a:tabLst>
                <a:tab pos="1840209" algn="l"/>
              </a:tabLst>
            </a:pPr>
            <a:r>
              <a:rPr lang="en-US" sz="3993" spc="-9" dirty="0" err="1"/>
              <a:t>Sigmoid</a:t>
            </a:r>
            <a:r>
              <a:rPr sz="3993" spc="-5" dirty="0" err="1"/>
              <a:t>Function</a:t>
            </a:r>
            <a:endParaRPr sz="3993" dirty="0"/>
          </a:p>
        </p:txBody>
      </p:sp>
      <p:sp>
        <p:nvSpPr>
          <p:cNvPr id="4" name="object 4"/>
          <p:cNvSpPr txBox="1"/>
          <p:nvPr/>
        </p:nvSpPr>
        <p:spPr>
          <a:xfrm>
            <a:off x="6073254" y="1499121"/>
            <a:ext cx="6001258" cy="3537599"/>
          </a:xfrm>
          <a:prstGeom prst="rect">
            <a:avLst/>
          </a:prstGeom>
        </p:spPr>
        <p:txBody>
          <a:bodyPr vert="horz" wrap="square" lIns="0" tIns="48986" rIns="0" bIns="0" rtlCol="0">
            <a:spAutoFit/>
          </a:bodyPr>
          <a:lstStyle/>
          <a:p>
            <a:pPr marL="11527" marR="4611" algn="just">
              <a:lnSpc>
                <a:spcPts val="3258"/>
              </a:lnSpc>
              <a:spcBef>
                <a:spcPts val="386"/>
              </a:spcBef>
            </a:pPr>
            <a:r>
              <a:rPr sz="2904" dirty="0">
                <a:latin typeface="Liberation Sans"/>
                <a:cs typeface="Liberation Sans"/>
              </a:rPr>
              <a:t>Odds: Chances of happening one event over  chances of </a:t>
            </a:r>
            <a:r>
              <a:rPr sz="2904" spc="-5" dirty="0">
                <a:latin typeface="Liberation Sans"/>
                <a:cs typeface="Liberation Sans"/>
              </a:rPr>
              <a:t>this </a:t>
            </a:r>
            <a:r>
              <a:rPr sz="2904" dirty="0">
                <a:latin typeface="Liberation Sans"/>
                <a:cs typeface="Liberation Sans"/>
              </a:rPr>
              <a:t>event not</a:t>
            </a:r>
            <a:r>
              <a:rPr sz="2904" spc="-36" dirty="0">
                <a:latin typeface="Liberation Sans"/>
                <a:cs typeface="Liberation Sans"/>
              </a:rPr>
              <a:t> </a:t>
            </a:r>
            <a:r>
              <a:rPr sz="2904" dirty="0">
                <a:latin typeface="Liberation Sans"/>
                <a:cs typeface="Liberation Sans"/>
              </a:rPr>
              <a:t>happening</a:t>
            </a:r>
            <a:endParaRPr lang="en-US" sz="2904" dirty="0">
              <a:latin typeface="Liberation Sans"/>
              <a:cs typeface="Liberation Sans"/>
            </a:endParaRPr>
          </a:p>
          <a:p>
            <a:pPr marL="11527" marR="4611" algn="just">
              <a:lnSpc>
                <a:spcPts val="3258"/>
              </a:lnSpc>
              <a:spcBef>
                <a:spcPts val="386"/>
              </a:spcBef>
            </a:pPr>
            <a:endParaRPr lang="en-US" sz="2904" dirty="0">
              <a:latin typeface="Liberation Sans"/>
              <a:cs typeface="Liberation Sans"/>
            </a:endParaRPr>
          </a:p>
          <a:p>
            <a:pPr marL="11527" marR="4611" algn="just">
              <a:lnSpc>
                <a:spcPts val="3258"/>
              </a:lnSpc>
              <a:spcBef>
                <a:spcPts val="386"/>
              </a:spcBef>
            </a:pPr>
            <a:r>
              <a:rPr lang="en-US" sz="2904" dirty="0">
                <a:latin typeface="Liberation Sans"/>
                <a:cs typeface="Liberation Sans"/>
              </a:rPr>
              <a:t>If you give a set of numbers to </a:t>
            </a:r>
            <a:r>
              <a:rPr lang="en-US" sz="2904" b="1" dirty="0">
                <a:solidFill>
                  <a:srgbClr val="002060"/>
                </a:solidFill>
                <a:latin typeface="Liberation Sans"/>
                <a:cs typeface="Liberation Sans"/>
              </a:rPr>
              <a:t>sigmoid function</a:t>
            </a:r>
            <a:r>
              <a:rPr lang="en-US" sz="2904" dirty="0">
                <a:latin typeface="Liberation Sans"/>
                <a:cs typeface="Liberation Sans"/>
              </a:rPr>
              <a:t> it will </a:t>
            </a:r>
            <a:r>
              <a:rPr lang="en-US" sz="2904" b="1" dirty="0">
                <a:solidFill>
                  <a:srgbClr val="FF0000"/>
                </a:solidFill>
                <a:latin typeface="Liberation Sans"/>
                <a:cs typeface="Liberation Sans"/>
              </a:rPr>
              <a:t>convert that number between 0-1 </a:t>
            </a:r>
            <a:r>
              <a:rPr lang="en-US" sz="2904" dirty="0">
                <a:latin typeface="Liberation Sans"/>
                <a:cs typeface="Liberation Sans"/>
              </a:rPr>
              <a:t>and the graph you get is S shape </a:t>
            </a:r>
            <a:endParaRPr sz="2904" dirty="0">
              <a:latin typeface="Liberation Sans"/>
              <a:cs typeface="Liberation Sans"/>
            </a:endParaRPr>
          </a:p>
        </p:txBody>
      </p:sp>
      <p:pic>
        <p:nvPicPr>
          <p:cNvPr id="6" name="Picture 5"/>
          <p:cNvPicPr>
            <a:picLocks noChangeAspect="1"/>
          </p:cNvPicPr>
          <p:nvPr/>
        </p:nvPicPr>
        <p:blipFill>
          <a:blip r:embed="rId2"/>
          <a:stretch>
            <a:fillRect/>
          </a:stretch>
        </p:blipFill>
        <p:spPr>
          <a:xfrm>
            <a:off x="0" y="1499121"/>
            <a:ext cx="5838825" cy="3857625"/>
          </a:xfrm>
          <a:prstGeom prst="rect">
            <a:avLst/>
          </a:prstGeom>
        </p:spPr>
      </p:pic>
    </p:spTree>
    <p:extLst>
      <p:ext uri="{BB962C8B-B14F-4D97-AF65-F5344CB8AC3E}">
        <p14:creationId xmlns:p14="http://schemas.microsoft.com/office/powerpoint/2010/main" val="77049674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05041"/>
            <a:ext cx="5316967" cy="1240565"/>
          </a:xfrm>
          <a:prstGeom prst="rect">
            <a:avLst/>
          </a:prstGeom>
        </p:spPr>
        <p:txBody>
          <a:bodyPr vert="horz" wrap="square" lIns="0" tIns="11526" rIns="0" bIns="0" rtlCol="0" anchor="ctr">
            <a:spAutoFit/>
          </a:bodyPr>
          <a:lstStyle/>
          <a:p>
            <a:pPr marL="11527">
              <a:lnSpc>
                <a:spcPct val="100000"/>
              </a:lnSpc>
              <a:spcBef>
                <a:spcPts val="91"/>
              </a:spcBef>
              <a:tabLst>
                <a:tab pos="1840209" algn="l"/>
              </a:tabLst>
            </a:pPr>
            <a:r>
              <a:rPr lang="en-US" sz="3993" b="1" i="1" spc="-9" dirty="0">
                <a:solidFill>
                  <a:srgbClr val="C00000"/>
                </a:solidFill>
              </a:rPr>
              <a:t>Sigmoid</a:t>
            </a:r>
            <a:br>
              <a:rPr lang="en-US" sz="3993" b="1" i="1" spc="-9" dirty="0">
                <a:solidFill>
                  <a:srgbClr val="C00000"/>
                </a:solidFill>
              </a:rPr>
            </a:br>
            <a:r>
              <a:rPr sz="3993" b="1" i="1" spc="-5" dirty="0">
                <a:solidFill>
                  <a:srgbClr val="C00000"/>
                </a:solidFill>
              </a:rPr>
              <a:t>Function</a:t>
            </a:r>
            <a:endParaRPr sz="3993" b="1" i="1" dirty="0">
              <a:solidFill>
                <a:srgbClr val="C00000"/>
              </a:solidFill>
            </a:endParaRPr>
          </a:p>
        </p:txBody>
      </p:sp>
      <p:sp>
        <p:nvSpPr>
          <p:cNvPr id="4" name="object 4"/>
          <p:cNvSpPr txBox="1"/>
          <p:nvPr/>
        </p:nvSpPr>
        <p:spPr>
          <a:xfrm>
            <a:off x="2183642" y="0"/>
            <a:ext cx="9836279" cy="836731"/>
          </a:xfrm>
          <a:prstGeom prst="rect">
            <a:avLst/>
          </a:prstGeom>
        </p:spPr>
        <p:txBody>
          <a:bodyPr vert="horz" wrap="square" lIns="0" tIns="48986" rIns="0" bIns="0" rtlCol="0">
            <a:spAutoFit/>
          </a:bodyPr>
          <a:lstStyle/>
          <a:p>
            <a:pPr marL="11527" marR="4611" algn="just">
              <a:lnSpc>
                <a:spcPts val="3258"/>
              </a:lnSpc>
              <a:spcBef>
                <a:spcPts val="386"/>
              </a:spcBef>
            </a:pPr>
            <a:r>
              <a:rPr lang="en-US" sz="1600" b="1" dirty="0">
                <a:solidFill>
                  <a:srgbClr val="FF0000"/>
                </a:solidFill>
                <a:latin typeface="Liberation Sans"/>
                <a:cs typeface="Liberation Sans"/>
              </a:rPr>
              <a:t>convert that number between 0-1 </a:t>
            </a:r>
            <a:r>
              <a:rPr lang="en-US" sz="1600" b="1" dirty="0">
                <a:latin typeface="Liberation Sans"/>
                <a:cs typeface="Liberation Sans"/>
              </a:rPr>
              <a:t>and the graph you get is S shape , </a:t>
            </a:r>
            <a:r>
              <a:rPr lang="en-US" sz="1600" b="1" dirty="0">
                <a:solidFill>
                  <a:srgbClr val="FF0000"/>
                </a:solidFill>
                <a:latin typeface="Liberation Sans"/>
                <a:cs typeface="Liberation Sans"/>
              </a:rPr>
              <a:t>Applied the sigmoid function on top of the linear equation </a:t>
            </a:r>
            <a:r>
              <a:rPr lang="en-US" sz="1600" b="1" dirty="0">
                <a:latin typeface="Liberation Sans"/>
                <a:cs typeface="Liberation Sans"/>
              </a:rPr>
              <a:t>that’s how we get S shape curve that fits better for classification problem </a:t>
            </a:r>
            <a:endParaRPr sz="1600" b="1" dirty="0">
              <a:latin typeface="Liberation Sans"/>
              <a:cs typeface="Liberation Sans"/>
            </a:endParaRPr>
          </a:p>
        </p:txBody>
      </p:sp>
      <p:pic>
        <p:nvPicPr>
          <p:cNvPr id="3" name="Picture 2"/>
          <p:cNvPicPr>
            <a:picLocks noChangeAspect="1"/>
          </p:cNvPicPr>
          <p:nvPr/>
        </p:nvPicPr>
        <p:blipFill>
          <a:blip r:embed="rId2"/>
          <a:stretch>
            <a:fillRect/>
          </a:stretch>
        </p:blipFill>
        <p:spPr>
          <a:xfrm>
            <a:off x="0" y="1450647"/>
            <a:ext cx="12192000" cy="5407353"/>
          </a:xfrm>
          <a:prstGeom prst="rect">
            <a:avLst/>
          </a:prstGeom>
        </p:spPr>
      </p:pic>
    </p:spTree>
    <p:extLst>
      <p:ext uri="{BB962C8B-B14F-4D97-AF65-F5344CB8AC3E}">
        <p14:creationId xmlns:p14="http://schemas.microsoft.com/office/powerpoint/2010/main" val="404216955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044130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16971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a:t>
            </a:r>
          </a:p>
        </p:txBody>
      </p:sp>
      <p:sp>
        <p:nvSpPr>
          <p:cNvPr id="3" name="Content Placeholder 2"/>
          <p:cNvSpPr>
            <a:spLocks noGrp="1"/>
          </p:cNvSpPr>
          <p:nvPr>
            <p:ph idx="1"/>
          </p:nvPr>
        </p:nvSpPr>
        <p:spPr>
          <a:xfrm>
            <a:off x="5298140" y="564776"/>
            <a:ext cx="6055659" cy="5997389"/>
          </a:xfrm>
        </p:spPr>
        <p:txBody>
          <a:bodyPr>
            <a:normAutofit fontScale="85000" lnSpcReduction="20000"/>
          </a:bodyPr>
          <a:lstStyle/>
          <a:p>
            <a:pPr algn="just"/>
            <a:r>
              <a:rPr lang="en-US" dirty="0"/>
              <a:t>Pandas is a popular Python library for data analysis</a:t>
            </a:r>
            <a:r>
              <a:rPr lang="en-US" dirty="0" smtClean="0"/>
              <a:t>.</a:t>
            </a:r>
          </a:p>
          <a:p>
            <a:pPr algn="just"/>
            <a:endParaRPr lang="en-US" dirty="0"/>
          </a:p>
          <a:p>
            <a:pPr algn="just"/>
            <a:r>
              <a:rPr lang="en-US" dirty="0" smtClean="0"/>
              <a:t> </a:t>
            </a:r>
            <a:r>
              <a:rPr lang="en-US" dirty="0"/>
              <a:t>It is not directly related to Machine Learning. </a:t>
            </a:r>
            <a:endParaRPr lang="en-US" dirty="0" smtClean="0"/>
          </a:p>
          <a:p>
            <a:pPr algn="just"/>
            <a:endParaRPr lang="en-US" dirty="0"/>
          </a:p>
          <a:p>
            <a:pPr algn="just"/>
            <a:r>
              <a:rPr lang="en-US" dirty="0" smtClean="0"/>
              <a:t>When dataset </a:t>
            </a:r>
            <a:r>
              <a:rPr lang="en-US" dirty="0"/>
              <a:t>must be prepared before training. </a:t>
            </a:r>
            <a:endParaRPr lang="en-US" dirty="0" smtClean="0"/>
          </a:p>
          <a:p>
            <a:pPr algn="just"/>
            <a:endParaRPr lang="en-US" dirty="0"/>
          </a:p>
          <a:p>
            <a:pPr algn="just"/>
            <a:r>
              <a:rPr lang="en-US" dirty="0" smtClean="0"/>
              <a:t>In </a:t>
            </a:r>
            <a:r>
              <a:rPr lang="en-US" dirty="0"/>
              <a:t>this case, Pandas comes handy as it was developed specifically for data extraction and preparation</a:t>
            </a:r>
            <a:r>
              <a:rPr lang="en-US" dirty="0" smtClean="0"/>
              <a:t>.</a:t>
            </a:r>
          </a:p>
          <a:p>
            <a:pPr algn="just"/>
            <a:endParaRPr lang="en-US" dirty="0"/>
          </a:p>
          <a:p>
            <a:pPr algn="just"/>
            <a:r>
              <a:rPr lang="en-US" dirty="0" smtClean="0"/>
              <a:t> </a:t>
            </a:r>
            <a:r>
              <a:rPr lang="en-US" dirty="0"/>
              <a:t>It provides high-level data structures and wide variety tools for data analysis. </a:t>
            </a:r>
            <a:endParaRPr lang="en-US" dirty="0" smtClean="0"/>
          </a:p>
          <a:p>
            <a:pPr algn="just"/>
            <a:endParaRPr lang="en-US" dirty="0"/>
          </a:p>
          <a:p>
            <a:pPr algn="just"/>
            <a:r>
              <a:rPr lang="en-US" dirty="0" smtClean="0"/>
              <a:t>It </a:t>
            </a:r>
            <a:r>
              <a:rPr lang="en-US" dirty="0"/>
              <a:t>provides many inbuilt methods for groping, combining and filtering data. </a:t>
            </a:r>
          </a:p>
        </p:txBody>
      </p:sp>
    </p:spTree>
    <p:extLst>
      <p:ext uri="{BB962C8B-B14F-4D97-AF65-F5344CB8AC3E}">
        <p14:creationId xmlns:p14="http://schemas.microsoft.com/office/powerpoint/2010/main" val="17752489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Stretching  and Movement for the S curve</a:t>
            </a:r>
          </a:p>
        </p:txBody>
      </p:sp>
      <p:sp>
        <p:nvSpPr>
          <p:cNvPr id="3" name="Content Placeholder 2"/>
          <p:cNvSpPr>
            <a:spLocks noGrp="1"/>
          </p:cNvSpPr>
          <p:nvPr>
            <p:ph idx="1"/>
          </p:nvPr>
        </p:nvSpPr>
        <p:spPr/>
        <p:txBody>
          <a:bodyPr/>
          <a:lstStyle/>
          <a:p>
            <a:r>
              <a:rPr lang="en-US" dirty="0"/>
              <a:t>Stretching    	– handled by mx </a:t>
            </a:r>
          </a:p>
          <a:p>
            <a:r>
              <a:rPr lang="en-US" dirty="0"/>
              <a:t>Movement 	– Up and down (is handled by b which is intercept)</a:t>
            </a:r>
          </a:p>
          <a:p>
            <a:pPr marL="0" indent="0">
              <a:buNone/>
            </a:pPr>
            <a:endParaRPr lang="en-US" dirty="0"/>
          </a:p>
          <a:p>
            <a:pPr marL="0" indent="0">
              <a:buNone/>
            </a:pPr>
            <a:endParaRPr lang="en-US" dirty="0"/>
          </a:p>
          <a:p>
            <a:pPr marL="0" indent="0">
              <a:buNone/>
            </a:pPr>
            <a:r>
              <a:rPr lang="en-US" b="1" dirty="0">
                <a:solidFill>
                  <a:srgbClr val="FF0000"/>
                </a:solidFill>
              </a:rPr>
              <a:t>Advantages :</a:t>
            </a:r>
          </a:p>
          <a:p>
            <a:pPr marL="0" indent="0">
              <a:buNone/>
            </a:pPr>
            <a:endParaRPr lang="en-US" dirty="0"/>
          </a:p>
          <a:p>
            <a:pPr marL="0" indent="0">
              <a:buNone/>
            </a:pPr>
            <a:r>
              <a:rPr lang="en-US" dirty="0"/>
              <a:t>Resistant to Overfitting</a:t>
            </a:r>
          </a:p>
          <a:p>
            <a:pPr marL="0" indent="0">
              <a:buNone/>
            </a:pPr>
            <a:r>
              <a:rPr lang="en-US" dirty="0"/>
              <a:t>Extended to multiclass problem</a:t>
            </a:r>
          </a:p>
        </p:txBody>
      </p:sp>
    </p:spTree>
    <p:extLst>
      <p:ext uri="{BB962C8B-B14F-4D97-AF65-F5344CB8AC3E}">
        <p14:creationId xmlns:p14="http://schemas.microsoft.com/office/powerpoint/2010/main" val="177895176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logistic Regression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765300"/>
            <a:ext cx="10546723" cy="4411663"/>
          </a:xfrm>
          <a:prstGeom prst="rect">
            <a:avLst/>
          </a:prstGeom>
        </p:spPr>
      </p:pic>
    </p:spTree>
    <p:extLst>
      <p:ext uri="{BB962C8B-B14F-4D97-AF65-F5344CB8AC3E}">
        <p14:creationId xmlns:p14="http://schemas.microsoft.com/office/powerpoint/2010/main" val="105502991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apply Logistic Regression</a:t>
            </a:r>
            <a:br>
              <a:rPr lang="en-US" dirty="0"/>
            </a:br>
            <a:endParaRPr lang="en-US" b="1" dirty="0"/>
          </a:p>
        </p:txBody>
      </p:sp>
      <p:sp>
        <p:nvSpPr>
          <p:cNvPr id="3" name="Content Placeholder 2"/>
          <p:cNvSpPr>
            <a:spLocks noGrp="1"/>
          </p:cNvSpPr>
          <p:nvPr>
            <p:ph idx="1"/>
          </p:nvPr>
        </p:nvSpPr>
        <p:spPr>
          <a:xfrm>
            <a:off x="838200" y="1228299"/>
            <a:ext cx="10515600" cy="4948664"/>
          </a:xfrm>
        </p:spPr>
        <p:txBody>
          <a:bodyPr>
            <a:noAutofit/>
          </a:bodyPr>
          <a:lstStyle/>
          <a:p>
            <a:r>
              <a:rPr lang="en-US" sz="2400" dirty="0" smtClean="0"/>
              <a:t>Is </a:t>
            </a:r>
            <a:r>
              <a:rPr lang="en-US" sz="2400" dirty="0"/>
              <a:t>the dataset supervised ? (having output column</a:t>
            </a:r>
            <a:r>
              <a:rPr lang="en-US" sz="2400" dirty="0" smtClean="0"/>
              <a:t>?)</a:t>
            </a:r>
            <a:endParaRPr lang="en-US" sz="2400" dirty="0"/>
          </a:p>
          <a:p>
            <a:r>
              <a:rPr lang="en-US" sz="2400" dirty="0"/>
              <a:t>Is the input data numeric</a:t>
            </a:r>
            <a:r>
              <a:rPr lang="en-US" sz="2400" dirty="0" smtClean="0"/>
              <a:t>?</a:t>
            </a:r>
            <a:endParaRPr lang="en-US" sz="2400" dirty="0"/>
          </a:p>
          <a:p>
            <a:r>
              <a:rPr lang="en-US" sz="2400" dirty="0"/>
              <a:t>Is the input data linear</a:t>
            </a:r>
            <a:r>
              <a:rPr lang="en-US" sz="2400" dirty="0" smtClean="0"/>
              <a:t>?</a:t>
            </a:r>
            <a:endParaRPr lang="en-US" sz="2400" dirty="0"/>
          </a:p>
          <a:p>
            <a:r>
              <a:rPr lang="en-US" sz="2400" dirty="0"/>
              <a:t>Is the output column categorical</a:t>
            </a:r>
            <a:r>
              <a:rPr lang="en-US" sz="2400" dirty="0" smtClean="0"/>
              <a:t>?</a:t>
            </a:r>
            <a:endParaRPr lang="en-US" sz="2400" dirty="0"/>
          </a:p>
          <a:p>
            <a:r>
              <a:rPr lang="en-US" sz="2400" dirty="0"/>
              <a:t>Is the output column probabilistic?  We should have finite no of class labels.. </a:t>
            </a:r>
          </a:p>
          <a:p>
            <a:r>
              <a:rPr lang="en-US" sz="2400" dirty="0"/>
              <a:t>Yes!... you may use logistic </a:t>
            </a:r>
            <a:r>
              <a:rPr lang="en-US" sz="2400" dirty="0" smtClean="0"/>
              <a:t>regression</a:t>
            </a:r>
          </a:p>
          <a:p>
            <a:pPr marL="0" indent="0">
              <a:buNone/>
            </a:pPr>
            <a:endParaRPr lang="en-US" sz="2400" dirty="0" smtClean="0"/>
          </a:p>
          <a:p>
            <a:pPr marL="0" indent="0">
              <a:buNone/>
            </a:pPr>
            <a:r>
              <a:rPr lang="en-US" sz="2400" dirty="0" smtClean="0"/>
              <a:t>Is </a:t>
            </a:r>
            <a:r>
              <a:rPr lang="en-US" sz="2400" dirty="0"/>
              <a:t>the dataset Linear?  ways to identify linearity</a:t>
            </a:r>
          </a:p>
          <a:p>
            <a:pPr marL="0" indent="0">
              <a:buNone/>
            </a:pPr>
            <a:endParaRPr lang="en-US" sz="2400" dirty="0"/>
          </a:p>
          <a:p>
            <a:pPr>
              <a:lnSpc>
                <a:spcPct val="100000"/>
              </a:lnSpc>
            </a:pPr>
            <a:r>
              <a:rPr lang="en-US" sz="2400" dirty="0"/>
              <a:t>Use </a:t>
            </a:r>
            <a:r>
              <a:rPr lang="en-US" sz="2400" dirty="0" smtClean="0"/>
              <a:t>Correlation</a:t>
            </a:r>
            <a:endParaRPr lang="en-US" sz="2400" dirty="0"/>
          </a:p>
          <a:p>
            <a:pPr>
              <a:lnSpc>
                <a:spcPct val="100000"/>
              </a:lnSpc>
            </a:pPr>
            <a:r>
              <a:rPr lang="en-US" sz="2400" dirty="0"/>
              <a:t>Plot scatter </a:t>
            </a:r>
            <a:r>
              <a:rPr lang="en-US" sz="2400" dirty="0" smtClean="0"/>
              <a:t>chart</a:t>
            </a:r>
            <a:endParaRPr lang="en-US" sz="2400" dirty="0"/>
          </a:p>
          <a:p>
            <a:pPr>
              <a:lnSpc>
                <a:spcPct val="100000"/>
              </a:lnSpc>
            </a:pPr>
            <a:r>
              <a:rPr lang="en-US" sz="2400" dirty="0"/>
              <a:t>may use pair plots</a:t>
            </a:r>
          </a:p>
        </p:txBody>
      </p:sp>
    </p:spTree>
    <p:extLst>
      <p:ext uri="{BB962C8B-B14F-4D97-AF65-F5344CB8AC3E}">
        <p14:creationId xmlns:p14="http://schemas.microsoft.com/office/powerpoint/2010/main" val="217201755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3409" y="-103032"/>
            <a:ext cx="12285409" cy="6961031"/>
          </a:xfrm>
          <a:prstGeom prst="rect">
            <a:avLst/>
          </a:prstGeom>
        </p:spPr>
      </p:pic>
    </p:spTree>
    <p:extLst>
      <p:ext uri="{BB962C8B-B14F-4D97-AF65-F5344CB8AC3E}">
        <p14:creationId xmlns:p14="http://schemas.microsoft.com/office/powerpoint/2010/main" val="406145321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678" y="0"/>
            <a:ext cx="4731400" cy="5924282"/>
          </a:xfrm>
        </p:spPr>
        <p:txBody>
          <a:bodyPr>
            <a:normAutofit/>
          </a:bodyPr>
          <a:lstStyle/>
          <a:p>
            <a:r>
              <a:rPr lang="en-US" sz="3200" b="1" dirty="0" smtClean="0"/>
              <a:t>How to map to the class label</a:t>
            </a:r>
            <a:br>
              <a:rPr lang="en-US" sz="3200" b="1" dirty="0" smtClean="0"/>
            </a:br>
            <a:r>
              <a:rPr lang="en-US" sz="3200" b="1" dirty="0"/>
              <a:t/>
            </a:r>
            <a:br>
              <a:rPr lang="en-US" sz="3200" b="1" dirty="0"/>
            </a:br>
            <a:r>
              <a:rPr lang="en-US" sz="3200" b="1" dirty="0" smtClean="0"/>
              <a:t>Only yes / no between the values </a:t>
            </a:r>
            <a:br>
              <a:rPr lang="en-US" sz="3200" b="1" dirty="0" smtClean="0"/>
            </a:br>
            <a:r>
              <a:rPr lang="en-US" sz="3200" b="1" dirty="0" smtClean="0"/>
              <a:t/>
            </a:r>
            <a:br>
              <a:rPr lang="en-US" sz="3200" b="1" dirty="0" smtClean="0"/>
            </a:br>
            <a:r>
              <a:rPr lang="en-US" sz="3200" b="1" dirty="0" smtClean="0"/>
              <a:t>0.3, .5 , .6 , .7 </a:t>
            </a:r>
            <a:br>
              <a:rPr lang="en-US" sz="3200" b="1" dirty="0" smtClean="0"/>
            </a:br>
            <a:r>
              <a:rPr lang="en-US" sz="3200" b="1" dirty="0"/>
              <a:t/>
            </a:r>
            <a:br>
              <a:rPr lang="en-US" sz="3200" b="1" dirty="0"/>
            </a:br>
            <a:r>
              <a:rPr lang="en-US" sz="3200" b="1" dirty="0" smtClean="0"/>
              <a:t>Instead of writing only if else statement , for smooth transition between 1 and 0 we go for sigmoid function</a:t>
            </a:r>
            <a:endParaRPr lang="en-US" sz="3200" b="1" dirty="0"/>
          </a:p>
        </p:txBody>
      </p:sp>
      <p:pic>
        <p:nvPicPr>
          <p:cNvPr id="5" name="Picture 4"/>
          <p:cNvPicPr>
            <a:picLocks noChangeAspect="1"/>
          </p:cNvPicPr>
          <p:nvPr/>
        </p:nvPicPr>
        <p:blipFill>
          <a:blip r:embed="rId2"/>
          <a:stretch>
            <a:fillRect/>
          </a:stretch>
        </p:blipFill>
        <p:spPr>
          <a:xfrm>
            <a:off x="131543" y="0"/>
            <a:ext cx="605031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8152920" y="1937880"/>
              <a:ext cx="3429360" cy="1741680"/>
            </p14:xfrm>
          </p:contentPart>
        </mc:Choice>
        <mc:Fallback xmlns="">
          <p:pic>
            <p:nvPicPr>
              <p:cNvPr id="7" name="Ink 6"/>
              <p:cNvPicPr/>
              <p:nvPr/>
            </p:nvPicPr>
            <p:blipFill>
              <a:blip r:embed="rId4"/>
              <a:stretch>
                <a:fillRect/>
              </a:stretch>
            </p:blipFill>
            <p:spPr>
              <a:xfrm>
                <a:off x="8143560" y="1928520"/>
                <a:ext cx="3448080" cy="1760400"/>
              </a:xfrm>
              <a:prstGeom prst="rect">
                <a:avLst/>
              </a:prstGeom>
            </p:spPr>
          </p:pic>
        </mc:Fallback>
      </mc:AlternateContent>
    </p:spTree>
    <p:extLst>
      <p:ext uri="{BB962C8B-B14F-4D97-AF65-F5344CB8AC3E}">
        <p14:creationId xmlns:p14="http://schemas.microsoft.com/office/powerpoint/2010/main" val="183783947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Measuring Performance: The Confusion Matrix – Glass 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89" y="416640"/>
            <a:ext cx="12320789" cy="649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70141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i="1" dirty="0">
                <a:solidFill>
                  <a:srgbClr val="C00000"/>
                </a:solidFill>
              </a:rPr>
              <a:t>Precision</a:t>
            </a:r>
          </a:p>
          <a:p>
            <a:pPr marL="0" indent="0">
              <a:buNone/>
            </a:pPr>
            <a:r>
              <a:rPr lang="en-US" dirty="0" smtClean="0"/>
              <a:t>Precision </a:t>
            </a:r>
            <a:r>
              <a:rPr lang="en-US" dirty="0"/>
              <a:t>attempts to answer the following question:</a:t>
            </a:r>
          </a:p>
          <a:p>
            <a:pPr marL="0" indent="0">
              <a:buNone/>
            </a:pPr>
            <a:endParaRPr lang="en-US" dirty="0" smtClean="0"/>
          </a:p>
          <a:p>
            <a:pPr marL="0" indent="0">
              <a:buNone/>
            </a:pPr>
            <a:r>
              <a:rPr lang="en-US" dirty="0" smtClean="0"/>
              <a:t>What </a:t>
            </a:r>
            <a:r>
              <a:rPr lang="en-US" dirty="0"/>
              <a:t>proportion of positive identifications was actually correct</a:t>
            </a:r>
            <a:r>
              <a:rPr lang="en-US" dirty="0" smtClean="0"/>
              <a:t>?</a:t>
            </a:r>
          </a:p>
          <a:p>
            <a:pPr marL="0" indent="0">
              <a:buNone/>
            </a:pPr>
            <a:endParaRPr lang="en-US" dirty="0"/>
          </a:p>
          <a:p>
            <a:pPr marL="0" indent="0">
              <a:buNone/>
            </a:pPr>
            <a:r>
              <a:rPr lang="en-US" b="1" i="1" dirty="0">
                <a:solidFill>
                  <a:srgbClr val="C00000"/>
                </a:solidFill>
              </a:rPr>
              <a:t>Recall</a:t>
            </a:r>
          </a:p>
          <a:p>
            <a:pPr marL="0" indent="0">
              <a:buNone/>
            </a:pPr>
            <a:r>
              <a:rPr lang="en-US" dirty="0"/>
              <a:t>Recall attempts to answer the following question:</a:t>
            </a:r>
          </a:p>
          <a:p>
            <a:pPr marL="0" indent="0">
              <a:buNone/>
            </a:pPr>
            <a:endParaRPr lang="en-US" dirty="0"/>
          </a:p>
          <a:p>
            <a:pPr marL="0" indent="0">
              <a:buNone/>
            </a:pPr>
            <a:r>
              <a:rPr lang="en-US" dirty="0"/>
              <a:t>What proportion of actual positives was identified correctly?</a:t>
            </a:r>
          </a:p>
        </p:txBody>
      </p:sp>
    </p:spTree>
    <p:extLst>
      <p:ext uri="{BB962C8B-B14F-4D97-AF65-F5344CB8AC3E}">
        <p14:creationId xmlns:p14="http://schemas.microsoft.com/office/powerpoint/2010/main" val="281601345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1265495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descr="Precision vs Recall. In this blog, I will focus on the… | by shruti saxen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42"/>
            <a:ext cx="12192000" cy="687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6312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Data Science in Medicine — Precision &amp;amp; Recall or Specificity &amp;amp; Sensitivity?  | by Alon Lekhtma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337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926983" cy="1325563"/>
          </a:xfrm>
        </p:spPr>
        <p:txBody>
          <a:bodyPr/>
          <a:lstStyle/>
          <a:p>
            <a:r>
              <a:rPr lang="en-US" dirty="0"/>
              <a:t>Introduction </a:t>
            </a:r>
            <a:r>
              <a:rPr lang="en-US" dirty="0" smtClean="0"/>
              <a:t/>
            </a:r>
            <a:br>
              <a:rPr lang="en-US" dirty="0" smtClean="0"/>
            </a:br>
            <a:r>
              <a:rPr lang="en-US" dirty="0" smtClean="0"/>
              <a:t>To </a:t>
            </a:r>
            <a:r>
              <a:rPr lang="en-US" dirty="0"/>
              <a:t>Anaconda</a:t>
            </a:r>
          </a:p>
        </p:txBody>
      </p:sp>
      <p:sp>
        <p:nvSpPr>
          <p:cNvPr id="3" name="Content Placeholder 2"/>
          <p:cNvSpPr>
            <a:spLocks noGrp="1"/>
          </p:cNvSpPr>
          <p:nvPr>
            <p:ph idx="1"/>
          </p:nvPr>
        </p:nvSpPr>
        <p:spPr>
          <a:xfrm>
            <a:off x="3554569" y="463639"/>
            <a:ext cx="7799231" cy="5370491"/>
          </a:xfrm>
        </p:spPr>
        <p:txBody>
          <a:bodyPr>
            <a:noAutofit/>
          </a:bodyPr>
          <a:lstStyle/>
          <a:p>
            <a:pPr algn="just"/>
            <a:r>
              <a:rPr lang="en-US" sz="1900" dirty="0" smtClean="0"/>
              <a:t>Anaconda </a:t>
            </a:r>
            <a:r>
              <a:rPr lang="en-US" sz="1900" dirty="0"/>
              <a:t>is an </a:t>
            </a:r>
            <a:r>
              <a:rPr lang="en-US" sz="1900" b="1" dirty="0"/>
              <a:t>open-source</a:t>
            </a:r>
            <a:r>
              <a:rPr lang="en-US" sz="1900" dirty="0"/>
              <a:t> distribution for python and R</a:t>
            </a:r>
            <a:r>
              <a:rPr lang="en-US" sz="1900" dirty="0" smtClean="0"/>
              <a:t>.</a:t>
            </a:r>
          </a:p>
          <a:p>
            <a:pPr algn="just"/>
            <a:endParaRPr lang="en-US" sz="1900" dirty="0"/>
          </a:p>
          <a:p>
            <a:pPr algn="just"/>
            <a:r>
              <a:rPr lang="en-US" sz="1900" dirty="0" smtClean="0"/>
              <a:t> </a:t>
            </a:r>
            <a:r>
              <a:rPr lang="en-US" sz="1900" dirty="0"/>
              <a:t>It is used for data science, </a:t>
            </a:r>
            <a:r>
              <a:rPr lang="en-US" sz="1900" b="1" dirty="0"/>
              <a:t>machine learning</a:t>
            </a:r>
            <a:r>
              <a:rPr lang="en-US" sz="1900" dirty="0"/>
              <a:t>, deep learning, etc</a:t>
            </a:r>
            <a:r>
              <a:rPr lang="en-US" sz="1900" dirty="0" smtClean="0"/>
              <a:t>.</a:t>
            </a:r>
          </a:p>
          <a:p>
            <a:pPr algn="just"/>
            <a:endParaRPr lang="en-US" sz="1900" dirty="0"/>
          </a:p>
          <a:p>
            <a:pPr algn="just"/>
            <a:r>
              <a:rPr lang="en-US" sz="1900" dirty="0" smtClean="0"/>
              <a:t> </a:t>
            </a:r>
            <a:r>
              <a:rPr lang="en-US" sz="1900" dirty="0"/>
              <a:t>With the availability of </a:t>
            </a:r>
            <a:r>
              <a:rPr lang="en-US" sz="1900" b="1" dirty="0"/>
              <a:t>more than 300 libraries</a:t>
            </a:r>
            <a:r>
              <a:rPr lang="en-US" sz="1900" dirty="0"/>
              <a:t> for data science, it becomes fairly optimal for any programmer to work on anaconda for data science.</a:t>
            </a:r>
          </a:p>
          <a:p>
            <a:pPr marL="0" indent="0" algn="just">
              <a:buNone/>
            </a:pPr>
            <a:endParaRPr lang="en-US" sz="1900" dirty="0"/>
          </a:p>
          <a:p>
            <a:pPr algn="just"/>
            <a:r>
              <a:rPr lang="en-US" sz="1900" dirty="0"/>
              <a:t>Anaconda helps in </a:t>
            </a:r>
            <a:r>
              <a:rPr lang="en-US" sz="1900" b="1" dirty="0"/>
              <a:t>simplified package management </a:t>
            </a:r>
            <a:r>
              <a:rPr lang="en-US" sz="1900" dirty="0"/>
              <a:t>and deployment</a:t>
            </a:r>
            <a:r>
              <a:rPr lang="en-US" sz="1900" dirty="0" smtClean="0"/>
              <a:t>.</a:t>
            </a:r>
          </a:p>
          <a:p>
            <a:pPr algn="just"/>
            <a:endParaRPr lang="en-US" sz="1900" dirty="0"/>
          </a:p>
          <a:p>
            <a:pPr algn="just"/>
            <a:r>
              <a:rPr lang="en-US" sz="1900" dirty="0" smtClean="0"/>
              <a:t> </a:t>
            </a:r>
            <a:r>
              <a:rPr lang="en-US" sz="1900" dirty="0"/>
              <a:t>Anaconda comes with a </a:t>
            </a:r>
            <a:r>
              <a:rPr lang="en-US" sz="1900" b="1" dirty="0"/>
              <a:t>wide variety of tools to easily collect data from various sources</a:t>
            </a:r>
            <a:r>
              <a:rPr lang="en-US" sz="1900" dirty="0"/>
              <a:t> using various machine learning and AI algorithms. </a:t>
            </a:r>
            <a:endParaRPr lang="en-US" sz="1900" dirty="0" smtClean="0"/>
          </a:p>
          <a:p>
            <a:pPr algn="just"/>
            <a:endParaRPr lang="en-US" sz="1900" dirty="0"/>
          </a:p>
          <a:p>
            <a:pPr algn="just"/>
            <a:r>
              <a:rPr lang="en-US" sz="1900" dirty="0" smtClean="0"/>
              <a:t>It </a:t>
            </a:r>
            <a:r>
              <a:rPr lang="en-US" sz="1900" dirty="0"/>
              <a:t>helps in getting an easily </a:t>
            </a:r>
            <a:r>
              <a:rPr lang="en-US" sz="1900" b="1" dirty="0"/>
              <a:t>manageable environment setup which can deploy any project </a:t>
            </a:r>
            <a:r>
              <a:rPr lang="en-US" sz="1900" dirty="0"/>
              <a:t>with the click of a single button.</a:t>
            </a:r>
          </a:p>
          <a:p>
            <a:pPr algn="just"/>
            <a:endParaRPr lang="en-US" sz="1900" dirty="0"/>
          </a:p>
          <a:p>
            <a:pPr algn="just"/>
            <a:r>
              <a:rPr lang="en-US" sz="1900" dirty="0"/>
              <a:t>Now that we know what anaconda is, let’s try to understand how we can install anaconda and set up an environment to work on our systems.</a:t>
            </a:r>
          </a:p>
          <a:p>
            <a:pPr algn="just"/>
            <a:endParaRPr lang="en-US" sz="1900" dirty="0"/>
          </a:p>
        </p:txBody>
      </p:sp>
    </p:spTree>
    <p:extLst>
      <p:ext uri="{BB962C8B-B14F-4D97-AF65-F5344CB8AC3E}">
        <p14:creationId xmlns:p14="http://schemas.microsoft.com/office/powerpoint/2010/main" val="368176479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678559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8000" b="1" i="1" dirty="0" smtClean="0">
                <a:solidFill>
                  <a:srgbClr val="92D050"/>
                </a:solidFill>
              </a:rPr>
              <a:t>Week 6</a:t>
            </a:r>
            <a:endParaRPr lang="en-US" sz="8000" dirty="0"/>
          </a:p>
        </p:txBody>
      </p:sp>
    </p:spTree>
    <p:extLst>
      <p:ext uri="{BB962C8B-B14F-4D97-AF65-F5344CB8AC3E}">
        <p14:creationId xmlns:p14="http://schemas.microsoft.com/office/powerpoint/2010/main" val="151215605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8000" b="1" dirty="0"/>
          </a:p>
          <a:p>
            <a:pPr marL="0" indent="0" algn="ctr">
              <a:buNone/>
            </a:pPr>
            <a:r>
              <a:rPr lang="en-US" sz="8000" b="1" dirty="0" smtClean="0"/>
              <a:t>CLASSIFICATION</a:t>
            </a:r>
            <a:endParaRPr lang="en-US" sz="8000" b="1" dirty="0"/>
          </a:p>
        </p:txBody>
      </p:sp>
    </p:spTree>
    <p:extLst>
      <p:ext uri="{BB962C8B-B14F-4D97-AF65-F5344CB8AC3E}">
        <p14:creationId xmlns:p14="http://schemas.microsoft.com/office/powerpoint/2010/main" val="389135957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610232" y="4923781"/>
            <a:ext cx="624840" cy="0"/>
          </a:xfrm>
          <a:custGeom>
            <a:avLst/>
            <a:gdLst/>
            <a:ahLst/>
            <a:cxnLst/>
            <a:rect l="l" t="t" r="r" b="b"/>
            <a:pathLst>
              <a:path w="468629">
                <a:moveTo>
                  <a:pt x="0" y="0"/>
                </a:moveTo>
                <a:lnTo>
                  <a:pt x="468299" y="0"/>
                </a:lnTo>
              </a:path>
            </a:pathLst>
          </a:custGeom>
          <a:ln w="19049">
            <a:solidFill>
              <a:srgbClr val="FFFFFF"/>
            </a:solidFill>
          </a:ln>
        </p:spPr>
        <p:txBody>
          <a:bodyPr wrap="square" lIns="0" tIns="0" rIns="0" bIns="0" rtlCol="0"/>
          <a:lstStyle/>
          <a:p>
            <a:endParaRPr sz="2400"/>
          </a:p>
        </p:txBody>
      </p:sp>
      <p:sp>
        <p:nvSpPr>
          <p:cNvPr id="5" name="object 5"/>
          <p:cNvSpPr txBox="1"/>
          <p:nvPr/>
        </p:nvSpPr>
        <p:spPr>
          <a:xfrm>
            <a:off x="776285" y="164657"/>
            <a:ext cx="9268467" cy="878873"/>
          </a:xfrm>
          <a:prstGeom prst="rect">
            <a:avLst/>
          </a:prstGeom>
        </p:spPr>
        <p:txBody>
          <a:bodyPr vert="horz" wrap="square" lIns="0" tIns="16933" rIns="0" bIns="0" rtlCol="0">
            <a:spAutoFit/>
          </a:bodyPr>
          <a:lstStyle/>
          <a:p>
            <a:pPr algn="ctr">
              <a:spcBef>
                <a:spcPts val="133"/>
              </a:spcBef>
            </a:pPr>
            <a:r>
              <a:rPr sz="5600" spc="-7" dirty="0" smtClean="0">
                <a:solidFill>
                  <a:srgbClr val="2A3890"/>
                </a:solidFill>
                <a:latin typeface="RobotoRegular"/>
                <a:cs typeface="RobotoRegular"/>
              </a:rPr>
              <a:t>Introduction</a:t>
            </a:r>
            <a:endParaRPr sz="5600" dirty="0">
              <a:latin typeface="RobotoRegular"/>
              <a:cs typeface="RobotoRegular"/>
            </a:endParaRPr>
          </a:p>
        </p:txBody>
      </p:sp>
      <p:sp>
        <p:nvSpPr>
          <p:cNvPr id="6" name="object 6"/>
          <p:cNvSpPr txBox="1">
            <a:spLocks noGrp="1"/>
          </p:cNvSpPr>
          <p:nvPr>
            <p:ph type="title"/>
          </p:nvPr>
        </p:nvSpPr>
        <p:spPr>
          <a:xfrm>
            <a:off x="6683357" y="1782193"/>
            <a:ext cx="5003800" cy="2075098"/>
          </a:xfrm>
          <a:prstGeom prst="rect">
            <a:avLst/>
          </a:prstGeom>
        </p:spPr>
        <p:txBody>
          <a:bodyPr vert="horz" wrap="square" lIns="0" tIns="16933" rIns="0" bIns="0" rtlCol="0" anchor="ctr">
            <a:spAutoFit/>
          </a:bodyPr>
          <a:lstStyle/>
          <a:p>
            <a:pPr marL="16933" marR="6773" algn="just">
              <a:lnSpc>
                <a:spcPct val="113599"/>
              </a:lnSpc>
              <a:spcBef>
                <a:spcPts val="133"/>
              </a:spcBef>
            </a:pPr>
            <a:r>
              <a:rPr sz="2933" spc="-7" dirty="0">
                <a:latin typeface="RobotoRegular"/>
                <a:cs typeface="RobotoRegular"/>
              </a:rPr>
              <a:t>Decision trees are </a:t>
            </a:r>
            <a:r>
              <a:rPr sz="2933" dirty="0">
                <a:latin typeface="RobotoRegular"/>
                <a:cs typeface="RobotoRegular"/>
              </a:rPr>
              <a:t>a </a:t>
            </a:r>
            <a:r>
              <a:rPr sz="2933" spc="-7" dirty="0">
                <a:latin typeface="RobotoRegular"/>
                <a:cs typeface="RobotoRegular"/>
              </a:rPr>
              <a:t>model  where we break our data by  making decisions using</a:t>
            </a:r>
            <a:r>
              <a:rPr sz="2933" spc="-127" dirty="0">
                <a:latin typeface="RobotoRegular"/>
                <a:cs typeface="RobotoRegular"/>
              </a:rPr>
              <a:t> </a:t>
            </a:r>
            <a:r>
              <a:rPr sz="2933" spc="-7" dirty="0">
                <a:latin typeface="RobotoRegular"/>
                <a:cs typeface="RobotoRegular"/>
              </a:rPr>
              <a:t>series  of</a:t>
            </a:r>
            <a:r>
              <a:rPr sz="2933" spc="-13" dirty="0">
                <a:latin typeface="RobotoRegular"/>
                <a:cs typeface="RobotoRegular"/>
              </a:rPr>
              <a:t> </a:t>
            </a:r>
            <a:r>
              <a:rPr sz="2933" b="1" spc="-7" dirty="0">
                <a:latin typeface="Roboto"/>
                <a:cs typeface="Roboto"/>
              </a:rPr>
              <a:t>conditions(questions)</a:t>
            </a:r>
            <a:r>
              <a:rPr sz="2933" spc="-7" dirty="0">
                <a:latin typeface="RobotoRegular"/>
                <a:cs typeface="RobotoRegular"/>
              </a:rPr>
              <a:t>.</a:t>
            </a:r>
            <a:endParaRPr sz="2933" dirty="0">
              <a:latin typeface="RobotoRegular"/>
              <a:cs typeface="RobotoRegular"/>
            </a:endParaRPr>
          </a:p>
        </p:txBody>
      </p:sp>
      <p:sp>
        <p:nvSpPr>
          <p:cNvPr id="7" name="Rectangle 6"/>
          <p:cNvSpPr/>
          <p:nvPr/>
        </p:nvSpPr>
        <p:spPr>
          <a:xfrm>
            <a:off x="299056" y="2614323"/>
            <a:ext cx="4033028" cy="769441"/>
          </a:xfrm>
          <a:prstGeom prst="rect">
            <a:avLst/>
          </a:prstGeom>
        </p:spPr>
        <p:txBody>
          <a:bodyPr wrap="none">
            <a:spAutoFit/>
          </a:bodyPr>
          <a:lstStyle/>
          <a:p>
            <a:pPr marL="2540" algn="ctr">
              <a:spcBef>
                <a:spcPts val="2447"/>
              </a:spcBef>
            </a:pPr>
            <a:r>
              <a:rPr lang="en-US" sz="4400" b="1" spc="-7" dirty="0">
                <a:solidFill>
                  <a:srgbClr val="424242"/>
                </a:solidFill>
                <a:latin typeface="RobotoRegular"/>
                <a:cs typeface="RobotoRegular"/>
              </a:rPr>
              <a:t>Decision</a:t>
            </a:r>
            <a:r>
              <a:rPr lang="en-US" sz="4400" b="1" spc="-20" dirty="0">
                <a:solidFill>
                  <a:srgbClr val="424242"/>
                </a:solidFill>
                <a:latin typeface="RobotoRegular"/>
                <a:cs typeface="RobotoRegular"/>
              </a:rPr>
              <a:t> </a:t>
            </a:r>
            <a:r>
              <a:rPr lang="en-US" sz="4400" b="1" spc="-7" dirty="0">
                <a:solidFill>
                  <a:srgbClr val="424242"/>
                </a:solidFill>
                <a:latin typeface="RobotoRegular"/>
                <a:cs typeface="RobotoRegular"/>
              </a:rPr>
              <a:t>trees</a:t>
            </a:r>
            <a:endParaRPr lang="en-US" sz="4400" b="1" dirty="0">
              <a:latin typeface="RobotoRegular"/>
              <a:cs typeface="RobotoRegular"/>
            </a:endParaRPr>
          </a:p>
        </p:txBody>
      </p:sp>
    </p:spTree>
    <p:extLst>
      <p:ext uri="{BB962C8B-B14F-4D97-AF65-F5344CB8AC3E}">
        <p14:creationId xmlns:p14="http://schemas.microsoft.com/office/powerpoint/2010/main" val="29818867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0798" y="490600"/>
            <a:ext cx="4172373" cy="468440"/>
          </a:xfrm>
          <a:prstGeom prst="rect">
            <a:avLst/>
          </a:prstGeom>
        </p:spPr>
        <p:txBody>
          <a:bodyPr vert="horz" wrap="square" lIns="0" tIns="16933" rIns="0" bIns="0" rtlCol="0" anchor="ctr">
            <a:spAutoFit/>
          </a:bodyPr>
          <a:lstStyle/>
          <a:p>
            <a:pPr marL="16933">
              <a:lnSpc>
                <a:spcPct val="100000"/>
              </a:lnSpc>
              <a:spcBef>
                <a:spcPts val="133"/>
              </a:spcBef>
            </a:pPr>
            <a:r>
              <a:rPr sz="2933" b="1" spc="-7" dirty="0">
                <a:solidFill>
                  <a:srgbClr val="000000"/>
                </a:solidFill>
                <a:latin typeface="Arial"/>
                <a:cs typeface="Arial"/>
              </a:rPr>
              <a:t>Decision </a:t>
            </a:r>
            <a:r>
              <a:rPr sz="2933" b="1" dirty="0">
                <a:solidFill>
                  <a:srgbClr val="000000"/>
                </a:solidFill>
                <a:latin typeface="Arial"/>
                <a:cs typeface="Arial"/>
              </a:rPr>
              <a:t>tree</a:t>
            </a:r>
            <a:r>
              <a:rPr sz="2933" b="1" spc="-120" dirty="0">
                <a:solidFill>
                  <a:srgbClr val="000000"/>
                </a:solidFill>
                <a:latin typeface="Arial"/>
                <a:cs typeface="Arial"/>
              </a:rPr>
              <a:t> </a:t>
            </a:r>
            <a:r>
              <a:rPr sz="2933" b="1" spc="-7" dirty="0">
                <a:solidFill>
                  <a:srgbClr val="000000"/>
                </a:solidFill>
                <a:latin typeface="Arial"/>
                <a:cs typeface="Arial"/>
              </a:rPr>
              <a:t>algorithm</a:t>
            </a:r>
            <a:endParaRPr sz="2933">
              <a:latin typeface="Arial"/>
              <a:cs typeface="Arial"/>
            </a:endParaRPr>
          </a:p>
        </p:txBody>
      </p:sp>
      <p:sp>
        <p:nvSpPr>
          <p:cNvPr id="3" name="object 3"/>
          <p:cNvSpPr txBox="1"/>
          <p:nvPr/>
        </p:nvSpPr>
        <p:spPr>
          <a:xfrm>
            <a:off x="760626" y="1843964"/>
            <a:ext cx="10075696" cy="4233574"/>
          </a:xfrm>
          <a:prstGeom prst="rect">
            <a:avLst/>
          </a:prstGeom>
        </p:spPr>
        <p:txBody>
          <a:bodyPr vert="horz" wrap="square" lIns="0" tIns="16933" rIns="0" bIns="0" rtlCol="0">
            <a:spAutoFit/>
          </a:bodyPr>
          <a:lstStyle/>
          <a:p>
            <a:pPr marL="546086" indent="-530000">
              <a:lnSpc>
                <a:spcPts val="3507"/>
              </a:lnSpc>
              <a:spcBef>
                <a:spcPts val="133"/>
              </a:spcBef>
              <a:buChar char="●"/>
              <a:tabLst>
                <a:tab pos="546086" algn="l"/>
                <a:tab pos="546932" algn="l"/>
              </a:tabLst>
            </a:pPr>
            <a:endParaRPr lang="en-US" sz="2933" spc="-7" dirty="0" smtClean="0">
              <a:latin typeface="Arial"/>
              <a:cs typeface="Arial"/>
            </a:endParaRPr>
          </a:p>
          <a:p>
            <a:r>
              <a:rPr lang="en-US" sz="3200" i="1" dirty="0"/>
              <a:t>A decision tree is a hierarchical data structure implementing </a:t>
            </a:r>
            <a:r>
              <a:rPr lang="en-US" sz="3200" i="1" dirty="0" smtClean="0"/>
              <a:t>the divide-and-conquer </a:t>
            </a:r>
            <a:r>
              <a:rPr lang="en-US" sz="3200" i="1" dirty="0"/>
              <a:t>strategy. </a:t>
            </a:r>
            <a:endParaRPr lang="en-US" sz="3200" i="1" dirty="0" smtClean="0"/>
          </a:p>
          <a:p>
            <a:endParaRPr lang="en-US" sz="3200" i="1" spc="-7" dirty="0">
              <a:latin typeface="Arial"/>
              <a:cs typeface="Arial"/>
            </a:endParaRPr>
          </a:p>
          <a:p>
            <a:endParaRPr lang="en-US" sz="3200" i="1" spc="-7" dirty="0" smtClean="0">
              <a:latin typeface="Arial"/>
              <a:cs typeface="Arial"/>
            </a:endParaRPr>
          </a:p>
          <a:p>
            <a:r>
              <a:rPr sz="2933" spc="-7" dirty="0" smtClean="0">
                <a:latin typeface="Arial"/>
                <a:cs typeface="Arial"/>
              </a:rPr>
              <a:t>These </a:t>
            </a:r>
            <a:r>
              <a:rPr sz="2933" spc="-7" dirty="0">
                <a:latin typeface="Arial"/>
                <a:cs typeface="Arial"/>
              </a:rPr>
              <a:t>are also termed as </a:t>
            </a:r>
            <a:r>
              <a:rPr sz="2933" b="1" spc="-7" dirty="0">
                <a:solidFill>
                  <a:srgbClr val="A51C00"/>
                </a:solidFill>
                <a:latin typeface="Arial"/>
                <a:cs typeface="Arial"/>
              </a:rPr>
              <a:t>CART</a:t>
            </a:r>
            <a:r>
              <a:rPr sz="2933" b="1" spc="-40" dirty="0">
                <a:solidFill>
                  <a:srgbClr val="A51C00"/>
                </a:solidFill>
                <a:latin typeface="Arial"/>
                <a:cs typeface="Arial"/>
              </a:rPr>
              <a:t> </a:t>
            </a:r>
            <a:r>
              <a:rPr sz="2933" spc="-7" dirty="0">
                <a:latin typeface="Arial"/>
                <a:cs typeface="Arial"/>
              </a:rPr>
              <a:t>algorithms.</a:t>
            </a:r>
            <a:endParaRPr sz="2933" dirty="0">
              <a:latin typeface="Arial"/>
              <a:cs typeface="Arial"/>
            </a:endParaRPr>
          </a:p>
          <a:p>
            <a:pPr marL="546086" indent="-530000">
              <a:lnSpc>
                <a:spcPts val="3500"/>
              </a:lnSpc>
              <a:buChar char="●"/>
              <a:tabLst>
                <a:tab pos="546086" algn="l"/>
                <a:tab pos="546932" algn="l"/>
              </a:tabLst>
            </a:pPr>
            <a:r>
              <a:rPr sz="2933" spc="-7" dirty="0">
                <a:latin typeface="Arial"/>
                <a:cs typeface="Arial"/>
              </a:rPr>
              <a:t>These are used</a:t>
            </a:r>
            <a:r>
              <a:rPr sz="2933" spc="-27" dirty="0">
                <a:latin typeface="Arial"/>
                <a:cs typeface="Arial"/>
              </a:rPr>
              <a:t> </a:t>
            </a:r>
            <a:r>
              <a:rPr sz="2933" spc="-7" dirty="0">
                <a:latin typeface="Arial"/>
                <a:cs typeface="Arial"/>
              </a:rPr>
              <a:t>for</a:t>
            </a:r>
            <a:endParaRPr sz="2933" dirty="0">
              <a:latin typeface="Arial"/>
              <a:cs typeface="Arial"/>
            </a:endParaRPr>
          </a:p>
          <a:p>
            <a:pPr marL="1765256" lvl="1" indent="-530000">
              <a:lnSpc>
                <a:spcPts val="3500"/>
              </a:lnSpc>
              <a:buChar char="○"/>
              <a:tabLst>
                <a:tab pos="1765256" algn="l"/>
                <a:tab pos="1766103" algn="l"/>
              </a:tabLst>
            </a:pPr>
            <a:r>
              <a:rPr sz="2933" spc="-7" dirty="0">
                <a:latin typeface="Arial"/>
                <a:cs typeface="Arial"/>
              </a:rPr>
              <a:t>Classification</a:t>
            </a:r>
            <a:r>
              <a:rPr sz="2933" spc="-13" dirty="0">
                <a:latin typeface="Arial"/>
                <a:cs typeface="Arial"/>
              </a:rPr>
              <a:t> </a:t>
            </a:r>
            <a:r>
              <a:rPr sz="2933" spc="-7" dirty="0">
                <a:latin typeface="Arial"/>
                <a:cs typeface="Arial"/>
              </a:rPr>
              <a:t>and</a:t>
            </a:r>
            <a:endParaRPr sz="2933" dirty="0">
              <a:latin typeface="Arial"/>
              <a:cs typeface="Arial"/>
            </a:endParaRPr>
          </a:p>
          <a:p>
            <a:pPr marL="1765256" lvl="1" indent="-530000">
              <a:lnSpc>
                <a:spcPts val="3500"/>
              </a:lnSpc>
              <a:buChar char="○"/>
              <a:tabLst>
                <a:tab pos="1765256" algn="l"/>
                <a:tab pos="1766103" algn="l"/>
              </a:tabLst>
            </a:pPr>
            <a:r>
              <a:rPr sz="2933" spc="-7" dirty="0" smtClean="0">
                <a:latin typeface="Arial"/>
                <a:cs typeface="Arial"/>
              </a:rPr>
              <a:t>Regression</a:t>
            </a:r>
            <a:endParaRPr sz="2933" dirty="0">
              <a:latin typeface="Arial"/>
              <a:cs typeface="Arial"/>
            </a:endParaRPr>
          </a:p>
        </p:txBody>
      </p:sp>
    </p:spTree>
    <p:extLst>
      <p:ext uri="{BB962C8B-B14F-4D97-AF65-F5344CB8AC3E}">
        <p14:creationId xmlns:p14="http://schemas.microsoft.com/office/powerpoint/2010/main" val="154101527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0798" y="490600"/>
            <a:ext cx="4689687" cy="468440"/>
          </a:xfrm>
          <a:prstGeom prst="rect">
            <a:avLst/>
          </a:prstGeom>
        </p:spPr>
        <p:txBody>
          <a:bodyPr vert="horz" wrap="square" lIns="0" tIns="16933" rIns="0" bIns="0" rtlCol="0" anchor="ctr">
            <a:spAutoFit/>
          </a:bodyPr>
          <a:lstStyle/>
          <a:p>
            <a:pPr marL="16933">
              <a:lnSpc>
                <a:spcPct val="100000"/>
              </a:lnSpc>
              <a:spcBef>
                <a:spcPts val="133"/>
              </a:spcBef>
            </a:pPr>
            <a:r>
              <a:rPr sz="2933" b="1" spc="-7" dirty="0">
                <a:solidFill>
                  <a:srgbClr val="000000"/>
                </a:solidFill>
                <a:latin typeface="Arial"/>
                <a:cs typeface="Arial"/>
              </a:rPr>
              <a:t>Decision </a:t>
            </a:r>
            <a:r>
              <a:rPr sz="2933" b="1" dirty="0">
                <a:solidFill>
                  <a:srgbClr val="000000"/>
                </a:solidFill>
                <a:latin typeface="Arial"/>
                <a:cs typeface="Arial"/>
              </a:rPr>
              <a:t>tree</a:t>
            </a:r>
            <a:r>
              <a:rPr sz="2933" b="1" spc="-120" dirty="0">
                <a:solidFill>
                  <a:srgbClr val="000000"/>
                </a:solidFill>
                <a:latin typeface="Arial"/>
                <a:cs typeface="Arial"/>
              </a:rPr>
              <a:t> </a:t>
            </a:r>
            <a:r>
              <a:rPr sz="2933" b="1" spc="-7" dirty="0">
                <a:solidFill>
                  <a:srgbClr val="000000"/>
                </a:solidFill>
                <a:latin typeface="Arial"/>
                <a:cs typeface="Arial"/>
              </a:rPr>
              <a:t>components</a:t>
            </a:r>
            <a:endParaRPr sz="2933">
              <a:latin typeface="Arial"/>
              <a:cs typeface="Arial"/>
            </a:endParaRPr>
          </a:p>
        </p:txBody>
      </p:sp>
      <p:sp>
        <p:nvSpPr>
          <p:cNvPr id="3" name="object 3"/>
          <p:cNvSpPr txBox="1"/>
          <p:nvPr/>
        </p:nvSpPr>
        <p:spPr>
          <a:xfrm>
            <a:off x="760625" y="1843965"/>
            <a:ext cx="9212579" cy="4069490"/>
          </a:xfrm>
          <a:prstGeom prst="rect">
            <a:avLst/>
          </a:prstGeom>
        </p:spPr>
        <p:txBody>
          <a:bodyPr vert="horz" wrap="square" lIns="0" tIns="16933" rIns="0" bIns="0" rtlCol="0">
            <a:spAutoFit/>
          </a:bodyPr>
          <a:lstStyle/>
          <a:p>
            <a:pPr marL="546086" indent="-530000">
              <a:lnSpc>
                <a:spcPts val="3507"/>
              </a:lnSpc>
              <a:spcBef>
                <a:spcPts val="133"/>
              </a:spcBef>
              <a:buChar char="●"/>
              <a:tabLst>
                <a:tab pos="546086" algn="l"/>
                <a:tab pos="546932" algn="l"/>
              </a:tabLst>
            </a:pPr>
            <a:r>
              <a:rPr sz="2933" b="1" spc="-7" dirty="0">
                <a:solidFill>
                  <a:srgbClr val="A51C00"/>
                </a:solidFill>
                <a:latin typeface="Arial"/>
                <a:cs typeface="Arial"/>
              </a:rPr>
              <a:t>Root</a:t>
            </a:r>
            <a:r>
              <a:rPr sz="2933" b="1" spc="-13" dirty="0">
                <a:solidFill>
                  <a:srgbClr val="A51C00"/>
                </a:solidFill>
                <a:latin typeface="Arial"/>
                <a:cs typeface="Arial"/>
              </a:rPr>
              <a:t> </a:t>
            </a:r>
            <a:r>
              <a:rPr sz="2933" b="1" spc="-7" dirty="0">
                <a:solidFill>
                  <a:srgbClr val="A51C00"/>
                </a:solidFill>
                <a:latin typeface="Arial"/>
                <a:cs typeface="Arial"/>
              </a:rPr>
              <a:t>node</a:t>
            </a:r>
            <a:endParaRPr sz="2933">
              <a:latin typeface="Arial"/>
              <a:cs typeface="Arial"/>
            </a:endParaRPr>
          </a:p>
          <a:p>
            <a:pPr marL="1765256" marR="304792" lvl="1" indent="-530000">
              <a:lnSpc>
                <a:spcPts val="3493"/>
              </a:lnSpc>
              <a:spcBef>
                <a:spcPts val="127"/>
              </a:spcBef>
              <a:buChar char="○"/>
              <a:tabLst>
                <a:tab pos="1765256" algn="l"/>
                <a:tab pos="1766103" algn="l"/>
              </a:tabLst>
            </a:pPr>
            <a:r>
              <a:rPr sz="2933" spc="-7" dirty="0">
                <a:latin typeface="Arial"/>
                <a:cs typeface="Arial"/>
              </a:rPr>
              <a:t>It </a:t>
            </a:r>
            <a:r>
              <a:rPr sz="2933" dirty="0">
                <a:latin typeface="Arial"/>
                <a:cs typeface="Arial"/>
              </a:rPr>
              <a:t>refers </a:t>
            </a:r>
            <a:r>
              <a:rPr sz="2933" spc="-7" dirty="0">
                <a:latin typeface="Arial"/>
                <a:cs typeface="Arial"/>
              </a:rPr>
              <a:t>to the </a:t>
            </a:r>
            <a:r>
              <a:rPr sz="2933" dirty="0">
                <a:latin typeface="Arial"/>
                <a:cs typeface="Arial"/>
              </a:rPr>
              <a:t>start </a:t>
            </a:r>
            <a:r>
              <a:rPr sz="2933" spc="-7" dirty="0">
                <a:latin typeface="Arial"/>
                <a:cs typeface="Arial"/>
              </a:rPr>
              <a:t>of the decision tree with  </a:t>
            </a:r>
            <a:r>
              <a:rPr sz="2933" dirty="0">
                <a:latin typeface="Arial"/>
                <a:cs typeface="Arial"/>
              </a:rPr>
              <a:t>maximum split ( </a:t>
            </a:r>
            <a:r>
              <a:rPr sz="2933" spc="-7" dirty="0">
                <a:latin typeface="Arial"/>
                <a:cs typeface="Arial"/>
              </a:rPr>
              <a:t>information</a:t>
            </a:r>
            <a:r>
              <a:rPr sz="2933" spc="-53" dirty="0">
                <a:latin typeface="Arial"/>
                <a:cs typeface="Arial"/>
              </a:rPr>
              <a:t> </a:t>
            </a:r>
            <a:r>
              <a:rPr sz="2933" spc="-7" dirty="0">
                <a:latin typeface="Arial"/>
                <a:cs typeface="Arial"/>
              </a:rPr>
              <a:t>Gain)</a:t>
            </a:r>
            <a:endParaRPr sz="2933">
              <a:latin typeface="Arial"/>
              <a:cs typeface="Arial"/>
            </a:endParaRPr>
          </a:p>
          <a:p>
            <a:pPr marL="546086" indent="-530000">
              <a:lnSpc>
                <a:spcPts val="3387"/>
              </a:lnSpc>
              <a:buChar char="●"/>
              <a:tabLst>
                <a:tab pos="546086" algn="l"/>
                <a:tab pos="546932" algn="l"/>
              </a:tabLst>
            </a:pPr>
            <a:r>
              <a:rPr sz="2933" b="1" spc="-7" dirty="0">
                <a:solidFill>
                  <a:srgbClr val="A51C00"/>
                </a:solidFill>
                <a:latin typeface="Arial"/>
                <a:cs typeface="Arial"/>
              </a:rPr>
              <a:t>Node</a:t>
            </a:r>
            <a:endParaRPr sz="2933">
              <a:latin typeface="Arial"/>
              <a:cs typeface="Arial"/>
            </a:endParaRPr>
          </a:p>
          <a:p>
            <a:pPr marL="1765256" marR="6773" lvl="1" indent="-530000">
              <a:lnSpc>
                <a:spcPts val="3493"/>
              </a:lnSpc>
              <a:spcBef>
                <a:spcPts val="127"/>
              </a:spcBef>
              <a:buChar char="○"/>
              <a:tabLst>
                <a:tab pos="1765256" algn="l"/>
                <a:tab pos="1766103" algn="l"/>
              </a:tabLst>
            </a:pPr>
            <a:r>
              <a:rPr sz="2933" spc="-7" dirty="0">
                <a:latin typeface="Arial"/>
                <a:cs typeface="Arial"/>
              </a:rPr>
              <a:t>Node is </a:t>
            </a:r>
            <a:r>
              <a:rPr sz="2933" dirty="0">
                <a:latin typeface="Arial"/>
                <a:cs typeface="Arial"/>
              </a:rPr>
              <a:t>a condition </a:t>
            </a:r>
            <a:r>
              <a:rPr sz="2933" spc="-7" dirty="0">
                <a:latin typeface="Arial"/>
                <a:cs typeface="Arial"/>
              </a:rPr>
              <a:t>with </a:t>
            </a:r>
            <a:r>
              <a:rPr sz="2933" dirty="0">
                <a:latin typeface="Arial"/>
                <a:cs typeface="Arial"/>
              </a:rPr>
              <a:t>multiple </a:t>
            </a:r>
            <a:r>
              <a:rPr sz="2933" spc="-7" dirty="0">
                <a:latin typeface="Arial"/>
                <a:cs typeface="Arial"/>
              </a:rPr>
              <a:t>outcomes</a:t>
            </a:r>
            <a:r>
              <a:rPr sz="2933" spc="-133" dirty="0">
                <a:latin typeface="Arial"/>
                <a:cs typeface="Arial"/>
              </a:rPr>
              <a:t> </a:t>
            </a:r>
            <a:r>
              <a:rPr sz="2933" spc="-7" dirty="0">
                <a:latin typeface="Arial"/>
                <a:cs typeface="Arial"/>
              </a:rPr>
              <a:t>in  the</a:t>
            </a:r>
            <a:r>
              <a:rPr sz="2933" spc="-20" dirty="0">
                <a:latin typeface="Arial"/>
                <a:cs typeface="Arial"/>
              </a:rPr>
              <a:t> </a:t>
            </a:r>
            <a:r>
              <a:rPr sz="2933" spc="-7" dirty="0">
                <a:latin typeface="Arial"/>
                <a:cs typeface="Arial"/>
              </a:rPr>
              <a:t>tree.</a:t>
            </a:r>
            <a:endParaRPr sz="2933">
              <a:latin typeface="Arial"/>
              <a:cs typeface="Arial"/>
            </a:endParaRPr>
          </a:p>
          <a:p>
            <a:pPr marL="1155671" indent="-530847">
              <a:lnSpc>
                <a:spcPts val="3387"/>
              </a:lnSpc>
              <a:buChar char="●"/>
              <a:tabLst>
                <a:tab pos="1155671" algn="l"/>
                <a:tab pos="1156518" algn="l"/>
              </a:tabLst>
            </a:pPr>
            <a:r>
              <a:rPr sz="2933" b="1" spc="-7" dirty="0">
                <a:solidFill>
                  <a:srgbClr val="A51C00"/>
                </a:solidFill>
                <a:latin typeface="Arial"/>
                <a:cs typeface="Arial"/>
              </a:rPr>
              <a:t>Leaf</a:t>
            </a:r>
            <a:endParaRPr sz="2933">
              <a:latin typeface="Arial"/>
              <a:cs typeface="Arial"/>
            </a:endParaRPr>
          </a:p>
          <a:p>
            <a:pPr marL="1765256" marR="55032" lvl="1" indent="-530000">
              <a:lnSpc>
                <a:spcPts val="3493"/>
              </a:lnSpc>
              <a:spcBef>
                <a:spcPts val="133"/>
              </a:spcBef>
              <a:buChar char="○"/>
              <a:tabLst>
                <a:tab pos="1765256" algn="l"/>
                <a:tab pos="1766103" algn="l"/>
              </a:tabLst>
            </a:pPr>
            <a:r>
              <a:rPr sz="2933" spc="-7" dirty="0">
                <a:latin typeface="Arial"/>
                <a:cs typeface="Arial"/>
              </a:rPr>
              <a:t>This is the final decision(end point) of </a:t>
            </a:r>
            <a:r>
              <a:rPr sz="2933" dirty="0">
                <a:latin typeface="Arial"/>
                <a:cs typeface="Arial"/>
              </a:rPr>
              <a:t>a </a:t>
            </a:r>
            <a:r>
              <a:rPr sz="2933" spc="-7" dirty="0">
                <a:latin typeface="Arial"/>
                <a:cs typeface="Arial"/>
              </a:rPr>
              <a:t>node  from the</a:t>
            </a:r>
            <a:r>
              <a:rPr sz="2933" spc="-33" dirty="0">
                <a:latin typeface="Arial"/>
                <a:cs typeface="Arial"/>
              </a:rPr>
              <a:t> </a:t>
            </a:r>
            <a:r>
              <a:rPr sz="2933" dirty="0">
                <a:latin typeface="Arial"/>
                <a:cs typeface="Arial"/>
              </a:rPr>
              <a:t>condition(question)</a:t>
            </a:r>
            <a:endParaRPr sz="2933">
              <a:latin typeface="Arial"/>
              <a:cs typeface="Arial"/>
            </a:endParaRPr>
          </a:p>
        </p:txBody>
      </p:sp>
    </p:spTree>
    <p:extLst>
      <p:ext uri="{BB962C8B-B14F-4D97-AF65-F5344CB8AC3E}">
        <p14:creationId xmlns:p14="http://schemas.microsoft.com/office/powerpoint/2010/main" val="428733772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17128" y="495999"/>
            <a:ext cx="7849917" cy="6122587"/>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35601412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83354" y="1935480"/>
            <a:ext cx="8501751" cy="4389120"/>
          </a:xfrm>
        </p:spPr>
        <p:txBody>
          <a:bodyPr>
            <a:noAutofit/>
          </a:bodyPr>
          <a:lstStyle/>
          <a:p>
            <a:r>
              <a:rPr lang="en-US" sz="2000" dirty="0">
                <a:cs typeface="Times New Roman" pitchFamily="18" charset="0"/>
              </a:rPr>
              <a:t>A Decision Tree is an important data structure known to solve many computational problems</a:t>
            </a: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Example :</a:t>
            </a:r>
            <a:r>
              <a:rPr lang="en-US" sz="2000" b="1" dirty="0" smtClean="0">
                <a:solidFill>
                  <a:srgbClr val="0B5ED7"/>
                </a:solidFill>
                <a:cs typeface="Times New Roman" pitchFamily="18" charset="0"/>
              </a:rPr>
              <a:t>Binary </a:t>
            </a:r>
            <a:r>
              <a:rPr lang="en-US" sz="2000" b="1" dirty="0">
                <a:solidFill>
                  <a:srgbClr val="0B5ED7"/>
                </a:solidFill>
                <a:cs typeface="Times New Roman" pitchFamily="18" charset="0"/>
              </a:rPr>
              <a:t>Decision Tree</a:t>
            </a:r>
            <a:endParaRPr lang="en-US" sz="300" b="1" dirty="0">
              <a:solidFill>
                <a:srgbClr val="0B5ED7"/>
              </a:solidFill>
              <a:cs typeface="Times New Roman"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654" y="3429036"/>
            <a:ext cx="43434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8526" y="3428999"/>
            <a:ext cx="7399896" cy="27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474430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83354" y="1935480"/>
            <a:ext cx="8501751" cy="4389120"/>
          </a:xfrm>
        </p:spPr>
        <p:txBody>
          <a:bodyPr>
            <a:noAutofit/>
          </a:bodyPr>
          <a:lstStyle/>
          <a:p>
            <a:r>
              <a:rPr lang="en-US" sz="2000" dirty="0">
                <a:cs typeface="Times New Roman" pitchFamily="18" charset="0"/>
              </a:rPr>
              <a:t>In </a:t>
            </a:r>
            <a:r>
              <a:rPr lang="en-US" sz="2000" dirty="0" smtClean="0">
                <a:cs typeface="Times New Roman" pitchFamily="18" charset="0"/>
              </a:rPr>
              <a:t>previous Example, </a:t>
            </a:r>
            <a:r>
              <a:rPr lang="en-US" sz="2000" dirty="0">
                <a:cs typeface="Times New Roman" pitchFamily="18" charset="0"/>
              </a:rPr>
              <a:t>we have considered  a </a:t>
            </a:r>
            <a:r>
              <a:rPr lang="en-US" sz="2000" dirty="0" err="1">
                <a:cs typeface="Times New Roman" pitchFamily="18" charset="0"/>
              </a:rPr>
              <a:t>decsion</a:t>
            </a:r>
            <a:r>
              <a:rPr lang="en-US" sz="2000" dirty="0">
                <a:cs typeface="Times New Roman" pitchFamily="18" charset="0"/>
              </a:rPr>
              <a:t> tree where values of any attribute if binary only. Decision tree is also possible where attributes are of continuous data type </a:t>
            </a: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Example </a:t>
            </a:r>
            <a:r>
              <a:rPr lang="en-US" sz="2000" b="1" dirty="0" smtClean="0">
                <a:solidFill>
                  <a:srgbClr val="0B5ED7"/>
                </a:solidFill>
                <a:cs typeface="Times New Roman" pitchFamily="18" charset="0"/>
              </a:rPr>
              <a:t>  </a:t>
            </a:r>
            <a:r>
              <a:rPr lang="en-US" sz="2000" b="1" dirty="0">
                <a:solidFill>
                  <a:srgbClr val="0B5ED7"/>
                </a:solidFill>
                <a:cs typeface="Times New Roman" pitchFamily="18" charset="0"/>
              </a:rPr>
              <a:t>Decision Tree with numeric data</a:t>
            </a:r>
            <a:endParaRPr lang="en-US" sz="300" b="1" dirty="0">
              <a:solidFill>
                <a:srgbClr val="0B5ED7"/>
              </a:solidFill>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826" y="3701415"/>
            <a:ext cx="5715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518751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Some Characteristics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51762" y="1935480"/>
            <a:ext cx="8501751" cy="4389120"/>
          </a:xfrm>
        </p:spPr>
        <p:txBody>
          <a:bodyPr>
            <a:noAutofit/>
          </a:bodyPr>
          <a:lstStyle/>
          <a:p>
            <a:r>
              <a:rPr lang="en-US" sz="2000" dirty="0">
                <a:cs typeface="Times New Roman" pitchFamily="18" charset="0"/>
              </a:rPr>
              <a:t>Decision tree may be </a:t>
            </a:r>
            <a:r>
              <a:rPr lang="en-US" sz="2000" i="1" dirty="0">
                <a:cs typeface="Times New Roman" pitchFamily="18" charset="0"/>
              </a:rPr>
              <a:t>n</a:t>
            </a:r>
            <a:r>
              <a:rPr lang="en-US" sz="2000" dirty="0">
                <a:cs typeface="Times New Roman" pitchFamily="18" charset="0"/>
              </a:rPr>
              <a:t>-</a:t>
            </a:r>
            <a:r>
              <a:rPr lang="en-US" sz="2000" dirty="0" err="1">
                <a:cs typeface="Times New Roman" pitchFamily="18" charset="0"/>
              </a:rPr>
              <a:t>ary</a:t>
            </a:r>
            <a:r>
              <a:rPr lang="en-US" sz="2000" dirty="0">
                <a:cs typeface="Times New Roman" pitchFamily="18" charset="0"/>
              </a:rPr>
              <a:t>, </a:t>
            </a:r>
            <a:r>
              <a:rPr lang="en-US" sz="2000" i="1" dirty="0">
                <a:cs typeface="Times New Roman" pitchFamily="18" charset="0"/>
              </a:rPr>
              <a:t>n</a:t>
            </a:r>
            <a:r>
              <a:rPr lang="en-US" sz="2000" dirty="0">
                <a:cs typeface="Times New Roman" pitchFamily="18" charset="0"/>
              </a:rPr>
              <a:t> ≥ 2.</a:t>
            </a:r>
          </a:p>
          <a:p>
            <a:pPr lvl="8"/>
            <a:endParaRPr lang="en-US" sz="800" dirty="0">
              <a:cs typeface="Times New Roman" pitchFamily="18" charset="0"/>
            </a:endParaRPr>
          </a:p>
          <a:p>
            <a:r>
              <a:rPr lang="en-US" sz="2000" dirty="0">
                <a:cs typeface="Times New Roman" pitchFamily="18" charset="0"/>
              </a:rPr>
              <a:t>There is a special node called </a:t>
            </a:r>
            <a:r>
              <a:rPr lang="en-US" sz="2000" dirty="0">
                <a:solidFill>
                  <a:srgbClr val="0B5ED7"/>
                </a:solidFill>
                <a:cs typeface="Times New Roman" pitchFamily="18" charset="0"/>
              </a:rPr>
              <a:t>root node.</a:t>
            </a:r>
          </a:p>
          <a:p>
            <a:pPr lvl="8"/>
            <a:endParaRPr lang="en-US" sz="800" dirty="0">
              <a:cs typeface="Times New Roman" pitchFamily="18" charset="0"/>
            </a:endParaRPr>
          </a:p>
          <a:p>
            <a:r>
              <a:rPr lang="en-US" sz="2000" dirty="0">
                <a:cs typeface="Times New Roman" pitchFamily="18" charset="0"/>
              </a:rPr>
              <a:t>All nodes drawn with circle (ellipse) are called </a:t>
            </a:r>
            <a:r>
              <a:rPr lang="en-US" sz="2000" dirty="0">
                <a:solidFill>
                  <a:srgbClr val="0B5ED7"/>
                </a:solidFill>
                <a:cs typeface="Times New Roman" pitchFamily="18" charset="0"/>
              </a:rPr>
              <a:t>internal nodes.</a:t>
            </a:r>
          </a:p>
          <a:p>
            <a:pPr lvl="8"/>
            <a:endParaRPr lang="en-US" sz="800" dirty="0">
              <a:solidFill>
                <a:srgbClr val="0B5ED7"/>
              </a:solidFill>
              <a:cs typeface="Times New Roman" pitchFamily="18" charset="0"/>
            </a:endParaRPr>
          </a:p>
          <a:p>
            <a:r>
              <a:rPr lang="en-US" sz="2000" dirty="0">
                <a:cs typeface="Times New Roman" pitchFamily="18" charset="0"/>
              </a:rPr>
              <a:t>All nodes drawn with rectangle boxes are called </a:t>
            </a:r>
            <a:r>
              <a:rPr lang="en-US" sz="2000" dirty="0">
                <a:solidFill>
                  <a:srgbClr val="0B5ED7"/>
                </a:solidFill>
                <a:cs typeface="Times New Roman" pitchFamily="18" charset="0"/>
              </a:rPr>
              <a:t>terminal nodes </a:t>
            </a:r>
            <a:r>
              <a:rPr lang="en-US" sz="2000" dirty="0">
                <a:cs typeface="Times New Roman" pitchFamily="18" charset="0"/>
              </a:rPr>
              <a:t>or </a:t>
            </a:r>
            <a:r>
              <a:rPr lang="en-US" sz="2000" dirty="0">
                <a:solidFill>
                  <a:srgbClr val="0B5ED7"/>
                </a:solidFill>
                <a:cs typeface="Times New Roman" pitchFamily="18" charset="0"/>
              </a:rPr>
              <a:t>leaf nodes. </a:t>
            </a:r>
            <a:r>
              <a:rPr lang="en-US" sz="2000" dirty="0">
                <a:cs typeface="Times New Roman" pitchFamily="18" charset="0"/>
              </a:rPr>
              <a:t>  </a:t>
            </a:r>
          </a:p>
          <a:p>
            <a:pPr lvl="8"/>
            <a:endParaRPr lang="en-US" sz="800" dirty="0">
              <a:cs typeface="Times New Roman" pitchFamily="18" charset="0"/>
            </a:endParaRPr>
          </a:p>
          <a:p>
            <a:r>
              <a:rPr lang="en-US" sz="2000" dirty="0">
                <a:cs typeface="Times New Roman" pitchFamily="18" charset="0"/>
              </a:rPr>
              <a:t>Edges of a node represent the </a:t>
            </a:r>
            <a:r>
              <a:rPr lang="en-US" sz="2000" dirty="0">
                <a:solidFill>
                  <a:srgbClr val="0B5ED7"/>
                </a:solidFill>
                <a:cs typeface="Times New Roman" pitchFamily="18" charset="0"/>
              </a:rPr>
              <a:t>outcome for a value </a:t>
            </a:r>
            <a:r>
              <a:rPr lang="en-US" sz="2000" dirty="0">
                <a:cs typeface="Times New Roman" pitchFamily="18" charset="0"/>
              </a:rPr>
              <a:t>of the node.</a:t>
            </a:r>
          </a:p>
          <a:p>
            <a:pPr lvl="8"/>
            <a:endParaRPr lang="en-US" sz="800" dirty="0">
              <a:cs typeface="Times New Roman" pitchFamily="18" charset="0"/>
            </a:endParaRPr>
          </a:p>
          <a:p>
            <a:r>
              <a:rPr lang="en-US" sz="2000" dirty="0">
                <a:cs typeface="Times New Roman" pitchFamily="18" charset="0"/>
              </a:rPr>
              <a:t>In a path, a node with same label </a:t>
            </a:r>
            <a:r>
              <a:rPr lang="en-US" sz="2000" dirty="0">
                <a:solidFill>
                  <a:srgbClr val="0B5ED7"/>
                </a:solidFill>
                <a:cs typeface="Times New Roman" pitchFamily="18" charset="0"/>
              </a:rPr>
              <a:t>is never repeated.</a:t>
            </a:r>
          </a:p>
          <a:p>
            <a:pPr lvl="8"/>
            <a:endParaRPr lang="en-US" sz="800" dirty="0">
              <a:solidFill>
                <a:srgbClr val="0B5ED7"/>
              </a:solidFill>
              <a:cs typeface="Times New Roman" pitchFamily="18" charset="0"/>
            </a:endParaRPr>
          </a:p>
          <a:p>
            <a:r>
              <a:rPr lang="en-US" sz="2000" dirty="0">
                <a:cs typeface="Times New Roman" pitchFamily="18" charset="0"/>
              </a:rPr>
              <a:t>Decision tree </a:t>
            </a:r>
            <a:r>
              <a:rPr lang="en-US" sz="2000" dirty="0">
                <a:solidFill>
                  <a:srgbClr val="0B5ED7"/>
                </a:solidFill>
                <a:cs typeface="Times New Roman" pitchFamily="18" charset="0"/>
              </a:rPr>
              <a:t>is not unique</a:t>
            </a:r>
            <a:r>
              <a:rPr lang="en-US" sz="2000" dirty="0">
                <a:cs typeface="Times New Roman" pitchFamily="18" charset="0"/>
              </a:rPr>
              <a:t>, as different ordering of internal nodes can give different decision tree.</a:t>
            </a: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5067" y="27466"/>
            <a:ext cx="5406933" cy="410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7562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8000" b="1" i="1" dirty="0" smtClean="0">
                <a:solidFill>
                  <a:srgbClr val="92D050"/>
                </a:solidFill>
              </a:rPr>
              <a:t>Week 2</a:t>
            </a:r>
            <a:endParaRPr lang="en-US" sz="8000" dirty="0"/>
          </a:p>
        </p:txBody>
      </p:sp>
    </p:spTree>
    <p:extLst>
      <p:ext uri="{BB962C8B-B14F-4D97-AF65-F5344CB8AC3E}">
        <p14:creationId xmlns:p14="http://schemas.microsoft.com/office/powerpoint/2010/main" val="104146751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0" y="1935480"/>
            <a:ext cx="8501751" cy="4389120"/>
          </a:xfrm>
        </p:spPr>
        <p:txBody>
          <a:bodyPr>
            <a:noAutofit/>
          </a:bodyPr>
          <a:lstStyle/>
          <a:p>
            <a:r>
              <a:rPr lang="en-US" sz="2000" dirty="0">
                <a:cs typeface="Times New Roman" pitchFamily="18" charset="0"/>
              </a:rPr>
              <a:t>Decision tree helps us to classify data.</a:t>
            </a:r>
          </a:p>
          <a:p>
            <a:pPr lvl="8"/>
            <a:endParaRPr lang="en-US" sz="800" dirty="0">
              <a:cs typeface="Times New Roman" pitchFamily="18" charset="0"/>
            </a:endParaRPr>
          </a:p>
          <a:p>
            <a:pPr lvl="1"/>
            <a:r>
              <a:rPr lang="en-US" sz="1800" dirty="0">
                <a:cs typeface="Times New Roman" pitchFamily="18" charset="0"/>
              </a:rPr>
              <a:t>Internal nodes are some attribute</a:t>
            </a:r>
          </a:p>
          <a:p>
            <a:pPr lvl="8"/>
            <a:endParaRPr lang="en-US" sz="800" dirty="0">
              <a:cs typeface="Times New Roman" pitchFamily="18" charset="0"/>
            </a:endParaRPr>
          </a:p>
          <a:p>
            <a:pPr lvl="1"/>
            <a:r>
              <a:rPr lang="en-US" sz="1800" dirty="0">
                <a:cs typeface="Times New Roman" pitchFamily="18" charset="0"/>
              </a:rPr>
              <a:t>Edges are the values of attributes</a:t>
            </a:r>
          </a:p>
          <a:p>
            <a:pPr lvl="8"/>
            <a:endParaRPr lang="en-US" sz="800" dirty="0">
              <a:cs typeface="Times New Roman" pitchFamily="18" charset="0"/>
            </a:endParaRPr>
          </a:p>
          <a:p>
            <a:pPr lvl="1"/>
            <a:r>
              <a:rPr lang="en-US" sz="1800" dirty="0">
                <a:cs typeface="Times New Roman" pitchFamily="18" charset="0"/>
              </a:rPr>
              <a:t>External nodes are the outcome of classification</a:t>
            </a:r>
          </a:p>
          <a:p>
            <a:endParaRPr lang="en-US" sz="2000" dirty="0">
              <a:cs typeface="Times New Roman" pitchFamily="18" charset="0"/>
            </a:endParaRPr>
          </a:p>
          <a:p>
            <a:r>
              <a:rPr lang="en-US" sz="2000" dirty="0">
                <a:cs typeface="Times New Roman" pitchFamily="18" charset="0"/>
              </a:rPr>
              <a:t>Such a classification is, in fact, made by posing </a:t>
            </a:r>
            <a:endParaRPr lang="en-US" sz="2000" dirty="0" smtClean="0">
              <a:cs typeface="Times New Roman" pitchFamily="18" charset="0"/>
            </a:endParaRPr>
          </a:p>
          <a:p>
            <a:pPr marL="0" indent="0">
              <a:buNone/>
            </a:pPr>
            <a:r>
              <a:rPr lang="en-US" sz="2000" dirty="0" smtClean="0">
                <a:cs typeface="Times New Roman" pitchFamily="18" charset="0"/>
              </a:rPr>
              <a:t>questions </a:t>
            </a:r>
            <a:r>
              <a:rPr lang="en-US" sz="2000" dirty="0">
                <a:cs typeface="Times New Roman" pitchFamily="18" charset="0"/>
              </a:rPr>
              <a:t>starting from the root node to </a:t>
            </a:r>
            <a:r>
              <a:rPr lang="en-US" sz="2000" dirty="0" smtClean="0">
                <a:cs typeface="Times New Roman" pitchFamily="18" charset="0"/>
              </a:rPr>
              <a:t>each</a:t>
            </a:r>
          </a:p>
          <a:p>
            <a:pPr marL="0" indent="0">
              <a:buNone/>
            </a:pPr>
            <a:r>
              <a:rPr lang="en-US" sz="2000" dirty="0" smtClean="0">
                <a:cs typeface="Times New Roman" pitchFamily="18" charset="0"/>
              </a:rPr>
              <a:t> </a:t>
            </a:r>
            <a:r>
              <a:rPr lang="en-US" sz="2000" dirty="0">
                <a:cs typeface="Times New Roman" pitchFamily="18" charset="0"/>
              </a:rPr>
              <a:t>terminal node.</a:t>
            </a:r>
          </a:p>
          <a:p>
            <a:endParaRPr lang="en-US" sz="2000" dirty="0">
              <a:cs typeface="Times New Roman" pitchFamily="18" charset="0"/>
            </a:endParaRP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4574" y="1403648"/>
            <a:ext cx="5418160" cy="4920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00462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Entropy is the degree of uncertainty, impurity or disorder of a random variable, or a measure of purity. It characterizes the impurity of an arbitrary class of examples. </a:t>
            </a:r>
          </a:p>
          <a:p>
            <a:r>
              <a:rPr lang="en-US" dirty="0"/>
              <a:t>Information gain computes the difference between entropy before and after split and specifies the impurity in class elements. </a:t>
            </a:r>
          </a:p>
          <a:p>
            <a:r>
              <a:rPr lang="en-US" dirty="0"/>
              <a:t>The </a:t>
            </a:r>
            <a:r>
              <a:rPr lang="en-US" dirty="0" err="1"/>
              <a:t>gini</a:t>
            </a:r>
            <a:r>
              <a:rPr lang="en-US" dirty="0"/>
              <a:t> index, or </a:t>
            </a:r>
            <a:r>
              <a:rPr lang="en-US" dirty="0" err="1"/>
              <a:t>gini</a:t>
            </a:r>
            <a:r>
              <a:rPr lang="en-US" dirty="0"/>
              <a:t> coefficient, or </a:t>
            </a:r>
            <a:r>
              <a:rPr lang="en-US" dirty="0" err="1"/>
              <a:t>gini</a:t>
            </a:r>
            <a:r>
              <a:rPr lang="en-US" dirty="0"/>
              <a:t> impurity computes the degree of probability of a specific variable that is wrongly being classified when chosen randomly and a variation of </a:t>
            </a:r>
            <a:r>
              <a:rPr lang="en-US" dirty="0" err="1"/>
              <a:t>gini</a:t>
            </a:r>
            <a:r>
              <a:rPr lang="en-US" dirty="0"/>
              <a:t> coefficient. It works on categorical variables, provides outcomes either be “successful” or “failure” and hence conducts binary splitting only</a:t>
            </a:r>
            <a:br>
              <a:rPr lang="en-US" dirty="0"/>
            </a:br>
            <a:r>
              <a:rPr lang="en-US" dirty="0"/>
              <a:t/>
            </a:r>
            <a:br>
              <a:rPr lang="en-US" dirty="0"/>
            </a:br>
            <a:endParaRPr lang="en-US" dirty="0"/>
          </a:p>
        </p:txBody>
      </p:sp>
    </p:spTree>
    <p:extLst>
      <p:ext uri="{BB962C8B-B14F-4D97-AF65-F5344CB8AC3E}">
        <p14:creationId xmlns:p14="http://schemas.microsoft.com/office/powerpoint/2010/main" val="244729118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928072"/>
          </a:xfrm>
        </p:spPr>
        <p:txBody>
          <a:bodyPr>
            <a:normAutofit/>
          </a:bodyPr>
          <a:lstStyle/>
          <a:p>
            <a:r>
              <a:rPr lang="en-US" sz="4000" dirty="0">
                <a:solidFill>
                  <a:srgbClr val="A50021"/>
                </a:solidFill>
                <a:latin typeface="Times New Roman" pitchFamily="18" charset="0"/>
                <a:cs typeface="Times New Roman" pitchFamily="18" charset="0"/>
              </a:rPr>
              <a:t>Definition of Decision Tree</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2049407" y="1612652"/>
                <a:ext cx="7734300" cy="414806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r>
                  <a:rPr lang="en-US" dirty="0">
                    <a:solidFill>
                      <a:prstClr val="black"/>
                    </a:solidFill>
                  </a:rPr>
                  <a:t>Given a database </a:t>
                </a:r>
                <a:r>
                  <a:rPr lang="en-US" i="1" dirty="0">
                    <a:solidFill>
                      <a:prstClr val="black"/>
                    </a:solidFill>
                  </a:rPr>
                  <a:t>D</a:t>
                </a:r>
                <a:r>
                  <a:rPr lang="en-US" dirty="0">
                    <a:solidFill>
                      <a:prstClr val="black"/>
                    </a:solidFill>
                  </a:rPr>
                  <a:t> = </a:t>
                </a:r>
                <a14:m>
                  <m:oMath xmlns:m="http://schemas.openxmlformats.org/officeDocument/2006/math">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a:rPr>
                              <m:t>𝑛</m:t>
                            </m:r>
                          </m:sub>
                        </m:sSub>
                      </m:e>
                    </m:d>
                    <m:r>
                      <a:rPr lang="en-US">
                        <a:solidFill>
                          <a:prstClr val="black"/>
                        </a:solidFill>
                        <a:latin typeface="Cambria Math"/>
                      </a:rPr>
                      <m:t>, </m:t>
                    </m:r>
                    <m:r>
                      <m:rPr>
                        <m:sty m:val="p"/>
                      </m:rPr>
                      <a:rPr lang="en-US">
                        <a:solidFill>
                          <a:prstClr val="black"/>
                        </a:solidFill>
                        <a:latin typeface="Cambria Math"/>
                      </a:rPr>
                      <m:t>w</m:t>
                    </m:r>
                  </m:oMath>
                </a14:m>
                <a:r>
                  <a:rPr lang="en-IN" dirty="0">
                    <a:solidFill>
                      <a:schemeClr val="tx1"/>
                    </a:solidFill>
                  </a:rPr>
                  <a:t>here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𝑖</m:t>
                        </m:r>
                      </m:sub>
                    </m:sSub>
                  </m:oMath>
                </a14:m>
                <a:r>
                  <a:rPr lang="en-IN" dirty="0">
                    <a:solidFill>
                      <a:schemeClr val="tx1"/>
                    </a:solidFill>
                  </a:rPr>
                  <a:t> denotes a tuple, which is defined by a set of attribute </a:t>
                </a:r>
                <a14:m>
                  <m:oMath xmlns:m="http://schemas.openxmlformats.org/officeDocument/2006/math">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a:rPr>
                              <m:t>𝑚</m:t>
                            </m:r>
                          </m:sub>
                        </m:sSub>
                      </m:e>
                    </m:d>
                    <m:r>
                      <a:rPr lang="en-US">
                        <a:solidFill>
                          <a:prstClr val="black"/>
                        </a:solidFill>
                        <a:latin typeface="Cambria Math"/>
                      </a:rPr>
                      <m:t>. </m:t>
                    </m:r>
                    <m:r>
                      <m:rPr>
                        <m:sty m:val="p"/>
                      </m:rPr>
                      <a:rPr lang="en-US">
                        <a:solidFill>
                          <a:prstClr val="black"/>
                        </a:solidFill>
                        <a:latin typeface="Cambria Math"/>
                      </a:rPr>
                      <m:t>Also</m:t>
                    </m:r>
                    <m:r>
                      <a:rPr lang="en-US">
                        <a:solidFill>
                          <a:prstClr val="black"/>
                        </a:solidFill>
                        <a:latin typeface="Cambria Math"/>
                      </a:rPr>
                      <m:t>, </m:t>
                    </m:r>
                    <m:r>
                      <m:rPr>
                        <m:sty m:val="p"/>
                      </m:rPr>
                      <a:rPr lang="en-US">
                        <a:solidFill>
                          <a:prstClr val="black"/>
                        </a:solidFill>
                        <a:latin typeface="Cambria Math"/>
                      </a:rPr>
                      <m:t>given</m:t>
                    </m:r>
                    <m:r>
                      <a:rPr lang="en-US">
                        <a:solidFill>
                          <a:prstClr val="black"/>
                        </a:solidFill>
                        <a:latin typeface="Cambria Math"/>
                      </a:rPr>
                      <m:t> </m:t>
                    </m:r>
                    <m:r>
                      <m:rPr>
                        <m:sty m:val="p"/>
                      </m:rPr>
                      <a:rPr lang="en-US">
                        <a:solidFill>
                          <a:prstClr val="black"/>
                        </a:solidFill>
                        <a:latin typeface="Cambria Math"/>
                      </a:rPr>
                      <m:t>a</m:t>
                    </m:r>
                    <m:r>
                      <a:rPr lang="en-US">
                        <a:solidFill>
                          <a:prstClr val="black"/>
                        </a:solidFill>
                        <a:latin typeface="Cambria Math"/>
                      </a:rPr>
                      <m:t> </m:t>
                    </m:r>
                  </m:oMath>
                </a14:m>
                <a:r>
                  <a:rPr lang="en-IN" dirty="0">
                    <a:solidFill>
                      <a:schemeClr val="tx1"/>
                    </a:solidFill>
                  </a:rPr>
                  <a:t>set of classes </a:t>
                </a:r>
                <a:r>
                  <a:rPr lang="en-IN" i="1" dirty="0">
                    <a:solidFill>
                      <a:schemeClr val="tx1"/>
                    </a:solidFill>
                  </a:rPr>
                  <a:t>C</a:t>
                </a:r>
                <a:r>
                  <a:rPr lang="en-IN" dirty="0">
                    <a:solidFill>
                      <a:schemeClr val="tx1"/>
                    </a:solidFill>
                  </a:rPr>
                  <a:t> = </a:t>
                </a:r>
                <a14:m>
                  <m:oMath xmlns:m="http://schemas.openxmlformats.org/officeDocument/2006/math">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a:rPr>
                              <m:t>𝑘</m:t>
                            </m:r>
                          </m:sub>
                        </m:sSub>
                      </m:e>
                    </m:d>
                  </m:oMath>
                </a14:m>
                <a:r>
                  <a:rPr lang="en-IN" dirty="0">
                    <a:solidFill>
                      <a:schemeClr val="tx1"/>
                    </a:solidFill>
                  </a:rPr>
                  <a:t>.</a:t>
                </a:r>
              </a:p>
              <a:p>
                <a:pPr algn="just"/>
                <a:r>
                  <a:rPr lang="en-IN" dirty="0">
                    <a:solidFill>
                      <a:schemeClr val="tx1"/>
                    </a:solidFill>
                  </a:rPr>
                  <a:t> </a:t>
                </a:r>
              </a:p>
              <a:p>
                <a:pPr algn="just"/>
                <a:r>
                  <a:rPr lang="en-US" dirty="0">
                    <a:solidFill>
                      <a:schemeClr val="tx1"/>
                    </a:solidFill>
                  </a:rPr>
                  <a:t>A decision tree </a:t>
                </a:r>
                <a:r>
                  <a:rPr lang="en-US" b="1" i="1" dirty="0">
                    <a:solidFill>
                      <a:schemeClr val="tx1"/>
                    </a:solidFill>
                  </a:rPr>
                  <a:t>T</a:t>
                </a:r>
                <a:r>
                  <a:rPr lang="en-US" dirty="0">
                    <a:solidFill>
                      <a:schemeClr val="tx1"/>
                    </a:solidFill>
                  </a:rPr>
                  <a:t> is a tree associated with </a:t>
                </a:r>
                <a:r>
                  <a:rPr lang="en-US" i="1" dirty="0">
                    <a:solidFill>
                      <a:schemeClr val="tx1"/>
                    </a:solidFill>
                  </a:rPr>
                  <a:t>D</a:t>
                </a:r>
                <a:r>
                  <a:rPr lang="en-US" dirty="0">
                    <a:solidFill>
                      <a:schemeClr val="tx1"/>
                    </a:solidFill>
                  </a:rPr>
                  <a:t> that has the following properties:</a:t>
                </a:r>
              </a:p>
              <a:p>
                <a:pPr algn="just"/>
                <a:endParaRPr lang="en-US" sz="800" dirty="0">
                  <a:solidFill>
                    <a:schemeClr val="tx1"/>
                  </a:solidFill>
                </a:endParaRPr>
              </a:p>
              <a:p>
                <a:pPr marL="285750" indent="-285750" algn="just">
                  <a:buFont typeface="Arial" pitchFamily="34" charset="0"/>
                  <a:buChar char="•"/>
                </a:pPr>
                <a:r>
                  <a:rPr lang="en-US" dirty="0">
                    <a:solidFill>
                      <a:schemeClr val="tx1"/>
                    </a:solidFill>
                  </a:rPr>
                  <a:t>Each internal node is labeled with an attribute </a:t>
                </a:r>
                <a:r>
                  <a:rPr lang="en-US" i="1" dirty="0">
                    <a:solidFill>
                      <a:schemeClr val="tx1"/>
                    </a:solidFill>
                  </a:rPr>
                  <a:t>A</a:t>
                </a:r>
                <a:r>
                  <a:rPr lang="en-US" i="1" baseline="-25000" dirty="0">
                    <a:solidFill>
                      <a:schemeClr val="tx1"/>
                    </a:solidFill>
                  </a:rPr>
                  <a:t>i</a:t>
                </a:r>
              </a:p>
              <a:p>
                <a:pPr marL="285750" indent="-285750" algn="just">
                  <a:buFont typeface="Arial" pitchFamily="34" charset="0"/>
                  <a:buChar char="•"/>
                </a:pPr>
                <a:endParaRPr lang="en-US" sz="800" i="1" baseline="-25000" dirty="0">
                  <a:solidFill>
                    <a:schemeClr val="tx1"/>
                  </a:solidFill>
                </a:endParaRPr>
              </a:p>
              <a:p>
                <a:pPr marL="285750" indent="-285750" algn="just">
                  <a:buFont typeface="Arial" pitchFamily="34" charset="0"/>
                  <a:buChar char="•"/>
                </a:pPr>
                <a:r>
                  <a:rPr lang="en-US" dirty="0">
                    <a:solidFill>
                      <a:schemeClr val="tx1"/>
                    </a:solidFill>
                  </a:rPr>
                  <a:t>Each edges is labeled with predicate that can be applied to the attribute associated with the parent node of it</a:t>
                </a:r>
              </a:p>
              <a:p>
                <a:pPr marL="285750" indent="-285750" algn="just">
                  <a:buFont typeface="Arial" pitchFamily="34" charset="0"/>
                  <a:buChar char="•"/>
                </a:pPr>
                <a:endParaRPr lang="en-US" sz="800" dirty="0">
                  <a:solidFill>
                    <a:schemeClr val="tx1"/>
                  </a:solidFill>
                </a:endParaRPr>
              </a:p>
              <a:p>
                <a:pPr marL="285750" indent="-285750" algn="just">
                  <a:buFont typeface="Arial" pitchFamily="34" charset="0"/>
                  <a:buChar char="•"/>
                </a:pPr>
                <a:r>
                  <a:rPr lang="en-US" dirty="0">
                    <a:solidFill>
                      <a:schemeClr val="tx1"/>
                    </a:solidFill>
                  </a:rPr>
                  <a:t>Each leaf node is labeled with class </a:t>
                </a:r>
                <a:r>
                  <a:rPr lang="en-US" i="1" dirty="0" err="1">
                    <a:solidFill>
                      <a:schemeClr val="tx1"/>
                    </a:solidFill>
                  </a:rPr>
                  <a:t>c</a:t>
                </a:r>
                <a:r>
                  <a:rPr lang="en-US" i="1" baseline="-25000" dirty="0" err="1">
                    <a:solidFill>
                      <a:schemeClr val="tx1"/>
                    </a:solidFill>
                  </a:rPr>
                  <a:t>j</a:t>
                </a:r>
                <a:endParaRPr lang="en-IN" i="1" baseline="-250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34151" y="1612652"/>
                <a:ext cx="7734300" cy="4148068"/>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2049407" y="1612652"/>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a:t>
            </a:r>
            <a:r>
              <a:rPr lang="en-US" sz="2000" b="1" dirty="0">
                <a:solidFill>
                  <a:prstClr val="black"/>
                </a:solidFill>
                <a:latin typeface="Times New Roman" pitchFamily="18" charset="0"/>
                <a:cs typeface="Times New Roman" pitchFamily="18" charset="0"/>
              </a:rPr>
              <a:t>Decision Tree</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20295780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3330" y="351672"/>
            <a:ext cx="8425339" cy="747631"/>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Definition of Entropy</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83329" y="1420014"/>
                <a:ext cx="8425339" cy="4068377"/>
              </a:xfrm>
            </p:spPr>
            <p:txBody>
              <a:bodyPr/>
              <a:lstStyle/>
              <a:p>
                <a:pPr marL="0" lvl="1" indent="0" algn="just">
                  <a:buNone/>
                </a:pPr>
                <a:r>
                  <a:rPr lang="en-IN" sz="2000" dirty="0">
                    <a:latin typeface="Times New Roman" panose="02020603050405020304" pitchFamily="18" charset="0"/>
                    <a:cs typeface="Times New Roman" panose="02020603050405020304" pitchFamily="18" charset="0"/>
                  </a:rPr>
                  <a:t>Suppose there are </a:t>
                </a:r>
                <a:r>
                  <a:rPr lang="en-IN" sz="2000" i="1" dirty="0">
                    <a:latin typeface="Times New Roman" panose="02020603050405020304" pitchFamily="18" charset="0"/>
                    <a:cs typeface="Times New Roman" panose="02020603050405020304" pitchFamily="18" charset="0"/>
                  </a:rPr>
                  <a:t>m</a:t>
                </a:r>
                <a:r>
                  <a:rPr lang="en-IN" sz="2000" dirty="0">
                    <a:latin typeface="Times New Roman" panose="02020603050405020304" pitchFamily="18" charset="0"/>
                    <a:cs typeface="Times New Roman" panose="02020603050405020304" pitchFamily="18" charset="0"/>
                  </a:rPr>
                  <a:t> distinct objects, which we want to identify by asking a series of </a:t>
                </a:r>
                <a:r>
                  <a:rPr lang="en-IN" sz="2000" b="1" dirty="0">
                    <a:latin typeface="Times New Roman" panose="02020603050405020304" pitchFamily="18" charset="0"/>
                    <a:cs typeface="Times New Roman" panose="02020603050405020304" pitchFamily="18" charset="0"/>
                  </a:rPr>
                  <a:t>Yes/No</a:t>
                </a:r>
                <a:r>
                  <a:rPr lang="en-IN" sz="2000" dirty="0">
                    <a:latin typeface="Times New Roman" panose="02020603050405020304" pitchFamily="18" charset="0"/>
                    <a:cs typeface="Times New Roman" panose="02020603050405020304" pitchFamily="18" charset="0"/>
                  </a:rPr>
                  <a:t> questions. Further, we assume that </a:t>
                </a:r>
                <a:r>
                  <a:rPr lang="en-IN" sz="2000" i="1" dirty="0">
                    <a:latin typeface="Times New Roman" panose="02020603050405020304" pitchFamily="18" charset="0"/>
                    <a:cs typeface="Times New Roman" panose="02020603050405020304" pitchFamily="18" charset="0"/>
                  </a:rPr>
                  <a:t>m </a:t>
                </a:r>
                <a:r>
                  <a:rPr lang="en-IN" sz="2000" dirty="0">
                    <a:latin typeface="Times New Roman" panose="02020603050405020304" pitchFamily="18" charset="0"/>
                    <a:cs typeface="Times New Roman" panose="02020603050405020304" pitchFamily="18" charset="0"/>
                  </a:rPr>
                  <a:t>is an exact power of 2, say </a:t>
                </a:r>
                <a14:m>
                  <m:oMath xmlns:m="http://schemas.openxmlformats.org/officeDocument/2006/math">
                    <m:r>
                      <a:rPr lang="en-IN" sz="2000" i="1" dirty="0">
                        <a:latin typeface="Cambria Math" panose="02040503050406030204" pitchFamily="18" charset="0"/>
                        <a:cs typeface="Times New Roman" panose="02020603050405020304" pitchFamily="18" charset="0"/>
                      </a:rPr>
                      <m:t>𝑚</m:t>
                    </m:r>
                    <m:r>
                      <a:rPr lang="en-IN" sz="2000" i="1" dirty="0">
                        <a:latin typeface="Cambria Math" panose="02040503050406030204" pitchFamily="18" charset="0"/>
                        <a:cs typeface="Times New Roman" panose="02020603050405020304" pitchFamily="18" charset="0"/>
                      </a:rPr>
                      <m:t>=</m:t>
                    </m:r>
                    <m:sSup>
                      <m:sSupPr>
                        <m:ctrlPr>
                          <a:rPr lang="en-IN" sz="2000" i="1" dirty="0">
                            <a:latin typeface="Cambria Math" panose="02040503050406030204" pitchFamily="18" charset="0"/>
                            <a:cs typeface="Times New Roman" panose="02020603050405020304" pitchFamily="18" charset="0"/>
                          </a:rPr>
                        </m:ctrlPr>
                      </m:sSupPr>
                      <m:e>
                        <m:r>
                          <a:rPr lang="en-IN" sz="2000" i="1" dirty="0">
                            <a:latin typeface="Cambria Math" panose="02040503050406030204" pitchFamily="18" charset="0"/>
                            <a:cs typeface="Times New Roman" panose="02020603050405020304" pitchFamily="18" charset="0"/>
                          </a:rPr>
                          <m:t>2</m:t>
                        </m:r>
                      </m:e>
                      <m:sup>
                        <m:r>
                          <a:rPr lang="en-IN" sz="2000" i="1" dirty="0">
                            <a:latin typeface="Cambria Math" panose="02040503050406030204" pitchFamily="18" charset="0"/>
                            <a:cs typeface="Times New Roman" panose="02020603050405020304" pitchFamily="18" charset="0"/>
                          </a:rPr>
                          <m:t>𝑛</m:t>
                        </m:r>
                      </m:sup>
                    </m:sSup>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ea typeface="Cambria Math" panose="02040503050406030204" pitchFamily="18" charset="0"/>
                        <a:cs typeface="Times New Roman" panose="02020603050405020304" pitchFamily="18" charset="0"/>
                      </a:rPr>
                      <m:t>≥</m:t>
                    </m:r>
                    <m:r>
                      <a:rPr lang="en-IN" sz="2000" i="1" dirty="0">
                        <a:latin typeface="Cambria Math" panose="02040503050406030204" pitchFamily="18" charset="0"/>
                        <a:ea typeface="Cambria Math" panose="02040503050406030204" pitchFamily="18" charset="0"/>
                        <a:cs typeface="Times New Roman" panose="02020603050405020304" pitchFamily="18" charset="0"/>
                      </a:rPr>
                      <m:t>1</m:t>
                    </m:r>
                  </m:oMath>
                </a14:m>
                <a:r>
                  <a:rPr lang="en-US" sz="2000" dirty="0">
                    <a:latin typeface="Times New Roman" panose="02020603050405020304" pitchFamily="18" charset="0"/>
                    <a:cs typeface="Times New Roman" panose="02020603050405020304" pitchFamily="18" charset="0"/>
                  </a:rPr>
                  <a:t>.</a:t>
                </a:r>
              </a:p>
              <a:p>
                <a:pPr marL="0" indent="0">
                  <a:buNone/>
                </a:pPr>
                <a:endParaRPr lang="en-US" sz="9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2" y="1420009"/>
                <a:ext cx="8425339" cy="4068377"/>
              </a:xfrm>
              <a:blipFill rotWithShape="1">
                <a:blip r:embed="rId2"/>
                <a:stretch>
                  <a:fillRect l="-796" t="-750" r="-724"/>
                </a:stretch>
              </a:blipFill>
            </p:spPr>
            <p:txBody>
              <a:bodyPr/>
              <a:lstStyle/>
              <a:p>
                <a:r>
                  <a:rPr lang="en-IN">
                    <a:noFill/>
                  </a:rPr>
                  <a:t> </a:t>
                </a:r>
              </a:p>
            </p:txBody>
          </p:sp>
        </mc:Fallback>
      </mc:AlternateContent>
      <p:sp>
        <p:nvSpPr>
          <p:cNvPr id="6" name="Rectangle 5"/>
          <p:cNvSpPr/>
          <p:nvPr/>
        </p:nvSpPr>
        <p:spPr>
          <a:xfrm>
            <a:off x="2114739" y="2747800"/>
            <a:ext cx="7734300" cy="200708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entropy of a set of </a:t>
            </a:r>
            <a:r>
              <a:rPr lang="en-IN" i="1" dirty="0">
                <a:solidFill>
                  <a:prstClr val="black"/>
                </a:solidFill>
                <a:latin typeface="Times New Roman" panose="02020603050405020304" pitchFamily="18" charset="0"/>
                <a:cs typeface="Times New Roman" panose="02020603050405020304" pitchFamily="18" charset="0"/>
              </a:rPr>
              <a:t>m </a:t>
            </a:r>
            <a:r>
              <a:rPr lang="en-IN" dirty="0">
                <a:solidFill>
                  <a:prstClr val="black"/>
                </a:solidFill>
                <a:latin typeface="Times New Roman" panose="02020603050405020304" pitchFamily="18" charset="0"/>
                <a:cs typeface="Times New Roman" panose="02020603050405020304" pitchFamily="18" charset="0"/>
              </a:rPr>
              <a:t>distinct values is the minimum number of yes/no questions needed to determine an unknown values from these </a:t>
            </a:r>
            <a:r>
              <a:rPr lang="en-IN" i="1" dirty="0">
                <a:solidFill>
                  <a:prstClr val="black"/>
                </a:solidFill>
                <a:latin typeface="Times New Roman" panose="02020603050405020304" pitchFamily="18" charset="0"/>
                <a:cs typeface="Times New Roman" panose="02020603050405020304" pitchFamily="18" charset="0"/>
              </a:rPr>
              <a:t>m </a:t>
            </a:r>
            <a:r>
              <a:rPr lang="en-IN" dirty="0">
                <a:solidFill>
                  <a:prstClr val="black"/>
                </a:solidFill>
                <a:latin typeface="Times New Roman" panose="02020603050405020304" pitchFamily="18" charset="0"/>
                <a:cs typeface="Times New Roman" panose="02020603050405020304" pitchFamily="18" charset="0"/>
              </a:rPr>
              <a:t>possibilities.</a:t>
            </a:r>
          </a:p>
          <a:p>
            <a:pPr algn="just"/>
            <a:endParaRPr lang="en-IN" dirty="0">
              <a:solidFill>
                <a:prstClr val="black"/>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2114740" y="274694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a:t>
            </a:r>
            <a:r>
              <a:rPr lang="en-US" sz="2000" dirty="0" smtClean="0">
                <a:solidFill>
                  <a:prstClr val="black"/>
                </a:solidFill>
                <a:latin typeface="Times New Roman" pitchFamily="18" charset="0"/>
                <a:cs typeface="Times New Roman" pitchFamily="18" charset="0"/>
              </a:rPr>
              <a:t>: </a:t>
            </a:r>
            <a:r>
              <a:rPr lang="en-US" sz="2000" b="1" dirty="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81116623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113" y="381360"/>
            <a:ext cx="8425339" cy="761030"/>
          </a:xfrm>
        </p:spPr>
        <p:txBody>
          <a:bodyPr>
            <a:normAutofit fontScale="90000"/>
          </a:bodyPr>
          <a:lstStyle/>
          <a:p>
            <a:r>
              <a:rPr lang="en-US" sz="4000" dirty="0">
                <a:solidFill>
                  <a:srgbClr val="A50021"/>
                </a:solidFill>
                <a:latin typeface="Times New Roman" pitchFamily="18" charset="0"/>
                <a:cs typeface="Times New Roman" pitchFamily="18" charset="0"/>
              </a:rPr>
              <a:t>ID3: Decision Tree Induction Algorithms</a:t>
            </a:r>
          </a:p>
        </p:txBody>
      </p:sp>
      <p:sp>
        <p:nvSpPr>
          <p:cNvPr id="3" name="Content Placeholder 2"/>
          <p:cNvSpPr>
            <a:spLocks noGrp="1"/>
          </p:cNvSpPr>
          <p:nvPr>
            <p:ph idx="1"/>
          </p:nvPr>
        </p:nvSpPr>
        <p:spPr>
          <a:xfrm>
            <a:off x="1894090" y="1588343"/>
            <a:ext cx="8425339" cy="4389120"/>
          </a:xfrm>
        </p:spPr>
        <p:txBody>
          <a:bodyPr>
            <a:noAutofit/>
          </a:bodyPr>
          <a:lstStyle/>
          <a:p>
            <a:pPr algn="just"/>
            <a:r>
              <a:rPr lang="en-US" sz="2000" dirty="0">
                <a:latin typeface="Times New Roman" panose="02020603050405020304" pitchFamily="18" charset="0"/>
                <a:cs typeface="Times New Roman" panose="02020603050405020304" pitchFamily="18" charset="0"/>
              </a:rPr>
              <a:t>Quinlan [1986] introduced the ID3, a popular short form of </a:t>
            </a:r>
            <a:r>
              <a:rPr lang="en-US" sz="2000" b="1"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terative </a:t>
            </a:r>
            <a:r>
              <a:rPr lang="en-US" sz="2000" b="1" dirty="0" err="1">
                <a:latin typeface="Times New Roman" panose="02020603050405020304" pitchFamily="18" charset="0"/>
                <a:cs typeface="Times New Roman" panose="02020603050405020304" pitchFamily="18" charset="0"/>
              </a:rPr>
              <a:t>D</a:t>
            </a:r>
            <a:r>
              <a:rPr lang="en-US" sz="2000" dirty="0" err="1">
                <a:latin typeface="Times New Roman" panose="02020603050405020304" pitchFamily="18" charset="0"/>
                <a:cs typeface="Times New Roman" panose="02020603050405020304" pitchFamily="18" charset="0"/>
              </a:rPr>
              <a:t>ichotomizer</a:t>
            </a:r>
            <a:r>
              <a:rPr lang="en-US" sz="2000" dirty="0">
                <a:latin typeface="Times New Roman" panose="02020603050405020304" pitchFamily="18" charset="0"/>
                <a:cs typeface="Times New Roman" panose="02020603050405020304" pitchFamily="18" charset="0"/>
              </a:rPr>
              <a:t> 3 for decision trees from a set of training data.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ID3, each node corresponds to a splitting attribute and each arc is a possible value of that attribute.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each node, the splitting attribute is selected to be the most informative among the attributes not yet considered in the path starting from the root. </a:t>
            </a:r>
          </a:p>
          <a:p>
            <a:pPr lvl="8" algn="just"/>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26727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113" y="381360"/>
            <a:ext cx="8425339" cy="761030"/>
          </a:xfrm>
        </p:spPr>
        <p:txBody>
          <a:bodyPr>
            <a:normAutofit/>
          </a:bodyPr>
          <a:lstStyle/>
          <a:p>
            <a:r>
              <a:rPr lang="en-US" sz="4000" dirty="0">
                <a:solidFill>
                  <a:srgbClr val="A50021"/>
                </a:solidFill>
                <a:latin typeface="Times New Roman" pitchFamily="18" charset="0"/>
                <a:cs typeface="Times New Roman" pitchFamily="18" charset="0"/>
              </a:rPr>
              <a:t>Algorithm ID3 </a:t>
            </a:r>
          </a:p>
        </p:txBody>
      </p:sp>
      <p:sp>
        <p:nvSpPr>
          <p:cNvPr id="3" name="Content Placeholder 2"/>
          <p:cNvSpPr>
            <a:spLocks noGrp="1"/>
          </p:cNvSpPr>
          <p:nvPr>
            <p:ph idx="1"/>
          </p:nvPr>
        </p:nvSpPr>
        <p:spPr>
          <a:xfrm>
            <a:off x="1894090" y="1405463"/>
            <a:ext cx="8425339" cy="4389120"/>
          </a:xfrm>
        </p:spPr>
        <p:txBody>
          <a:bodyPr>
            <a:noAutofit/>
          </a:bodyPr>
          <a:lstStyle/>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ID3, </a:t>
            </a:r>
            <a:r>
              <a:rPr lang="en-US" sz="2000" dirty="0">
                <a:solidFill>
                  <a:srgbClr val="0B5ED7"/>
                </a:solidFill>
                <a:latin typeface="Times New Roman" panose="02020603050405020304" pitchFamily="18" charset="0"/>
                <a:cs typeface="Times New Roman" panose="02020603050405020304" pitchFamily="18" charset="0"/>
              </a:rPr>
              <a:t>entropy is used </a:t>
            </a:r>
            <a:r>
              <a:rPr lang="en-US" sz="2000" dirty="0">
                <a:latin typeface="Times New Roman" panose="02020603050405020304" pitchFamily="18" charset="0"/>
                <a:cs typeface="Times New Roman" panose="02020603050405020304" pitchFamily="18" charset="0"/>
              </a:rPr>
              <a:t>to measure how informative a node is.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It is observed that splitting on any attribute has </a:t>
            </a:r>
            <a:r>
              <a:rPr lang="en-US" sz="1800" dirty="0">
                <a:solidFill>
                  <a:srgbClr val="0B5ED7"/>
                </a:solidFill>
                <a:latin typeface="Times New Roman" panose="02020603050405020304" pitchFamily="18" charset="0"/>
                <a:cs typeface="Times New Roman" panose="02020603050405020304" pitchFamily="18" charset="0"/>
              </a:rPr>
              <a:t>the property that average entropy of the resulting training subsets </a:t>
            </a:r>
            <a:r>
              <a:rPr lang="en-US" sz="1800" dirty="0">
                <a:solidFill>
                  <a:srgbClr val="A50021"/>
                </a:solidFill>
                <a:latin typeface="Times New Roman" panose="02020603050405020304" pitchFamily="18" charset="0"/>
                <a:cs typeface="Times New Roman" panose="02020603050405020304" pitchFamily="18" charset="0"/>
              </a:rPr>
              <a:t>will be less than or equal to </a:t>
            </a:r>
            <a:r>
              <a:rPr lang="en-US" sz="1800" dirty="0">
                <a:solidFill>
                  <a:srgbClr val="0B5ED7"/>
                </a:solidFill>
                <a:latin typeface="Times New Roman" panose="02020603050405020304" pitchFamily="18" charset="0"/>
                <a:cs typeface="Times New Roman" panose="02020603050405020304" pitchFamily="18" charset="0"/>
              </a:rPr>
              <a:t>that of the previous training set.</a:t>
            </a:r>
          </a:p>
          <a:p>
            <a:pPr lvl="8" algn="just"/>
            <a:endParaRPr lang="en-US" sz="800"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ID3 algorithm defines a measurement of a splitting called </a:t>
            </a:r>
            <a:r>
              <a:rPr lang="en-US" sz="2000" b="1" dirty="0">
                <a:solidFill>
                  <a:srgbClr val="A50021"/>
                </a:solidFill>
                <a:latin typeface="Times New Roman" panose="02020603050405020304" pitchFamily="18" charset="0"/>
                <a:cs typeface="Times New Roman" panose="02020603050405020304" pitchFamily="18" charset="0"/>
              </a:rPr>
              <a:t>Information Gain </a:t>
            </a:r>
            <a:r>
              <a:rPr lang="en-US" sz="2000" dirty="0">
                <a:latin typeface="Times New Roman" panose="02020603050405020304" pitchFamily="18" charset="0"/>
                <a:cs typeface="Times New Roman" panose="02020603050405020304" pitchFamily="18" charset="0"/>
              </a:rPr>
              <a:t>to determine the goodness of a split.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The attribute with the </a:t>
            </a:r>
            <a:r>
              <a:rPr lang="en-US" sz="1800" dirty="0">
                <a:solidFill>
                  <a:srgbClr val="0B5ED7"/>
                </a:solidFill>
                <a:latin typeface="Times New Roman" panose="02020603050405020304" pitchFamily="18" charset="0"/>
                <a:cs typeface="Times New Roman" panose="02020603050405020304" pitchFamily="18" charset="0"/>
              </a:rPr>
              <a:t>largest value of information gain </a:t>
            </a:r>
            <a:r>
              <a:rPr lang="en-US" sz="1800" dirty="0">
                <a:latin typeface="Times New Roman" panose="02020603050405020304" pitchFamily="18" charset="0"/>
                <a:cs typeface="Times New Roman" panose="02020603050405020304" pitchFamily="18" charset="0"/>
              </a:rPr>
              <a:t>is chosen as the splitting attribute and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it partitions into a number of smaller training sets based on the </a:t>
            </a:r>
            <a:r>
              <a:rPr lang="en-US" sz="1800" dirty="0">
                <a:solidFill>
                  <a:srgbClr val="0B5ED7"/>
                </a:solidFill>
                <a:latin typeface="Times New Roman" panose="02020603050405020304" pitchFamily="18" charset="0"/>
                <a:cs typeface="Times New Roman" panose="02020603050405020304" pitchFamily="18" charset="0"/>
              </a:rPr>
              <a:t>distinct values of attribute </a:t>
            </a:r>
            <a:r>
              <a:rPr lang="en-US" sz="1800" dirty="0">
                <a:latin typeface="Times New Roman" panose="02020603050405020304" pitchFamily="18" charset="0"/>
                <a:cs typeface="Times New Roman" panose="02020603050405020304" pitchFamily="18" charset="0"/>
              </a:rPr>
              <a:t>under split.</a:t>
            </a:r>
          </a:p>
        </p:txBody>
      </p:sp>
    </p:spTree>
    <p:extLst>
      <p:ext uri="{BB962C8B-B14F-4D97-AF65-F5344CB8AC3E}">
        <p14:creationId xmlns:p14="http://schemas.microsoft.com/office/powerpoint/2010/main" val="197146182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592"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83353" y="1449226"/>
                <a:ext cx="8425339" cy="4478238"/>
              </a:xfrm>
            </p:spPr>
            <p:txBody>
              <a:bodyPr>
                <a:normAutofit lnSpcReduction="10000"/>
              </a:bodyPr>
              <a:lstStyle/>
              <a:p>
                <a:pPr algn="just"/>
                <a:r>
                  <a:rPr lang="en-US" sz="2200" dirty="0">
                    <a:latin typeface="Times New Roman" panose="02020603050405020304" pitchFamily="18" charset="0"/>
                    <a:cs typeface="Times New Roman" panose="02020603050405020304" pitchFamily="18" charset="0"/>
                  </a:rPr>
                  <a:t>We consider the following symbols and terminologies to define information gain, which is denoted as α.</a:t>
                </a:r>
              </a:p>
              <a:p>
                <a:pPr lvl="8" algn="just"/>
                <a:endParaRPr lang="en-US" sz="800" dirty="0">
                  <a:latin typeface="Times New Roman" panose="02020603050405020304" pitchFamily="18" charset="0"/>
                  <a:cs typeface="Times New Roman" panose="02020603050405020304" pitchFamily="18" charset="0"/>
                </a:endParaRPr>
              </a:p>
              <a:p>
                <a:pPr algn="just"/>
                <a:r>
                  <a:rPr lang="en-US" sz="2200" i="1" dirty="0">
                    <a:latin typeface="Times New Roman" panose="02020603050405020304" pitchFamily="18" charset="0"/>
                    <a:cs typeface="Times New Roman" panose="02020603050405020304" pitchFamily="18" charset="0"/>
                  </a:rPr>
                  <a:t>D</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r>
                      <a:rPr lang="en-US" sz="2200" i="1">
                        <a:latin typeface="Cambria Math" panose="02040503050406030204" pitchFamily="18" charset="0"/>
                        <a:ea typeface="Cambria Math" panose="02040503050406030204" pitchFamily="18" charset="0"/>
                      </a:rPr>
                      <m:t>≡</m:t>
                    </m:r>
                  </m:oMath>
                </a14:m>
                <a:r>
                  <a:rPr lang="en-US" sz="2200" dirty="0">
                    <a:latin typeface="Times New Roman" panose="02020603050405020304" pitchFamily="18" charset="0"/>
                    <a:cs typeface="Times New Roman" panose="02020603050405020304" pitchFamily="18" charset="0"/>
                  </a:rPr>
                  <a:t> denotes the training set at any instant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denotes the size of the training set </a:t>
                </a:r>
                <a:r>
                  <a:rPr lang="en-US" sz="2000" i="1" dirty="0">
                    <a:latin typeface="Times New Roman" panose="02020603050405020304" pitchFamily="18" charset="0"/>
                    <a:cs typeface="Times New Roman" panose="02020603050405020304" pitchFamily="18" charset="0"/>
                  </a:rPr>
                  <a:t>D</a:t>
                </a:r>
              </a:p>
              <a:p>
                <a:pPr lvl="8" algn="just"/>
                <a:endParaRPr lang="en-US" sz="800" i="1"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denotes the entropy of the training set </a:t>
                </a:r>
                <a:r>
                  <a:rPr lang="en-US" sz="2000" i="1" dirty="0">
                    <a:latin typeface="Times New Roman" panose="02020603050405020304" pitchFamily="18" charset="0"/>
                    <a:cs typeface="Times New Roman" panose="02020603050405020304" pitchFamily="18" charset="0"/>
                  </a:rPr>
                  <a:t>D</a:t>
                </a:r>
              </a:p>
              <a:p>
                <a:pPr lvl="8" algn="just"/>
                <a:endParaRPr lang="en-US" sz="800" i="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entropy of the training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t>
                </a:r>
              </a:p>
              <a:p>
                <a:pPr lvl="8" algn="just"/>
                <a:endParaRPr lang="en-US" sz="8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E(D) </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a:rPr>
                          <m:t>𝑘</m:t>
                        </m:r>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a:rPr>
                          <m:t>𝑝</m:t>
                        </m:r>
                      </m:e>
                      <m:sub>
                        <m:r>
                          <a:rPr lang="en-US" sz="2000" i="1">
                            <a:latin typeface="Cambria Math" panose="02040503050406030204" pitchFamily="18" charset="0"/>
                          </a:rPr>
                          <m:t>𝑖</m:t>
                        </m:r>
                      </m:sub>
                    </m:sSub>
                  </m:oMath>
                </a14:m>
                <a:endParaRPr lang="en-US" sz="2000" dirty="0">
                  <a:latin typeface="Times New Roman" panose="02020603050405020304" pitchFamily="18" charset="0"/>
                </a:endParaRPr>
              </a:p>
              <a:p>
                <a:pPr lvl="7"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the training set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has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oMath>
                </a14:m>
                <a:r>
                  <a:rPr lang="en-US" sz="1800"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𝑘</m:t>
                        </m:r>
                      </m:sub>
                    </m:sSub>
                  </m:oMath>
                </a14:m>
                <a:r>
                  <a:rPr lang="en-US" sz="1800" dirty="0">
                    <a:latin typeface="Times New Roman" panose="02020603050405020304" pitchFamily="18" charset="0"/>
                    <a:cs typeface="Times New Roman" panose="02020603050405020304" pitchFamily="18" charset="0"/>
                  </a:rPr>
                  <a:t>, the </a:t>
                </a:r>
                <a:r>
                  <a:rPr lang="en-US" sz="1800" i="1" dirty="0">
                    <a:latin typeface="Times New Roman" panose="02020603050405020304" pitchFamily="18" charset="0"/>
                    <a:cs typeface="Times New Roman" panose="02020603050405020304" pitchFamily="18" charset="0"/>
                  </a:rPr>
                  <a:t>k </a:t>
                </a:r>
                <a:r>
                  <a:rPr lang="en-US" sz="1800" dirty="0">
                    <a:latin typeface="Times New Roman" panose="02020603050405020304" pitchFamily="18" charset="0"/>
                    <a:cs typeface="Times New Roman" panose="02020603050405020304" pitchFamily="18" charset="0"/>
                  </a:rPr>
                  <a:t>number of distinct classes and</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0&lt;</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≤1</m:t>
                    </m:r>
                  </m:oMath>
                </a14:m>
                <a:r>
                  <a:rPr lang="en-US" sz="1800" dirty="0">
                    <a:latin typeface="Times New Roman" panose="02020603050405020304" pitchFamily="18" charset="0"/>
                    <a:cs typeface="Times New Roman" panose="02020603050405020304" pitchFamily="18" charset="0"/>
                  </a:rPr>
                  <a:t> is the probability that an arbitrary tuple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belongs to class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 1, 2, … , k). </a:t>
                </a:r>
              </a:p>
              <a:p>
                <a:pPr algn="just"/>
                <a:endParaRPr lang="en-US" sz="2000" i="1" dirty="0">
                  <a:latin typeface="Times New Roman" panose="02020603050405020304" pitchFamily="18" charset="0"/>
                  <a:cs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449226"/>
                <a:ext cx="8425339" cy="4478238"/>
              </a:xfrm>
              <a:blipFill rotWithShape="1">
                <a:blip r:embed="rId2"/>
                <a:stretch>
                  <a:fillRect l="-651" t="-1499" r="-941"/>
                </a:stretch>
              </a:blipFill>
            </p:spPr>
            <p:txBody>
              <a:bodyPr/>
              <a:lstStyle/>
              <a:p>
                <a:r>
                  <a:rPr lang="en-IN">
                    <a:noFill/>
                  </a:rPr>
                  <a:t> </a:t>
                </a:r>
              </a:p>
            </p:txBody>
          </p:sp>
        </mc:Fallback>
      </mc:AlternateContent>
    </p:spTree>
    <p:extLst>
      <p:ext uri="{BB962C8B-B14F-4D97-AF65-F5344CB8AC3E}">
        <p14:creationId xmlns:p14="http://schemas.microsoft.com/office/powerpoint/2010/main" val="7874482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592"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83353" y="1546053"/>
                <a:ext cx="8425339" cy="4714009"/>
              </a:xfrm>
            </p:spPr>
            <p:txBody>
              <a:bodyPr>
                <a:normAutofit/>
              </a:bodyPr>
              <a:lstStyle/>
              <a:p>
                <a:pPr lvl="8" algn="just"/>
                <a:endParaRPr lang="en-US" sz="800" i="1" dirty="0">
                  <a:latin typeface="Times New Roman" panose="02020603050405020304" pitchFamily="18" charset="0"/>
                  <a:cs typeface="Times New Roman" panose="02020603050405020304" pitchFamily="18" charset="0"/>
                </a:endParaRPr>
              </a:p>
              <a:p>
                <a:pPr lvl="1" algn="just"/>
                <a:r>
                  <a:rPr lang="en-US" sz="1800" i="1" dirty="0">
                    <a:latin typeface="Times New Roman" panose="02020603050405020304" pitchFamily="18" charset="0"/>
                    <a:cs typeface="Times New Roman" panose="02020603050405020304" pitchFamily="18" charset="0"/>
                  </a:rPr>
                  <a:t>p</a:t>
                </a:r>
                <a:r>
                  <a:rPr lang="en-US" sz="1800" i="1" baseline="-25000" dirty="0">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can be calculated as</a:t>
                </a:r>
              </a:p>
              <a:p>
                <a:pPr marL="0" indent="0" algn="just">
                  <a:buNone/>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a:rPr>
                              <m:t>𝐶</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𝐷</m:t>
                            </m:r>
                          </m:sub>
                        </m:sSub>
                        <m:r>
                          <a:rPr lang="en-US" sz="2000" i="1">
                            <a:latin typeface="Cambria Math" panose="02040503050406030204" pitchFamily="18" charset="0"/>
                          </a:rPr>
                          <m:t>|</m:t>
                        </m:r>
                      </m:num>
                      <m:den>
                        <m:r>
                          <a:rPr lang="en-US" sz="2000" i="1">
                            <a:latin typeface="Cambria Math" panose="02040503050406030204" pitchFamily="18" charset="0"/>
                          </a:rPr>
                          <m:t>|</m:t>
                        </m:r>
                        <m:r>
                          <a:rPr lang="en-US" sz="2000" i="1">
                            <a:latin typeface="Cambria Math" panose="02040503050406030204" pitchFamily="18" charset="0"/>
                          </a:rPr>
                          <m:t>𝐷</m:t>
                        </m:r>
                        <m:r>
                          <a:rPr lang="en-US" sz="2000" i="1">
                            <a:latin typeface="Cambria Math" panose="02040503050406030204" pitchFamily="18" charset="0"/>
                          </a:rPr>
                          <m:t>|</m:t>
                        </m:r>
                      </m:den>
                    </m:f>
                  </m:oMath>
                </a14:m>
                <a:endParaRPr lang="en-US" sz="2000" dirty="0">
                  <a:latin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𝐷</m:t>
                        </m:r>
                      </m:sub>
                    </m:sSub>
                  </m:oMath>
                </a14:m>
                <a:r>
                  <a:rPr lang="en-US" sz="1800" dirty="0">
                    <a:latin typeface="Times New Roman" panose="02020603050405020304" pitchFamily="18" charset="0"/>
                    <a:cs typeface="Times New Roman" panose="02020603050405020304" pitchFamily="18" charset="0"/>
                  </a:rPr>
                  <a:t> is the set of tuples of class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a:t>
                </a:r>
              </a:p>
              <a:p>
                <a:pPr lvl="1" algn="just"/>
                <a:endParaRPr lang="en-US" sz="1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Suppose, we want to partition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on some attribute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having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distinct values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𝑚</m:t>
                        </m:r>
                      </m:sub>
                    </m:sSub>
                    <m:r>
                      <a:rPr lang="en-US" sz="2000" i="1">
                        <a:latin typeface="Cambria Math" panose="02040503050406030204" pitchFamily="18" charset="0"/>
                      </a:rPr>
                      <m:t>}. </m:t>
                    </m:r>
                    <m:r>
                      <a:rPr lang="en-US" sz="2000">
                        <a:latin typeface="Cambria Math"/>
                      </a:rPr>
                      <m:t> </m:t>
                    </m:r>
                  </m:oMath>
                </a14:m>
                <a:endParaRPr lang="en-US" sz="2000" dirty="0">
                  <a:latin typeface="Cambria Math"/>
                </a:endParaRPr>
              </a:p>
              <a:p>
                <a:pPr lvl="8" algn="just"/>
                <a:endParaRPr lang="en-US" sz="800" dirty="0">
                  <a:latin typeface="Cambria Math"/>
                </a:endParaRPr>
              </a:p>
              <a:p>
                <a:pPr algn="just"/>
                <a14:m>
                  <m:oMath xmlns:m="http://schemas.openxmlformats.org/officeDocument/2006/math">
                    <m:r>
                      <m:rPr>
                        <m:sty m:val="p"/>
                      </m:rPr>
                      <a:rPr lang="en-US" sz="2000">
                        <a:latin typeface="Cambria Math" panose="02040503050406030204" pitchFamily="18" charset="0"/>
                      </a:rPr>
                      <m:t>Attribute</m:t>
                    </m:r>
                    <m:r>
                      <a:rPr lang="en-US" sz="2000">
                        <a:latin typeface="Cambria Math" panose="02040503050406030204" pitchFamily="18" charset="0"/>
                      </a:rPr>
                      <m:t> </m:t>
                    </m:r>
                    <m:r>
                      <a:rPr lang="en-US" sz="2000" i="1">
                        <a:latin typeface="Cambria Math" panose="02040503050406030204" pitchFamily="18" charset="0"/>
                      </a:rPr>
                      <m:t>𝐴</m:t>
                    </m:r>
                    <m:r>
                      <a:rPr lang="en-US" sz="2000">
                        <a:latin typeface="Cambria Math" panose="02040503050406030204" pitchFamily="18" charset="0"/>
                      </a:rPr>
                      <m:t> </m:t>
                    </m:r>
                    <m:r>
                      <m:rPr>
                        <m:sty m:val="p"/>
                      </m:rPr>
                      <a:rPr lang="en-US" sz="2000">
                        <a:latin typeface="Cambria Math" panose="02040503050406030204" pitchFamily="18" charset="0"/>
                      </a:rPr>
                      <m:t>can</m:t>
                    </m:r>
                    <m:r>
                      <a:rPr lang="en-US" sz="2000">
                        <a:latin typeface="Cambria Math" panose="02040503050406030204" pitchFamily="18" charset="0"/>
                      </a:rPr>
                      <m:t> </m:t>
                    </m:r>
                    <m:r>
                      <m:rPr>
                        <m:sty m:val="p"/>
                      </m:rPr>
                      <a:rPr lang="en-US" sz="2000">
                        <a:latin typeface="Cambria Math" panose="02040503050406030204" pitchFamily="18" charset="0"/>
                      </a:rPr>
                      <m:t>be</m:t>
                    </m:r>
                    <m:r>
                      <a:rPr lang="en-US" sz="2000">
                        <a:latin typeface="Cambria Math" panose="02040503050406030204" pitchFamily="18" charset="0"/>
                      </a:rPr>
                      <m:t> </m:t>
                    </m:r>
                    <m:r>
                      <m:rPr>
                        <m:sty m:val="p"/>
                      </m:rPr>
                      <a:rPr lang="en-US" sz="2000">
                        <a:latin typeface="Cambria Math" panose="02040503050406030204" pitchFamily="18" charset="0"/>
                      </a:rPr>
                      <m:t>considered</m:t>
                    </m:r>
                    <m:r>
                      <a:rPr lang="en-US" sz="2000">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to split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into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partitions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𝑚</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j = 1,2, … ,m) </a:t>
                </a:r>
                <a:r>
                  <a:rPr lang="en-US" sz="2000" dirty="0">
                    <a:latin typeface="Times New Roman" panose="02020603050405020304" pitchFamily="18" charset="0"/>
                    <a:cs typeface="Times New Roman" panose="02020603050405020304" pitchFamily="18" charset="0"/>
                  </a:rPr>
                  <a:t>contains those tuples in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that have outcome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of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80" y="1546045"/>
                <a:ext cx="8425339" cy="4714009"/>
              </a:xfrm>
              <a:blipFill rotWithShape="1">
                <a:blip r:embed="rId2"/>
                <a:stretch>
                  <a:fillRect l="-507" r="-724"/>
                </a:stretch>
              </a:blipFill>
            </p:spPr>
            <p:txBody>
              <a:bodyPr/>
              <a:lstStyle/>
              <a:p>
                <a:r>
                  <a:rPr lang="en-IN">
                    <a:noFill/>
                  </a:rPr>
                  <a:t> </a:t>
                </a:r>
              </a:p>
            </p:txBody>
          </p:sp>
        </mc:Fallback>
      </mc:AlternateContent>
    </p:spTree>
    <p:extLst>
      <p:ext uri="{BB962C8B-B14F-4D97-AF65-F5344CB8AC3E}">
        <p14:creationId xmlns:p14="http://schemas.microsoft.com/office/powerpoint/2010/main" val="386885575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592"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168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Rectangle 5"/>
              <p:cNvSpPr/>
              <p:nvPr/>
            </p:nvSpPr>
            <p:spPr>
              <a:xfrm>
                <a:off x="2088184" y="1656984"/>
                <a:ext cx="7734300" cy="389396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weighted entropy denoted as 𝐸</a:t>
                </a:r>
                <a:r>
                  <a:rPr lang="en-IN" baseline="-25000" dirty="0">
                    <a:solidFill>
                      <a:prstClr val="black"/>
                    </a:solidFill>
                    <a:latin typeface="Times New Roman" panose="02020603050405020304" pitchFamily="18" charset="0"/>
                    <a:cs typeface="Times New Roman" panose="02020603050405020304" pitchFamily="18" charset="0"/>
                  </a:rPr>
                  <a:t>𝐴</a:t>
                </a:r>
                <a:r>
                  <a:rPr lang="en-IN" dirty="0">
                    <a:solidFill>
                      <a:prstClr val="black"/>
                    </a:solidFill>
                    <a:latin typeface="Times New Roman" panose="02020603050405020304" pitchFamily="18" charset="0"/>
                    <a:cs typeface="Times New Roman" panose="02020603050405020304" pitchFamily="18" charset="0"/>
                  </a:rPr>
                  <a:t>(𝐷) for all partitions of </a:t>
                </a:r>
                <a:r>
                  <a:rPr lang="en-IN" i="1" dirty="0">
                    <a:solidFill>
                      <a:prstClr val="black"/>
                    </a:solidFill>
                    <a:latin typeface="Times New Roman" panose="02020603050405020304" pitchFamily="18" charset="0"/>
                    <a:cs typeface="Times New Roman" panose="02020603050405020304" pitchFamily="18" charset="0"/>
                  </a:rPr>
                  <a:t>D</a:t>
                </a:r>
                <a:r>
                  <a:rPr lang="en-IN" dirty="0">
                    <a:solidFill>
                      <a:prstClr val="black"/>
                    </a:solidFill>
                    <a:latin typeface="Times New Roman" panose="02020603050405020304" pitchFamily="18" charset="0"/>
                    <a:cs typeface="Times New Roman" panose="02020603050405020304" pitchFamily="18" charset="0"/>
                  </a:rPr>
                  <a:t> with respect to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is given by:</a:t>
                </a:r>
                <a:endParaRPr lang="en-IN" dirty="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𝐸</m:t>
                        </m:r>
                      </m:e>
                      <m:sub>
                        <m:r>
                          <a:rPr lang="en-US">
                            <a:solidFill>
                              <a:schemeClr val="tx1"/>
                            </a:solidFill>
                            <a:latin typeface="Cambria Math" panose="02040503050406030204" pitchFamily="18" charset="0"/>
                          </a:rPr>
                          <m:t>𝐴</m:t>
                        </m:r>
                      </m:sub>
                    </m:sSub>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i="1" dirty="0">
                            <a:solidFill>
                              <a:schemeClr val="tx1"/>
                            </a:solidFill>
                            <a:latin typeface="Cambria Math" panose="02040503050406030204" pitchFamily="18" charset="0"/>
                          </a:rPr>
                        </m:ctrlPr>
                      </m:naryPr>
                      <m:sub>
                        <m:r>
                          <m:rPr>
                            <m:brk m:alnAt="23"/>
                          </m:rP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=1</m:t>
                        </m:r>
                      </m:sub>
                      <m:sup>
                        <m:r>
                          <a:rPr lang="en-US" i="1" dirty="0">
                            <a:solidFill>
                              <a:schemeClr val="tx1"/>
                            </a:solidFill>
                            <a:latin typeface="Cambria Math" panose="02040503050406030204" pitchFamily="18" charset="0"/>
                          </a:rPr>
                          <m:t>𝑚</m:t>
                        </m:r>
                      </m:sup>
                      <m:e>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e>
                    </m:nary>
                  </m:oMath>
                </a14:m>
                <a:r>
                  <a:rPr lang="en-US" dirty="0">
                    <a:solidFill>
                      <a:schemeClr val="tx1"/>
                    </a:solidFill>
                    <a:latin typeface="Times New Roman" panose="02020603050405020304" pitchFamily="18" charset="0"/>
                    <a:cs typeface="Times New Roman" panose="02020603050405020304" pitchFamily="18" charset="0"/>
                  </a:rPr>
                  <a:t> </a:t>
                </a:r>
                <a:r>
                  <a:rPr lang="en-US" i="1" dirty="0">
                    <a:solidFill>
                      <a:schemeClr val="tx1"/>
                    </a:solidFill>
                    <a:latin typeface="Times New Roman" panose="02020603050405020304" pitchFamily="18" charset="0"/>
                    <a:cs typeface="Times New Roman" panose="02020603050405020304" pitchFamily="18" charset="0"/>
                  </a:rPr>
                  <a:t>E(</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oMath>
                </a14:m>
                <a:r>
                  <a:rPr lang="en-US" i="1" dirty="0">
                    <a:solidFill>
                      <a:schemeClr val="tx1"/>
                    </a:solidFill>
                    <a:latin typeface="Times New Roman" panose="02020603050405020304" pitchFamily="18" charset="0"/>
                    <a:cs typeface="Times New Roman" panose="02020603050405020304" pitchFamily="18" charset="0"/>
                  </a:rPr>
                  <a:t>)</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Here, the </a:t>
                </a:r>
                <a:r>
                  <a:rPr lang="en-US" dirty="0">
                    <a:solidFill>
                      <a:schemeClr val="tx1"/>
                    </a:solidFill>
                    <a:latin typeface="Times New Roman" panose="02020603050405020304" pitchFamily="18" charset="0"/>
                    <a:cs typeface="Times New Roman" panose="02020603050405020304" pitchFamily="18" charset="0"/>
                  </a:rPr>
                  <a:t>term </a:t>
                </a:r>
                <a14:m>
                  <m:oMath xmlns:m="http://schemas.openxmlformats.org/officeDocument/2006/math">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oMath>
                </a14:m>
                <a:r>
                  <a:rPr lang="en-US" dirty="0">
                    <a:solidFill>
                      <a:schemeClr val="tx1"/>
                    </a:solidFill>
                    <a:latin typeface="Times New Roman" panose="02020603050405020304" pitchFamily="18" charset="0"/>
                    <a:cs typeface="Times New Roman" panose="02020603050405020304" pitchFamily="18" charset="0"/>
                  </a:rPr>
                  <a:t> </a:t>
                </a:r>
                <a:r>
                  <a:rPr lang="en-IN" dirty="0">
                    <a:solidFill>
                      <a:prstClr val="black"/>
                    </a:solidFill>
                    <a:latin typeface="Times New Roman" panose="02020603050405020304" pitchFamily="18" charset="0"/>
                    <a:cs typeface="Times New Roman" panose="02020603050405020304" pitchFamily="18" charset="0"/>
                  </a:rPr>
                  <a:t>denotes the weight of the </a:t>
                </a:r>
                <a:r>
                  <a:rPr lang="en-IN" i="1" dirty="0">
                    <a:solidFill>
                      <a:prstClr val="black"/>
                    </a:solidFill>
                    <a:latin typeface="Times New Roman" panose="02020603050405020304" pitchFamily="18" charset="0"/>
                    <a:cs typeface="Times New Roman" panose="02020603050405020304" pitchFamily="18" charset="0"/>
                  </a:rPr>
                  <a:t>j</a:t>
                </a:r>
                <a:r>
                  <a:rPr lang="en-IN" dirty="0">
                    <a:solidFill>
                      <a:prstClr val="black"/>
                    </a:solidFill>
                    <a:latin typeface="Times New Roman" panose="02020603050405020304" pitchFamily="18" charset="0"/>
                    <a:cs typeface="Times New Roman" panose="02020603050405020304" pitchFamily="18" charset="0"/>
                  </a:rPr>
                  <a:t>-</a:t>
                </a:r>
                <a:r>
                  <a:rPr lang="en-IN" dirty="0" err="1">
                    <a:solidFill>
                      <a:prstClr val="black"/>
                    </a:solidFill>
                    <a:latin typeface="Times New Roman" panose="02020603050405020304" pitchFamily="18" charset="0"/>
                    <a:cs typeface="Times New Roman" panose="02020603050405020304" pitchFamily="18" charset="0"/>
                  </a:rPr>
                  <a:t>th</a:t>
                </a:r>
                <a:r>
                  <a:rPr lang="en-IN" dirty="0">
                    <a:solidFill>
                      <a:prstClr val="black"/>
                    </a:solidFill>
                    <a:latin typeface="Times New Roman" panose="02020603050405020304" pitchFamily="18" charset="0"/>
                    <a:cs typeface="Times New Roman" panose="02020603050405020304" pitchFamily="18" charset="0"/>
                  </a:rPr>
                  <a:t> training set. </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More meaningfully, </a:t>
                </a:r>
                <a:r>
                  <a:rPr lang="en-IN" dirty="0">
                    <a:solidFill>
                      <a:srgbClr val="CC3300"/>
                    </a:solidFill>
                    <a:latin typeface="Times New Roman" panose="02020603050405020304" pitchFamily="18" charset="0"/>
                    <a:cs typeface="Times New Roman" panose="02020603050405020304" pitchFamily="18" charset="0"/>
                  </a:rPr>
                  <a:t>𝐸</a:t>
                </a:r>
                <a:r>
                  <a:rPr lang="en-IN" baseline="-25000" dirty="0">
                    <a:solidFill>
                      <a:srgbClr val="CC3300"/>
                    </a:solidFill>
                    <a:latin typeface="Times New Roman" panose="02020603050405020304" pitchFamily="18" charset="0"/>
                    <a:cs typeface="Times New Roman" panose="02020603050405020304" pitchFamily="18" charset="0"/>
                  </a:rPr>
                  <a:t>𝐴</a:t>
                </a:r>
                <a:r>
                  <a:rPr lang="en-IN" dirty="0">
                    <a:solidFill>
                      <a:srgbClr val="CC3300"/>
                    </a:solidFill>
                    <a:latin typeface="Times New Roman" panose="02020603050405020304" pitchFamily="18" charset="0"/>
                    <a:cs typeface="Times New Roman" panose="02020603050405020304" pitchFamily="18" charset="0"/>
                  </a:rPr>
                  <a:t>(𝐷) is the expected information required to classify a tuple from </a:t>
                </a:r>
                <a:r>
                  <a:rPr lang="en-IN" i="1" dirty="0">
                    <a:solidFill>
                      <a:srgbClr val="CC3300"/>
                    </a:solidFill>
                    <a:latin typeface="Times New Roman" panose="02020603050405020304" pitchFamily="18" charset="0"/>
                    <a:cs typeface="Times New Roman" panose="02020603050405020304" pitchFamily="18" charset="0"/>
                  </a:rPr>
                  <a:t>D </a:t>
                </a:r>
                <a:r>
                  <a:rPr lang="en-IN" dirty="0">
                    <a:solidFill>
                      <a:srgbClr val="CC3300"/>
                    </a:solidFill>
                    <a:latin typeface="Times New Roman" panose="02020603050405020304" pitchFamily="18" charset="0"/>
                    <a:cs typeface="Times New Roman" panose="02020603050405020304" pitchFamily="18" charset="0"/>
                  </a:rPr>
                  <a:t>based on the splitting of </a:t>
                </a:r>
                <a:r>
                  <a:rPr lang="en-IN" i="1" dirty="0">
                    <a:solidFill>
                      <a:srgbClr val="CC3300"/>
                    </a:solidFill>
                    <a:latin typeface="Times New Roman" panose="02020603050405020304" pitchFamily="18" charset="0"/>
                    <a:cs typeface="Times New Roman" panose="02020603050405020304" pitchFamily="18" charset="0"/>
                  </a:rPr>
                  <a:t>A</a:t>
                </a:r>
                <a:r>
                  <a:rPr lang="en-IN" dirty="0">
                    <a:solidFill>
                      <a:srgbClr val="CC3300"/>
                    </a:solidFill>
                    <a:latin typeface="Times New Roman" panose="02020603050405020304" pitchFamily="18" charset="0"/>
                    <a:cs typeface="Times New Roman" panose="02020603050405020304" pitchFamily="18" charset="0"/>
                  </a:rPr>
                  <a:t>.</a:t>
                </a:r>
              </a:p>
            </p:txBody>
          </p:sp>
        </mc:Choice>
        <mc:Fallback xmlns="">
          <p:sp>
            <p:nvSpPr>
              <p:cNvPr id="6" name="Rectangle 5"/>
              <p:cNvSpPr>
                <a:spLocks noRot="1" noChangeAspect="1" noMove="1" noResize="1" noEditPoints="1" noAdjustHandles="1" noChangeArrowheads="1" noChangeShapeType="1" noTextEdit="1"/>
              </p:cNvSpPr>
              <p:nvPr/>
            </p:nvSpPr>
            <p:spPr>
              <a:xfrm>
                <a:off x="672911" y="1656977"/>
                <a:ext cx="7734300" cy="3893969"/>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2088184"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a:t>
            </a:r>
            <a:r>
              <a:rPr lang="en-US" sz="2000" b="1" dirty="0" smtClean="0">
                <a:solidFill>
                  <a:prstClr val="black"/>
                </a:solidFill>
                <a:latin typeface="Times New Roman" pitchFamily="18" charset="0"/>
                <a:cs typeface="Times New Roman" pitchFamily="18" charset="0"/>
              </a:rPr>
              <a:t>Weighted </a:t>
            </a:r>
            <a:r>
              <a:rPr lang="en-US" sz="2000" b="1" dirty="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6566344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93255" y="1108655"/>
                <a:ext cx="8425339" cy="5420591"/>
              </a:xfrm>
            </p:spPr>
            <p:txBody>
              <a:bodyPr>
                <a:normAutofit/>
              </a:bodyPr>
              <a:lstStyle/>
              <a:p>
                <a:pPr algn="just"/>
                <a:r>
                  <a:rPr lang="en-US" sz="2000" dirty="0">
                    <a:latin typeface="Times New Roman" panose="02020603050405020304" pitchFamily="18" charset="0"/>
                    <a:cs typeface="Times New Roman" panose="02020603050405020304" pitchFamily="18" charset="0"/>
                  </a:rPr>
                  <a:t>Our objective is to take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on splitting to produce an exact classification (also called pure), that is, all tuples belong to one class. </a:t>
                </a:r>
              </a:p>
              <a:p>
                <a:pPr lvl="8" algn="just"/>
                <a:endParaRPr lang="en-US" sz="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However, it is quite likely that the partitions is impure, that is, they contain tuples from two or more classes. </a:t>
                </a:r>
              </a:p>
              <a:p>
                <a:pPr lvl="8" algn="just"/>
                <a:endParaRPr lang="en-US" sz="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that sense,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is a measure of impurities (or purity). A lesser value of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implying more power the partitions are.</a:t>
                </a:r>
              </a:p>
              <a:p>
                <a:pPr algn="just"/>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998" y="1108648"/>
                <a:ext cx="8425339" cy="5420591"/>
              </a:xfrm>
              <a:blipFill rotWithShape="1">
                <a:blip r:embed="rId2"/>
                <a:stretch>
                  <a:fillRect l="-434" t="-562" r="-72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169</a:t>
            </a:fld>
            <a:endParaRPr lang="en-IN" dirty="0">
              <a:solidFill>
                <a:srgbClr val="04617B">
                  <a:shade val="90000"/>
                </a:srgbClr>
              </a:solidFill>
            </a:endParaRPr>
          </a:p>
        </p:txBody>
      </p:sp>
      <p:sp>
        <p:nvSpPr>
          <p:cNvPr id="6" name="Title 1"/>
          <p:cNvSpPr>
            <a:spLocks noGrp="1"/>
          </p:cNvSpPr>
          <p:nvPr>
            <p:ph type="title"/>
          </p:nvPr>
        </p:nvSpPr>
        <p:spPr>
          <a:xfrm>
            <a:off x="1893255" y="192044"/>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7" name="Rectangle 6"/>
              <p:cNvSpPr/>
              <p:nvPr/>
            </p:nvSpPr>
            <p:spPr>
              <a:xfrm>
                <a:off x="2238792" y="3550044"/>
                <a:ext cx="7734300" cy="301213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Information gain,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of the training set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 splitting on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is given by</a:t>
                </a:r>
              </a:p>
              <a:p>
                <a:pPr lvl="1" algn="just"/>
                <a14:m>
                  <m:oMath xmlns:m="http://schemas.openxmlformats.org/officeDocument/2006/math">
                    <m:r>
                      <a:rPr lang="en-US" sz="1600" i="1">
                        <a:solidFill>
                          <a:schemeClr val="tx1"/>
                        </a:solidFill>
                        <a:latin typeface="Cambria Math"/>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𝛼</m:t>
                    </m:r>
                    <m:d>
                      <m:dPr>
                        <m:ctrlPr>
                          <a:rPr lang="en-US" sz="1600" i="1">
                            <a:solidFill>
                              <a:schemeClr val="tx1"/>
                            </a:solidFill>
                            <a:latin typeface="Cambria Math" panose="02040503050406030204" pitchFamily="18" charset="0"/>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𝐴</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𝐷</m:t>
                        </m:r>
                      </m:e>
                    </m:d>
                  </m:oMath>
                </a14:m>
                <a:r>
                  <a:rPr lang="en-US" sz="1600" dirty="0">
                    <a:solidFill>
                      <a:schemeClr val="tx1"/>
                    </a:solidFill>
                    <a:latin typeface="Times New Roman" panose="02020603050405020304" pitchFamily="18" charset="0"/>
                    <a:cs typeface="Times New Roman" panose="02020603050405020304" pitchFamily="18" charset="0"/>
                  </a:rPr>
                  <a:t> = </a:t>
                </a:r>
                <a:r>
                  <a:rPr lang="en-US" sz="1600" i="1" dirty="0">
                    <a:solidFill>
                      <a:schemeClr val="tx1"/>
                    </a:solidFill>
                    <a:latin typeface="Times New Roman" panose="02020603050405020304" pitchFamily="18" charset="0"/>
                    <a:cs typeface="Times New Roman" panose="02020603050405020304" pitchFamily="18" charset="0"/>
                  </a:rPr>
                  <a:t>E(D) -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a:solidFill>
                              <a:schemeClr val="tx1"/>
                            </a:solidFill>
                            <a:latin typeface="Cambria Math" panose="02040503050406030204" pitchFamily="18" charset="0"/>
                          </a:rPr>
                          <m:t>𝐸</m:t>
                        </m:r>
                      </m:e>
                      <m:sub>
                        <m:r>
                          <a:rPr lang="en-US" sz="1600">
                            <a:solidFill>
                              <a:schemeClr val="tx1"/>
                            </a:solidFill>
                            <a:latin typeface="Cambria Math" panose="02040503050406030204" pitchFamily="18" charset="0"/>
                          </a:rPr>
                          <m:t>𝐴</m:t>
                        </m:r>
                      </m:sub>
                    </m:sSub>
                    <m:r>
                      <a:rPr lang="en-US" sz="1600">
                        <a:solidFill>
                          <a:schemeClr val="tx1"/>
                        </a:solidFill>
                        <a:latin typeface="Cambria Math" panose="02040503050406030204" pitchFamily="18" charset="0"/>
                      </a:rPr>
                      <m:t>(</m:t>
                    </m:r>
                    <m:r>
                      <a:rPr lang="en-US" sz="1600">
                        <a:solidFill>
                          <a:schemeClr val="tx1"/>
                        </a:solidFill>
                        <a:latin typeface="Cambria Math" panose="02040503050406030204" pitchFamily="18" charset="0"/>
                      </a:rPr>
                      <m:t>𝐷</m:t>
                    </m:r>
                    <m:r>
                      <a:rPr lang="en-US" sz="1600">
                        <a:solidFill>
                          <a:schemeClr val="tx1"/>
                        </a:solidFill>
                        <a:latin typeface="Cambria Math" panose="02040503050406030204" pitchFamily="18" charset="0"/>
                      </a:rPr>
                      <m:t>)</m:t>
                    </m:r>
                  </m:oMath>
                </a14:m>
                <a:r>
                  <a:rPr lang="en-US" sz="1600" dirty="0">
                    <a:solidFill>
                      <a:schemeClr val="tx1"/>
                    </a:solidFill>
                    <a:latin typeface="Times New Roman" panose="02020603050405020304" pitchFamily="18" charset="0"/>
                    <a:cs typeface="Times New Roman" panose="02020603050405020304" pitchFamily="18" charset="0"/>
                  </a:rPr>
                  <a:t> </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In other words,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gives us an estimation how much would be gained by splitting on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with the highest value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latin typeface="Times New Roman" panose="02020603050405020304" pitchFamily="18" charset="0"/>
                    <a:cs typeface="Times New Roman" panose="02020603050405020304" pitchFamily="18" charset="0"/>
                  </a:rPr>
                  <a:t> should be chosen as the splitting attribute for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23518" y="3550044"/>
                <a:ext cx="7734300" cy="3012132"/>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2238792" y="3550044"/>
            <a:ext cx="7734300" cy="373058"/>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a:t>
            </a:r>
            <a:r>
              <a:rPr lang="en-US" sz="2000" dirty="0" smtClean="0">
                <a:solidFill>
                  <a:prstClr val="black"/>
                </a:solidFill>
                <a:latin typeface="Times New Roman" pitchFamily="18" charset="0"/>
                <a:cs typeface="Times New Roman" pitchFamily="18" charset="0"/>
              </a:rPr>
              <a:t>: </a:t>
            </a:r>
            <a:r>
              <a:rPr lang="en-US" sz="2000" b="1" dirty="0">
                <a:solidFill>
                  <a:prstClr val="black"/>
                </a:solidFill>
                <a:latin typeface="Times New Roman" pitchFamily="18" charset="0"/>
                <a:cs typeface="Times New Roman" pitchFamily="18" charset="0"/>
              </a:rPr>
              <a:t>Information Gain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851765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smtClean="0">
                <a:solidFill>
                  <a:srgbClr val="C00000"/>
                </a:solidFill>
              </a:rPr>
              <a:t>NUMPY</a:t>
            </a:r>
            <a:endParaRPr lang="en-US" b="1" i="1" dirty="0">
              <a:solidFill>
                <a:srgbClr val="C00000"/>
              </a:solidFill>
            </a:endParaRPr>
          </a:p>
        </p:txBody>
      </p:sp>
      <p:grpSp>
        <p:nvGrpSpPr>
          <p:cNvPr id="26" name="object 2"/>
          <p:cNvGrpSpPr/>
          <p:nvPr/>
        </p:nvGrpSpPr>
        <p:grpSpPr>
          <a:xfrm>
            <a:off x="838200" y="1605052"/>
            <a:ext cx="9601200" cy="7023100"/>
            <a:chOff x="228600" y="241300"/>
            <a:chExt cx="9601200" cy="7023100"/>
          </a:xfrm>
        </p:grpSpPr>
        <p:sp>
          <p:nvSpPr>
            <p:cNvPr id="27" name="object 3"/>
            <p:cNvSpPr/>
            <p:nvPr/>
          </p:nvSpPr>
          <p:spPr>
            <a:xfrm>
              <a:off x="690880" y="604520"/>
              <a:ext cx="101600" cy="101600"/>
            </a:xfrm>
            <a:prstGeom prst="rect">
              <a:avLst/>
            </a:prstGeom>
            <a:blipFill>
              <a:blip r:embed="rId2" cstate="print"/>
              <a:stretch>
                <a:fillRect/>
              </a:stretch>
            </a:blipFill>
          </p:spPr>
          <p:txBody>
            <a:bodyPr wrap="square" lIns="0" tIns="0" rIns="0" bIns="0" rtlCol="0"/>
            <a:lstStyle/>
            <a:p>
              <a:endParaRPr/>
            </a:p>
          </p:txBody>
        </p:sp>
        <p:sp>
          <p:nvSpPr>
            <p:cNvPr id="28" name="object 4"/>
            <p:cNvSpPr/>
            <p:nvPr/>
          </p:nvSpPr>
          <p:spPr>
            <a:xfrm>
              <a:off x="1036320" y="919480"/>
              <a:ext cx="101600" cy="101600"/>
            </a:xfrm>
            <a:prstGeom prst="rect">
              <a:avLst/>
            </a:prstGeom>
            <a:blipFill>
              <a:blip r:embed="rId3" cstate="print"/>
              <a:stretch>
                <a:fillRect/>
              </a:stretch>
            </a:blipFill>
          </p:spPr>
          <p:txBody>
            <a:bodyPr wrap="square" lIns="0" tIns="0" rIns="0" bIns="0" rtlCol="0"/>
            <a:lstStyle/>
            <a:p>
              <a:endParaRPr/>
            </a:p>
          </p:txBody>
        </p:sp>
        <p:sp>
          <p:nvSpPr>
            <p:cNvPr id="29" name="object 5"/>
            <p:cNvSpPr/>
            <p:nvPr/>
          </p:nvSpPr>
          <p:spPr>
            <a:xfrm>
              <a:off x="1036320" y="1234440"/>
              <a:ext cx="101600" cy="101600"/>
            </a:xfrm>
            <a:prstGeom prst="rect">
              <a:avLst/>
            </a:prstGeom>
            <a:blipFill>
              <a:blip r:embed="rId4" cstate="print"/>
              <a:stretch>
                <a:fillRect/>
              </a:stretch>
            </a:blipFill>
          </p:spPr>
          <p:txBody>
            <a:bodyPr wrap="square" lIns="0" tIns="0" rIns="0" bIns="0" rtlCol="0"/>
            <a:lstStyle/>
            <a:p>
              <a:endParaRPr/>
            </a:p>
          </p:txBody>
        </p:sp>
        <p:sp>
          <p:nvSpPr>
            <p:cNvPr id="30" name="object 6"/>
            <p:cNvSpPr/>
            <p:nvPr/>
          </p:nvSpPr>
          <p:spPr>
            <a:xfrm>
              <a:off x="1036320" y="1549400"/>
              <a:ext cx="101600" cy="101600"/>
            </a:xfrm>
            <a:prstGeom prst="rect">
              <a:avLst/>
            </a:prstGeom>
            <a:blipFill>
              <a:blip r:embed="rId4" cstate="print"/>
              <a:stretch>
                <a:fillRect/>
              </a:stretch>
            </a:blipFill>
          </p:spPr>
          <p:txBody>
            <a:bodyPr wrap="square" lIns="0" tIns="0" rIns="0" bIns="0" rtlCol="0"/>
            <a:lstStyle/>
            <a:p>
              <a:endParaRPr/>
            </a:p>
          </p:txBody>
        </p:sp>
        <p:sp>
          <p:nvSpPr>
            <p:cNvPr id="31" name="object 7"/>
            <p:cNvSpPr/>
            <p:nvPr/>
          </p:nvSpPr>
          <p:spPr>
            <a:xfrm>
              <a:off x="1036320" y="1864360"/>
              <a:ext cx="101600" cy="101600"/>
            </a:xfrm>
            <a:prstGeom prst="rect">
              <a:avLst/>
            </a:prstGeom>
            <a:blipFill>
              <a:blip r:embed="rId4" cstate="print"/>
              <a:stretch>
                <a:fillRect/>
              </a:stretch>
            </a:blipFill>
          </p:spPr>
          <p:txBody>
            <a:bodyPr wrap="square" lIns="0" tIns="0" rIns="0" bIns="0" rtlCol="0"/>
            <a:lstStyle/>
            <a:p>
              <a:endParaRPr/>
            </a:p>
          </p:txBody>
        </p:sp>
      </p:grpSp>
      <p:sp>
        <p:nvSpPr>
          <p:cNvPr id="32" name="object 8"/>
          <p:cNvSpPr txBox="1"/>
          <p:nvPr/>
        </p:nvSpPr>
        <p:spPr>
          <a:xfrm>
            <a:off x="838200" y="1274622"/>
            <a:ext cx="8439150" cy="1602740"/>
          </a:xfrm>
          <a:prstGeom prst="rect">
            <a:avLst/>
          </a:prstGeom>
        </p:spPr>
        <p:txBody>
          <a:bodyPr vert="horz" wrap="square" lIns="0" tIns="13970" rIns="0" bIns="0" rtlCol="0">
            <a:spAutoFit/>
          </a:bodyPr>
          <a:lstStyle/>
          <a:p>
            <a:pPr marL="357505" marR="5080" indent="-345440">
              <a:lnSpc>
                <a:spcPct val="100800"/>
              </a:lnSpc>
              <a:spcBef>
                <a:spcPts val="110"/>
              </a:spcBef>
            </a:pPr>
            <a:r>
              <a:rPr sz="2050" spc="15" dirty="0">
                <a:latin typeface="Noto Sans"/>
                <a:cs typeface="Noto Sans"/>
              </a:rPr>
              <a:t>NumPy is </a:t>
            </a:r>
            <a:r>
              <a:rPr sz="2050" spc="5" dirty="0">
                <a:latin typeface="Noto Sans"/>
                <a:cs typeface="Noto Sans"/>
              </a:rPr>
              <a:t>a </a:t>
            </a:r>
            <a:r>
              <a:rPr sz="2050" spc="10" dirty="0">
                <a:latin typeface="Noto Sans"/>
                <a:cs typeface="Noto Sans"/>
              </a:rPr>
              <a:t>Python </a:t>
            </a:r>
            <a:r>
              <a:rPr sz="2050" spc="15" dirty="0">
                <a:latin typeface="Noto Sans"/>
                <a:cs typeface="Noto Sans"/>
              </a:rPr>
              <a:t>C extension library for </a:t>
            </a:r>
            <a:r>
              <a:rPr sz="2050" spc="10" dirty="0">
                <a:latin typeface="Noto Sans"/>
                <a:cs typeface="Noto Sans"/>
              </a:rPr>
              <a:t>array-oriented </a:t>
            </a:r>
            <a:r>
              <a:rPr sz="2050" spc="-10" dirty="0">
                <a:latin typeface="Noto Sans"/>
                <a:cs typeface="Noto Sans"/>
              </a:rPr>
              <a:t>computing  </a:t>
            </a:r>
            <a:r>
              <a:rPr sz="2050" spc="5" dirty="0">
                <a:latin typeface="Noto Sans"/>
                <a:cs typeface="Noto Sans"/>
              </a:rPr>
              <a:t>Efficient</a:t>
            </a:r>
            <a:endParaRPr sz="2050" dirty="0">
              <a:latin typeface="Noto Sans"/>
              <a:cs typeface="Noto Sans"/>
            </a:endParaRPr>
          </a:p>
          <a:p>
            <a:pPr marL="357505">
              <a:lnSpc>
                <a:spcPct val="100000"/>
              </a:lnSpc>
              <a:spcBef>
                <a:spcPts val="20"/>
              </a:spcBef>
            </a:pPr>
            <a:r>
              <a:rPr sz="2050" spc="-5" dirty="0">
                <a:latin typeface="Noto Sans"/>
                <a:cs typeface="Noto Sans"/>
              </a:rPr>
              <a:t>In-memory</a:t>
            </a:r>
            <a:endParaRPr sz="2050" dirty="0">
              <a:latin typeface="Noto Sans"/>
              <a:cs typeface="Noto Sans"/>
            </a:endParaRPr>
          </a:p>
          <a:p>
            <a:pPr marL="357505">
              <a:lnSpc>
                <a:spcPct val="100000"/>
              </a:lnSpc>
              <a:spcBef>
                <a:spcPts val="20"/>
              </a:spcBef>
            </a:pPr>
            <a:r>
              <a:rPr sz="2050" spc="-5" dirty="0">
                <a:latin typeface="Noto Sans"/>
                <a:cs typeface="Noto Sans"/>
              </a:rPr>
              <a:t>Contiguous </a:t>
            </a:r>
            <a:r>
              <a:rPr sz="2050" spc="15" dirty="0">
                <a:latin typeface="Noto Sans"/>
                <a:cs typeface="Noto Sans"/>
              </a:rPr>
              <a:t>(or</a:t>
            </a:r>
            <a:r>
              <a:rPr sz="2050" spc="50" dirty="0">
                <a:latin typeface="Noto Sans"/>
                <a:cs typeface="Noto Sans"/>
              </a:rPr>
              <a:t> </a:t>
            </a:r>
            <a:r>
              <a:rPr sz="2050" spc="10" dirty="0">
                <a:latin typeface="Noto Sans"/>
                <a:cs typeface="Noto Sans"/>
              </a:rPr>
              <a:t>Strided)</a:t>
            </a:r>
            <a:endParaRPr sz="2050" dirty="0">
              <a:latin typeface="Noto Sans"/>
              <a:cs typeface="Noto Sans"/>
            </a:endParaRPr>
          </a:p>
          <a:p>
            <a:pPr marL="357505">
              <a:lnSpc>
                <a:spcPct val="100000"/>
              </a:lnSpc>
              <a:spcBef>
                <a:spcPts val="20"/>
              </a:spcBef>
            </a:pPr>
            <a:r>
              <a:rPr sz="2050" spc="5" dirty="0">
                <a:latin typeface="Noto Sans"/>
                <a:cs typeface="Noto Sans"/>
              </a:rPr>
              <a:t>Homogeneous </a:t>
            </a:r>
            <a:r>
              <a:rPr sz="2050" spc="10" dirty="0">
                <a:latin typeface="Noto Sans"/>
                <a:cs typeface="Noto Sans"/>
              </a:rPr>
              <a:t>(but </a:t>
            </a:r>
            <a:r>
              <a:rPr sz="2050" spc="5" dirty="0">
                <a:latin typeface="Noto Sans"/>
                <a:cs typeface="Noto Sans"/>
              </a:rPr>
              <a:t>types </a:t>
            </a:r>
            <a:r>
              <a:rPr sz="2050" spc="-20" dirty="0">
                <a:latin typeface="Noto Sans"/>
                <a:cs typeface="Noto Sans"/>
              </a:rPr>
              <a:t>can </a:t>
            </a:r>
            <a:r>
              <a:rPr sz="2050" spc="10" dirty="0">
                <a:latin typeface="Noto Sans"/>
                <a:cs typeface="Noto Sans"/>
              </a:rPr>
              <a:t>be</a:t>
            </a:r>
            <a:r>
              <a:rPr sz="2050" spc="70" dirty="0">
                <a:latin typeface="Noto Sans"/>
                <a:cs typeface="Noto Sans"/>
              </a:rPr>
              <a:t> </a:t>
            </a:r>
            <a:r>
              <a:rPr sz="2050" spc="-10" dirty="0">
                <a:latin typeface="Noto Sans"/>
                <a:cs typeface="Noto Sans"/>
              </a:rPr>
              <a:t>algebraic)</a:t>
            </a:r>
            <a:endParaRPr sz="2050" dirty="0">
              <a:latin typeface="Noto Sans"/>
              <a:cs typeface="Noto Sans"/>
            </a:endParaRPr>
          </a:p>
        </p:txBody>
      </p:sp>
      <p:grpSp>
        <p:nvGrpSpPr>
          <p:cNvPr id="33" name="object 9"/>
          <p:cNvGrpSpPr/>
          <p:nvPr/>
        </p:nvGrpSpPr>
        <p:grpSpPr>
          <a:xfrm>
            <a:off x="4095195" y="2914461"/>
            <a:ext cx="7777480" cy="3835400"/>
            <a:chOff x="690880" y="2103120"/>
            <a:chExt cx="7777480" cy="3835400"/>
          </a:xfrm>
        </p:grpSpPr>
        <p:sp>
          <p:nvSpPr>
            <p:cNvPr id="34" name="object 10"/>
            <p:cNvSpPr/>
            <p:nvPr/>
          </p:nvSpPr>
          <p:spPr>
            <a:xfrm>
              <a:off x="868680" y="2103119"/>
              <a:ext cx="7599680" cy="2001520"/>
            </a:xfrm>
            <a:custGeom>
              <a:avLst/>
              <a:gdLst/>
              <a:ahLst/>
              <a:cxnLst/>
              <a:rect l="l" t="t" r="r" b="b"/>
              <a:pathLst>
                <a:path w="7599680" h="2001520">
                  <a:moveTo>
                    <a:pt x="81280" y="162560"/>
                  </a:moveTo>
                  <a:lnTo>
                    <a:pt x="0" y="162560"/>
                  </a:lnTo>
                  <a:lnTo>
                    <a:pt x="0" y="1838960"/>
                  </a:lnTo>
                  <a:lnTo>
                    <a:pt x="81280" y="1838960"/>
                  </a:lnTo>
                  <a:lnTo>
                    <a:pt x="81280" y="162560"/>
                  </a:lnTo>
                  <a:close/>
                </a:path>
                <a:path w="7599680" h="2001520">
                  <a:moveTo>
                    <a:pt x="7437107" y="1920240"/>
                  </a:moveTo>
                  <a:lnTo>
                    <a:pt x="162560" y="1920240"/>
                  </a:lnTo>
                  <a:lnTo>
                    <a:pt x="162560" y="2001520"/>
                  </a:lnTo>
                  <a:lnTo>
                    <a:pt x="7437107" y="2001520"/>
                  </a:lnTo>
                  <a:lnTo>
                    <a:pt x="7437107" y="1920240"/>
                  </a:lnTo>
                  <a:close/>
                </a:path>
                <a:path w="7599680" h="2001520">
                  <a:moveTo>
                    <a:pt x="7437120" y="0"/>
                  </a:moveTo>
                  <a:lnTo>
                    <a:pt x="162560" y="0"/>
                  </a:lnTo>
                  <a:lnTo>
                    <a:pt x="162560" y="81280"/>
                  </a:lnTo>
                  <a:lnTo>
                    <a:pt x="7437120" y="81280"/>
                  </a:lnTo>
                  <a:lnTo>
                    <a:pt x="7437120" y="0"/>
                  </a:lnTo>
                  <a:close/>
                </a:path>
                <a:path w="7599680" h="2001520">
                  <a:moveTo>
                    <a:pt x="7599680" y="162560"/>
                  </a:moveTo>
                  <a:lnTo>
                    <a:pt x="7518400" y="162560"/>
                  </a:lnTo>
                  <a:lnTo>
                    <a:pt x="7518400" y="1838960"/>
                  </a:lnTo>
                  <a:lnTo>
                    <a:pt x="7599680" y="1838960"/>
                  </a:lnTo>
                  <a:lnTo>
                    <a:pt x="7599680" y="162560"/>
                  </a:lnTo>
                  <a:close/>
                </a:path>
              </a:pathLst>
            </a:custGeom>
            <a:solidFill>
              <a:srgbClr val="000000"/>
            </a:solidFill>
          </p:spPr>
          <p:txBody>
            <a:bodyPr wrap="square" lIns="0" tIns="0" rIns="0" bIns="0" rtlCol="0"/>
            <a:lstStyle/>
            <a:p>
              <a:endParaRPr/>
            </a:p>
          </p:txBody>
        </p:sp>
        <p:sp>
          <p:nvSpPr>
            <p:cNvPr id="35" name="object 11"/>
            <p:cNvSpPr/>
            <p:nvPr/>
          </p:nvSpPr>
          <p:spPr>
            <a:xfrm>
              <a:off x="868680" y="2103120"/>
              <a:ext cx="162560" cy="162559"/>
            </a:xfrm>
            <a:prstGeom prst="rect">
              <a:avLst/>
            </a:prstGeom>
            <a:blipFill>
              <a:blip r:embed="rId5" cstate="print"/>
              <a:stretch>
                <a:fillRect/>
              </a:stretch>
            </a:blipFill>
          </p:spPr>
          <p:txBody>
            <a:bodyPr wrap="square" lIns="0" tIns="0" rIns="0" bIns="0" rtlCol="0"/>
            <a:lstStyle/>
            <a:p>
              <a:endParaRPr/>
            </a:p>
          </p:txBody>
        </p:sp>
        <p:sp>
          <p:nvSpPr>
            <p:cNvPr id="36" name="object 12"/>
            <p:cNvSpPr/>
            <p:nvPr/>
          </p:nvSpPr>
          <p:spPr>
            <a:xfrm>
              <a:off x="8305799" y="2103120"/>
              <a:ext cx="162559" cy="162559"/>
            </a:xfrm>
            <a:prstGeom prst="rect">
              <a:avLst/>
            </a:prstGeom>
            <a:blipFill>
              <a:blip r:embed="rId6" cstate="print"/>
              <a:stretch>
                <a:fillRect/>
              </a:stretch>
            </a:blipFill>
          </p:spPr>
          <p:txBody>
            <a:bodyPr wrap="square" lIns="0" tIns="0" rIns="0" bIns="0" rtlCol="0"/>
            <a:lstStyle/>
            <a:p>
              <a:endParaRPr/>
            </a:p>
          </p:txBody>
        </p:sp>
        <p:sp>
          <p:nvSpPr>
            <p:cNvPr id="37" name="object 13"/>
            <p:cNvSpPr/>
            <p:nvPr/>
          </p:nvSpPr>
          <p:spPr>
            <a:xfrm>
              <a:off x="8305799" y="3942080"/>
              <a:ext cx="162559" cy="162560"/>
            </a:xfrm>
            <a:prstGeom prst="rect">
              <a:avLst/>
            </a:prstGeom>
            <a:blipFill>
              <a:blip r:embed="rId7" cstate="print"/>
              <a:stretch>
                <a:fillRect/>
              </a:stretch>
            </a:blipFill>
          </p:spPr>
          <p:txBody>
            <a:bodyPr wrap="square" lIns="0" tIns="0" rIns="0" bIns="0" rtlCol="0"/>
            <a:lstStyle/>
            <a:p>
              <a:endParaRPr/>
            </a:p>
          </p:txBody>
        </p:sp>
        <p:sp>
          <p:nvSpPr>
            <p:cNvPr id="38" name="object 14"/>
            <p:cNvSpPr/>
            <p:nvPr/>
          </p:nvSpPr>
          <p:spPr>
            <a:xfrm>
              <a:off x="868680" y="3942080"/>
              <a:ext cx="162560" cy="162560"/>
            </a:xfrm>
            <a:prstGeom prst="rect">
              <a:avLst/>
            </a:prstGeom>
            <a:blipFill>
              <a:blip r:embed="rId8" cstate="print"/>
              <a:stretch>
                <a:fillRect/>
              </a:stretch>
            </a:blipFill>
          </p:spPr>
          <p:txBody>
            <a:bodyPr wrap="square" lIns="0" tIns="0" rIns="0" bIns="0" rtlCol="0"/>
            <a:lstStyle/>
            <a:p>
              <a:endParaRPr/>
            </a:p>
          </p:txBody>
        </p:sp>
        <p:sp>
          <p:nvSpPr>
            <p:cNvPr id="39" name="object 15"/>
            <p:cNvSpPr/>
            <p:nvPr/>
          </p:nvSpPr>
          <p:spPr>
            <a:xfrm>
              <a:off x="949960" y="2184400"/>
              <a:ext cx="7437120" cy="1838960"/>
            </a:xfrm>
            <a:prstGeom prst="rect">
              <a:avLst/>
            </a:prstGeom>
            <a:blipFill>
              <a:blip r:embed="rId9" cstate="print"/>
              <a:stretch>
                <a:fillRect/>
              </a:stretch>
            </a:blipFill>
          </p:spPr>
          <p:txBody>
            <a:bodyPr wrap="square" lIns="0" tIns="0" rIns="0" bIns="0" rtlCol="0"/>
            <a:lstStyle/>
            <a:p>
              <a:endParaRPr/>
            </a:p>
          </p:txBody>
        </p:sp>
        <p:sp>
          <p:nvSpPr>
            <p:cNvPr id="40" name="object 16"/>
            <p:cNvSpPr/>
            <p:nvPr/>
          </p:nvSpPr>
          <p:spPr>
            <a:xfrm>
              <a:off x="690880" y="4577080"/>
              <a:ext cx="101600" cy="101600"/>
            </a:xfrm>
            <a:prstGeom prst="rect">
              <a:avLst/>
            </a:prstGeom>
            <a:blipFill>
              <a:blip r:embed="rId2" cstate="print"/>
              <a:stretch>
                <a:fillRect/>
              </a:stretch>
            </a:blipFill>
          </p:spPr>
          <p:txBody>
            <a:bodyPr wrap="square" lIns="0" tIns="0" rIns="0" bIns="0" rtlCol="0"/>
            <a:lstStyle/>
            <a:p>
              <a:endParaRPr/>
            </a:p>
          </p:txBody>
        </p:sp>
        <p:sp>
          <p:nvSpPr>
            <p:cNvPr id="41" name="object 17"/>
            <p:cNvSpPr/>
            <p:nvPr/>
          </p:nvSpPr>
          <p:spPr>
            <a:xfrm>
              <a:off x="1036320" y="4892040"/>
              <a:ext cx="101600" cy="101600"/>
            </a:xfrm>
            <a:prstGeom prst="rect">
              <a:avLst/>
            </a:prstGeom>
            <a:blipFill>
              <a:blip r:embed="rId4" cstate="print"/>
              <a:stretch>
                <a:fillRect/>
              </a:stretch>
            </a:blipFill>
          </p:spPr>
          <p:txBody>
            <a:bodyPr wrap="square" lIns="0" tIns="0" rIns="0" bIns="0" rtlCol="0"/>
            <a:lstStyle/>
            <a:p>
              <a:endParaRPr/>
            </a:p>
          </p:txBody>
        </p:sp>
        <p:sp>
          <p:nvSpPr>
            <p:cNvPr id="42" name="object 18"/>
            <p:cNvSpPr/>
            <p:nvPr/>
          </p:nvSpPr>
          <p:spPr>
            <a:xfrm>
              <a:off x="1036320" y="5207000"/>
              <a:ext cx="101600" cy="101600"/>
            </a:xfrm>
            <a:prstGeom prst="rect">
              <a:avLst/>
            </a:prstGeom>
            <a:blipFill>
              <a:blip r:embed="rId4" cstate="print"/>
              <a:stretch>
                <a:fillRect/>
              </a:stretch>
            </a:blipFill>
          </p:spPr>
          <p:txBody>
            <a:bodyPr wrap="square" lIns="0" tIns="0" rIns="0" bIns="0" rtlCol="0"/>
            <a:lstStyle/>
            <a:p>
              <a:endParaRPr/>
            </a:p>
          </p:txBody>
        </p:sp>
        <p:sp>
          <p:nvSpPr>
            <p:cNvPr id="43" name="object 19"/>
            <p:cNvSpPr/>
            <p:nvPr/>
          </p:nvSpPr>
          <p:spPr>
            <a:xfrm>
              <a:off x="1036320" y="5521960"/>
              <a:ext cx="101600" cy="101600"/>
            </a:xfrm>
            <a:prstGeom prst="rect">
              <a:avLst/>
            </a:prstGeom>
            <a:blipFill>
              <a:blip r:embed="rId4" cstate="print"/>
              <a:stretch>
                <a:fillRect/>
              </a:stretch>
            </a:blipFill>
          </p:spPr>
          <p:txBody>
            <a:bodyPr wrap="square" lIns="0" tIns="0" rIns="0" bIns="0" rtlCol="0"/>
            <a:lstStyle/>
            <a:p>
              <a:endParaRPr/>
            </a:p>
          </p:txBody>
        </p:sp>
        <p:sp>
          <p:nvSpPr>
            <p:cNvPr id="44" name="object 20"/>
            <p:cNvSpPr/>
            <p:nvPr/>
          </p:nvSpPr>
          <p:spPr>
            <a:xfrm>
              <a:off x="1036320" y="5836920"/>
              <a:ext cx="101600" cy="101600"/>
            </a:xfrm>
            <a:prstGeom prst="rect">
              <a:avLst/>
            </a:prstGeom>
            <a:blipFill>
              <a:blip r:embed="rId3" cstate="print"/>
              <a:stretch>
                <a:fillRect/>
              </a:stretch>
            </a:blipFill>
          </p:spPr>
          <p:txBody>
            <a:bodyPr wrap="square" lIns="0" tIns="0" rIns="0" bIns="0" rtlCol="0"/>
            <a:lstStyle/>
            <a:p>
              <a:endParaRPr/>
            </a:p>
          </p:txBody>
        </p:sp>
      </p:grpSp>
      <p:sp>
        <p:nvSpPr>
          <p:cNvPr id="45" name="object 21"/>
          <p:cNvSpPr txBox="1"/>
          <p:nvPr/>
        </p:nvSpPr>
        <p:spPr>
          <a:xfrm>
            <a:off x="606702" y="5096321"/>
            <a:ext cx="4662170" cy="1602740"/>
          </a:xfrm>
          <a:prstGeom prst="rect">
            <a:avLst/>
          </a:prstGeom>
        </p:spPr>
        <p:txBody>
          <a:bodyPr vert="horz" wrap="square" lIns="0" tIns="13970" rIns="0" bIns="0" rtlCol="0">
            <a:spAutoFit/>
          </a:bodyPr>
          <a:lstStyle/>
          <a:p>
            <a:pPr marL="357505" marR="5080" indent="-345440">
              <a:lnSpc>
                <a:spcPct val="100800"/>
              </a:lnSpc>
              <a:spcBef>
                <a:spcPts val="110"/>
              </a:spcBef>
            </a:pPr>
            <a:r>
              <a:rPr sz="2050" spc="15" dirty="0">
                <a:latin typeface="Noto Sans"/>
                <a:cs typeface="Noto Sans"/>
              </a:rPr>
              <a:t>NumPy is </a:t>
            </a:r>
            <a:r>
              <a:rPr sz="2050" spc="5" dirty="0">
                <a:latin typeface="Noto Sans"/>
                <a:cs typeface="Noto Sans"/>
              </a:rPr>
              <a:t>suited </a:t>
            </a:r>
            <a:r>
              <a:rPr sz="2050" spc="-5" dirty="0">
                <a:latin typeface="Noto Sans"/>
                <a:cs typeface="Noto Sans"/>
              </a:rPr>
              <a:t>to many </a:t>
            </a:r>
            <a:r>
              <a:rPr sz="2050" spc="5" dirty="0">
                <a:latin typeface="Noto Sans"/>
                <a:cs typeface="Noto Sans"/>
              </a:rPr>
              <a:t>applications  </a:t>
            </a:r>
            <a:r>
              <a:rPr sz="2050" spc="-65" dirty="0">
                <a:latin typeface="Noto Sans"/>
                <a:cs typeface="Noto Sans"/>
              </a:rPr>
              <a:t>Image</a:t>
            </a:r>
            <a:r>
              <a:rPr sz="2050" spc="55" dirty="0">
                <a:latin typeface="Noto Sans"/>
                <a:cs typeface="Noto Sans"/>
              </a:rPr>
              <a:t> </a:t>
            </a:r>
            <a:r>
              <a:rPr sz="2050" spc="-5" dirty="0">
                <a:latin typeface="Noto Sans"/>
                <a:cs typeface="Noto Sans"/>
              </a:rPr>
              <a:t>processing</a:t>
            </a:r>
            <a:endParaRPr sz="2050" dirty="0">
              <a:latin typeface="Noto Sans"/>
              <a:cs typeface="Noto Sans"/>
            </a:endParaRPr>
          </a:p>
          <a:p>
            <a:pPr marL="357505" marR="2159000">
              <a:lnSpc>
                <a:spcPct val="100800"/>
              </a:lnSpc>
            </a:pPr>
            <a:r>
              <a:rPr sz="2050" spc="-25" dirty="0">
                <a:latin typeface="Noto Sans"/>
                <a:cs typeface="Noto Sans"/>
              </a:rPr>
              <a:t>Signal </a:t>
            </a:r>
            <a:r>
              <a:rPr sz="2050" spc="-5" dirty="0">
                <a:latin typeface="Noto Sans"/>
                <a:cs typeface="Noto Sans"/>
              </a:rPr>
              <a:t>processing  </a:t>
            </a:r>
            <a:r>
              <a:rPr sz="2050" dirty="0">
                <a:latin typeface="Noto Sans"/>
                <a:cs typeface="Noto Sans"/>
              </a:rPr>
              <a:t>Linear</a:t>
            </a:r>
            <a:r>
              <a:rPr sz="2050" spc="40" dirty="0">
                <a:latin typeface="Noto Sans"/>
                <a:cs typeface="Noto Sans"/>
              </a:rPr>
              <a:t> </a:t>
            </a:r>
            <a:r>
              <a:rPr sz="2050" spc="-10" dirty="0">
                <a:latin typeface="Noto Sans"/>
                <a:cs typeface="Noto Sans"/>
              </a:rPr>
              <a:t>algebra</a:t>
            </a:r>
            <a:endParaRPr sz="2050" dirty="0">
              <a:latin typeface="Noto Sans"/>
              <a:cs typeface="Noto Sans"/>
            </a:endParaRPr>
          </a:p>
          <a:p>
            <a:pPr marL="357505">
              <a:lnSpc>
                <a:spcPct val="100000"/>
              </a:lnSpc>
              <a:spcBef>
                <a:spcPts val="20"/>
              </a:spcBef>
            </a:pPr>
            <a:r>
              <a:rPr sz="2050" spc="5" dirty="0">
                <a:latin typeface="Noto Sans"/>
                <a:cs typeface="Noto Sans"/>
              </a:rPr>
              <a:t>A </a:t>
            </a:r>
            <a:r>
              <a:rPr sz="2050" spc="15" dirty="0">
                <a:latin typeface="Noto Sans"/>
                <a:cs typeface="Noto Sans"/>
              </a:rPr>
              <a:t>plethora of</a:t>
            </a:r>
            <a:r>
              <a:rPr sz="2050" spc="-5" dirty="0">
                <a:latin typeface="Noto Sans"/>
                <a:cs typeface="Noto Sans"/>
              </a:rPr>
              <a:t> </a:t>
            </a:r>
            <a:r>
              <a:rPr sz="2050" spc="15" dirty="0">
                <a:latin typeface="Noto Sans"/>
                <a:cs typeface="Noto Sans"/>
              </a:rPr>
              <a:t>others</a:t>
            </a:r>
            <a:endParaRPr sz="2050" dirty="0">
              <a:latin typeface="Noto Sans"/>
              <a:cs typeface="Noto Sans"/>
            </a:endParaRPr>
          </a:p>
        </p:txBody>
      </p:sp>
      <p:sp>
        <p:nvSpPr>
          <p:cNvPr id="46" name="object 8"/>
          <p:cNvSpPr txBox="1"/>
          <p:nvPr/>
        </p:nvSpPr>
        <p:spPr>
          <a:xfrm>
            <a:off x="838200" y="1268502"/>
            <a:ext cx="8439150" cy="1602740"/>
          </a:xfrm>
          <a:prstGeom prst="rect">
            <a:avLst/>
          </a:prstGeom>
        </p:spPr>
        <p:txBody>
          <a:bodyPr vert="horz" wrap="square" lIns="0" tIns="13970" rIns="0" bIns="0" rtlCol="0">
            <a:spAutoFit/>
          </a:bodyPr>
          <a:lstStyle/>
          <a:p>
            <a:pPr marL="357505" marR="5080" indent="-345440">
              <a:lnSpc>
                <a:spcPct val="100800"/>
              </a:lnSpc>
              <a:spcBef>
                <a:spcPts val="110"/>
              </a:spcBef>
            </a:pPr>
            <a:r>
              <a:rPr sz="2050" spc="15" dirty="0">
                <a:latin typeface="Noto Sans"/>
                <a:cs typeface="Noto Sans"/>
              </a:rPr>
              <a:t>NumPy is </a:t>
            </a:r>
            <a:r>
              <a:rPr sz="2050" spc="5" dirty="0">
                <a:latin typeface="Noto Sans"/>
                <a:cs typeface="Noto Sans"/>
              </a:rPr>
              <a:t>a </a:t>
            </a:r>
            <a:r>
              <a:rPr sz="2050" spc="10" dirty="0">
                <a:latin typeface="Noto Sans"/>
                <a:cs typeface="Noto Sans"/>
              </a:rPr>
              <a:t>Python </a:t>
            </a:r>
            <a:r>
              <a:rPr sz="2050" spc="15" dirty="0">
                <a:latin typeface="Noto Sans"/>
                <a:cs typeface="Noto Sans"/>
              </a:rPr>
              <a:t>C extension library for </a:t>
            </a:r>
            <a:r>
              <a:rPr sz="2050" spc="10" dirty="0">
                <a:latin typeface="Noto Sans"/>
                <a:cs typeface="Noto Sans"/>
              </a:rPr>
              <a:t>array-oriented </a:t>
            </a:r>
            <a:r>
              <a:rPr sz="2050" spc="-10" dirty="0">
                <a:latin typeface="Noto Sans"/>
                <a:cs typeface="Noto Sans"/>
              </a:rPr>
              <a:t>computing  </a:t>
            </a:r>
            <a:r>
              <a:rPr sz="2050" spc="5" dirty="0">
                <a:latin typeface="Noto Sans"/>
                <a:cs typeface="Noto Sans"/>
              </a:rPr>
              <a:t>Efficient</a:t>
            </a:r>
            <a:endParaRPr sz="2050" dirty="0">
              <a:latin typeface="Noto Sans"/>
              <a:cs typeface="Noto Sans"/>
            </a:endParaRPr>
          </a:p>
          <a:p>
            <a:pPr marL="357505">
              <a:lnSpc>
                <a:spcPct val="100000"/>
              </a:lnSpc>
              <a:spcBef>
                <a:spcPts val="20"/>
              </a:spcBef>
            </a:pPr>
            <a:r>
              <a:rPr sz="2050" spc="-5" dirty="0">
                <a:latin typeface="Noto Sans"/>
                <a:cs typeface="Noto Sans"/>
              </a:rPr>
              <a:t>In-memory</a:t>
            </a:r>
            <a:endParaRPr sz="2050" dirty="0">
              <a:latin typeface="Noto Sans"/>
              <a:cs typeface="Noto Sans"/>
            </a:endParaRPr>
          </a:p>
          <a:p>
            <a:pPr marL="357505">
              <a:lnSpc>
                <a:spcPct val="100000"/>
              </a:lnSpc>
              <a:spcBef>
                <a:spcPts val="20"/>
              </a:spcBef>
            </a:pPr>
            <a:r>
              <a:rPr sz="2050" spc="-5" dirty="0">
                <a:latin typeface="Noto Sans"/>
                <a:cs typeface="Noto Sans"/>
              </a:rPr>
              <a:t>Contiguous </a:t>
            </a:r>
            <a:r>
              <a:rPr sz="2050" spc="15" dirty="0">
                <a:latin typeface="Noto Sans"/>
                <a:cs typeface="Noto Sans"/>
              </a:rPr>
              <a:t>(or</a:t>
            </a:r>
            <a:r>
              <a:rPr sz="2050" spc="50" dirty="0">
                <a:latin typeface="Noto Sans"/>
                <a:cs typeface="Noto Sans"/>
              </a:rPr>
              <a:t> </a:t>
            </a:r>
            <a:r>
              <a:rPr sz="2050" spc="10" dirty="0">
                <a:latin typeface="Noto Sans"/>
                <a:cs typeface="Noto Sans"/>
              </a:rPr>
              <a:t>Strided)</a:t>
            </a:r>
            <a:endParaRPr sz="2050" dirty="0">
              <a:latin typeface="Noto Sans"/>
              <a:cs typeface="Noto Sans"/>
            </a:endParaRPr>
          </a:p>
          <a:p>
            <a:pPr marL="357505">
              <a:lnSpc>
                <a:spcPct val="100000"/>
              </a:lnSpc>
              <a:spcBef>
                <a:spcPts val="20"/>
              </a:spcBef>
            </a:pPr>
            <a:r>
              <a:rPr sz="2050" spc="5" dirty="0">
                <a:latin typeface="Noto Sans"/>
                <a:cs typeface="Noto Sans"/>
              </a:rPr>
              <a:t>Homogeneous </a:t>
            </a:r>
            <a:r>
              <a:rPr sz="2050" spc="10" dirty="0">
                <a:latin typeface="Noto Sans"/>
                <a:cs typeface="Noto Sans"/>
              </a:rPr>
              <a:t>(but </a:t>
            </a:r>
            <a:r>
              <a:rPr sz="2050" spc="5" dirty="0">
                <a:latin typeface="Noto Sans"/>
                <a:cs typeface="Noto Sans"/>
              </a:rPr>
              <a:t>types </a:t>
            </a:r>
            <a:r>
              <a:rPr sz="2050" spc="-20" dirty="0">
                <a:latin typeface="Noto Sans"/>
                <a:cs typeface="Noto Sans"/>
              </a:rPr>
              <a:t>can </a:t>
            </a:r>
            <a:r>
              <a:rPr sz="2050" spc="10" dirty="0">
                <a:latin typeface="Noto Sans"/>
                <a:cs typeface="Noto Sans"/>
              </a:rPr>
              <a:t>be</a:t>
            </a:r>
            <a:r>
              <a:rPr sz="2050" spc="70" dirty="0">
                <a:latin typeface="Noto Sans"/>
                <a:cs typeface="Noto Sans"/>
              </a:rPr>
              <a:t> </a:t>
            </a:r>
            <a:r>
              <a:rPr sz="2050" spc="-10" dirty="0">
                <a:latin typeface="Noto Sans"/>
                <a:cs typeface="Noto Sans"/>
              </a:rPr>
              <a:t>algebraic)</a:t>
            </a:r>
            <a:endParaRPr sz="2050" dirty="0">
              <a:latin typeface="Noto Sans"/>
              <a:cs typeface="Noto Sans"/>
            </a:endParaRPr>
          </a:p>
        </p:txBody>
      </p:sp>
    </p:spTree>
    <p:extLst>
      <p:ext uri="{BB962C8B-B14F-4D97-AF65-F5344CB8AC3E}">
        <p14:creationId xmlns:p14="http://schemas.microsoft.com/office/powerpoint/2010/main" val="2814064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399" y="1245429"/>
            <a:ext cx="10150687" cy="931879"/>
          </a:xfrm>
          <a:prstGeom prst="rect">
            <a:avLst/>
          </a:prstGeom>
        </p:spPr>
        <p:txBody>
          <a:bodyPr vert="horz" wrap="square" lIns="0" tIns="33867" rIns="0" bIns="0" rtlCol="0">
            <a:spAutoFit/>
          </a:bodyPr>
          <a:lstStyle/>
          <a:p>
            <a:pPr marL="16933" marR="6773">
              <a:lnSpc>
                <a:spcPts val="3493"/>
              </a:lnSpc>
              <a:spcBef>
                <a:spcPts val="267"/>
              </a:spcBef>
            </a:pPr>
            <a:r>
              <a:rPr sz="2933" spc="-7" dirty="0">
                <a:latin typeface="Arial"/>
                <a:cs typeface="Arial"/>
              </a:rPr>
              <a:t>Every node </a:t>
            </a:r>
            <a:r>
              <a:rPr sz="2933" dirty="0">
                <a:latin typeface="Arial"/>
                <a:cs typeface="Arial"/>
              </a:rPr>
              <a:t>yields maximum </a:t>
            </a:r>
            <a:r>
              <a:rPr sz="2933" spc="-7" dirty="0">
                <a:latin typeface="Arial"/>
                <a:cs typeface="Arial"/>
              </a:rPr>
              <a:t>data in each </a:t>
            </a:r>
            <a:r>
              <a:rPr sz="2933" dirty="0">
                <a:latin typeface="Arial"/>
                <a:cs typeface="Arial"/>
              </a:rPr>
              <a:t>split </a:t>
            </a:r>
            <a:r>
              <a:rPr sz="2933" spc="-7" dirty="0">
                <a:latin typeface="Arial"/>
                <a:cs typeface="Arial"/>
              </a:rPr>
              <a:t>which </a:t>
            </a:r>
            <a:r>
              <a:rPr sz="2933" dirty="0">
                <a:latin typeface="Arial"/>
                <a:cs typeface="Arial"/>
              </a:rPr>
              <a:t>could </a:t>
            </a:r>
            <a:r>
              <a:rPr sz="2933" spc="-7" dirty="0">
                <a:latin typeface="Arial"/>
                <a:cs typeface="Arial"/>
              </a:rPr>
              <a:t>be  achieved by</a:t>
            </a:r>
            <a:r>
              <a:rPr sz="2933" spc="-13" dirty="0">
                <a:latin typeface="Arial"/>
                <a:cs typeface="Arial"/>
              </a:rPr>
              <a:t> </a:t>
            </a:r>
            <a:r>
              <a:rPr sz="2933" spc="-7" dirty="0">
                <a:latin typeface="Arial"/>
                <a:cs typeface="Arial"/>
              </a:rPr>
              <a:t>IG</a:t>
            </a:r>
            <a:endParaRPr sz="2933">
              <a:latin typeface="Arial"/>
              <a:cs typeface="Arial"/>
            </a:endParaRPr>
          </a:p>
        </p:txBody>
      </p:sp>
      <p:sp>
        <p:nvSpPr>
          <p:cNvPr id="3" name="object 3"/>
          <p:cNvSpPr txBox="1"/>
          <p:nvPr/>
        </p:nvSpPr>
        <p:spPr>
          <a:xfrm>
            <a:off x="903297" y="548854"/>
            <a:ext cx="4667672" cy="550642"/>
          </a:xfrm>
          <a:prstGeom prst="rect">
            <a:avLst/>
          </a:prstGeom>
        </p:spPr>
        <p:txBody>
          <a:bodyPr vert="horz" wrap="square" lIns="0" tIns="16933" rIns="0" bIns="0" rtlCol="0">
            <a:spAutoFit/>
          </a:bodyPr>
          <a:lstStyle/>
          <a:p>
            <a:pPr marL="16933">
              <a:spcBef>
                <a:spcPts val="133"/>
              </a:spcBef>
            </a:pPr>
            <a:r>
              <a:rPr sz="3467" b="1" spc="-7" dirty="0">
                <a:solidFill>
                  <a:srgbClr val="3D85C6"/>
                </a:solidFill>
                <a:latin typeface="Arial"/>
                <a:cs typeface="Arial"/>
              </a:rPr>
              <a:t>Information Gain </a:t>
            </a:r>
            <a:r>
              <a:rPr sz="3467" b="1" dirty="0">
                <a:solidFill>
                  <a:srgbClr val="3D85C6"/>
                </a:solidFill>
                <a:latin typeface="Arial"/>
                <a:cs typeface="Arial"/>
              </a:rPr>
              <a:t>( </a:t>
            </a:r>
            <a:r>
              <a:rPr sz="3467" b="1" spc="-7" dirty="0">
                <a:solidFill>
                  <a:srgbClr val="3D85C6"/>
                </a:solidFill>
                <a:latin typeface="Arial"/>
                <a:cs typeface="Arial"/>
              </a:rPr>
              <a:t>IG</a:t>
            </a:r>
            <a:r>
              <a:rPr sz="3467" b="1" spc="-147" dirty="0">
                <a:solidFill>
                  <a:srgbClr val="3D85C6"/>
                </a:solidFill>
                <a:latin typeface="Arial"/>
                <a:cs typeface="Arial"/>
              </a:rPr>
              <a:t> </a:t>
            </a:r>
            <a:r>
              <a:rPr sz="3467" b="1" dirty="0">
                <a:solidFill>
                  <a:srgbClr val="3D85C6"/>
                </a:solidFill>
                <a:latin typeface="Arial"/>
                <a:cs typeface="Arial"/>
              </a:rPr>
              <a:t>)</a:t>
            </a:r>
            <a:endParaRPr sz="3467">
              <a:latin typeface="Arial"/>
              <a:cs typeface="Arial"/>
            </a:endParaRPr>
          </a:p>
        </p:txBody>
      </p:sp>
      <p:sp>
        <p:nvSpPr>
          <p:cNvPr id="4" name="object 4"/>
          <p:cNvSpPr/>
          <p:nvPr/>
        </p:nvSpPr>
        <p:spPr>
          <a:xfrm>
            <a:off x="3157727" y="2736360"/>
            <a:ext cx="4295528" cy="920472"/>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2802149" y="4361058"/>
            <a:ext cx="6773559" cy="991252"/>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61721806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2465" y="1245430"/>
            <a:ext cx="9999979" cy="914780"/>
          </a:xfrm>
          <a:prstGeom prst="rect">
            <a:avLst/>
          </a:prstGeom>
        </p:spPr>
        <p:txBody>
          <a:bodyPr vert="horz" wrap="square" lIns="0" tIns="16933" rIns="0" bIns="0" rtlCol="0">
            <a:spAutoFit/>
          </a:bodyPr>
          <a:lstStyle/>
          <a:p>
            <a:pPr marL="33866">
              <a:lnSpc>
                <a:spcPts val="3507"/>
              </a:lnSpc>
              <a:spcBef>
                <a:spcPts val="133"/>
              </a:spcBef>
            </a:pPr>
            <a:r>
              <a:rPr sz="2933" spc="-7" dirty="0">
                <a:latin typeface="Arial"/>
                <a:cs typeface="Arial"/>
              </a:rPr>
              <a:t>It </a:t>
            </a:r>
            <a:r>
              <a:rPr sz="2933" dirty="0">
                <a:latin typeface="Arial"/>
                <a:cs typeface="Arial"/>
              </a:rPr>
              <a:t>can </a:t>
            </a:r>
            <a:r>
              <a:rPr sz="2933" spc="-7" dirty="0">
                <a:latin typeface="Arial"/>
                <a:cs typeface="Arial"/>
              </a:rPr>
              <a:t>be </a:t>
            </a:r>
            <a:r>
              <a:rPr sz="2933" dirty="0">
                <a:latin typeface="Arial"/>
                <a:cs typeface="Arial"/>
              </a:rPr>
              <a:t>calculated </a:t>
            </a:r>
            <a:r>
              <a:rPr sz="2933" spc="-7" dirty="0">
                <a:latin typeface="Arial"/>
                <a:cs typeface="Arial"/>
              </a:rPr>
              <a:t>by using impurity </a:t>
            </a:r>
            <a:r>
              <a:rPr sz="2933" dirty="0">
                <a:latin typeface="Arial"/>
                <a:cs typeface="Arial"/>
              </a:rPr>
              <a:t>measures </a:t>
            </a:r>
            <a:r>
              <a:rPr sz="2933" spc="-7" dirty="0">
                <a:latin typeface="Arial"/>
                <a:cs typeface="Arial"/>
              </a:rPr>
              <a:t>of each</a:t>
            </a:r>
            <a:r>
              <a:rPr sz="2933" spc="-120" dirty="0">
                <a:latin typeface="Arial"/>
                <a:cs typeface="Arial"/>
              </a:rPr>
              <a:t> </a:t>
            </a:r>
            <a:r>
              <a:rPr sz="2933" dirty="0">
                <a:latin typeface="Arial"/>
                <a:cs typeface="Arial"/>
              </a:rPr>
              <a:t>split</a:t>
            </a:r>
            <a:endParaRPr sz="2933">
              <a:latin typeface="Arial"/>
              <a:cs typeface="Arial"/>
            </a:endParaRPr>
          </a:p>
          <a:p>
            <a:pPr marL="637524">
              <a:lnSpc>
                <a:spcPts val="3507"/>
              </a:lnSpc>
              <a:tabLst>
                <a:tab pos="1252189" algn="l"/>
              </a:tabLst>
            </a:pPr>
            <a:r>
              <a:rPr sz="2933" b="1" spc="-7" dirty="0">
                <a:solidFill>
                  <a:srgbClr val="A51C00"/>
                </a:solidFill>
                <a:latin typeface="Arial"/>
                <a:cs typeface="Arial"/>
              </a:rPr>
              <a:t>1.	Gini Index</a:t>
            </a:r>
            <a:r>
              <a:rPr sz="2933" b="1" spc="-27" dirty="0">
                <a:solidFill>
                  <a:srgbClr val="A51C00"/>
                </a:solidFill>
                <a:latin typeface="Arial"/>
                <a:cs typeface="Arial"/>
              </a:rPr>
              <a:t> </a:t>
            </a:r>
            <a:r>
              <a:rPr sz="2933" b="1" spc="7" dirty="0">
                <a:solidFill>
                  <a:srgbClr val="A51C00"/>
                </a:solidFill>
                <a:latin typeface="Arial"/>
                <a:cs typeface="Arial"/>
              </a:rPr>
              <a:t>(I</a:t>
            </a:r>
            <a:r>
              <a:rPr sz="2900" b="1" spc="9" baseline="-32567" dirty="0">
                <a:solidFill>
                  <a:srgbClr val="A51C00"/>
                </a:solidFill>
                <a:latin typeface="Arial"/>
                <a:cs typeface="Arial"/>
              </a:rPr>
              <a:t>g</a:t>
            </a:r>
            <a:r>
              <a:rPr sz="2933" b="1" spc="7" dirty="0">
                <a:solidFill>
                  <a:srgbClr val="A51C00"/>
                </a:solidFill>
                <a:latin typeface="Arial"/>
                <a:cs typeface="Arial"/>
              </a:rPr>
              <a:t>)</a:t>
            </a:r>
            <a:endParaRPr sz="2933">
              <a:latin typeface="Arial"/>
              <a:cs typeface="Arial"/>
            </a:endParaRPr>
          </a:p>
        </p:txBody>
      </p:sp>
      <p:sp>
        <p:nvSpPr>
          <p:cNvPr id="3" name="object 3"/>
          <p:cNvSpPr txBox="1"/>
          <p:nvPr/>
        </p:nvSpPr>
        <p:spPr>
          <a:xfrm>
            <a:off x="1009299" y="3467926"/>
            <a:ext cx="2921000" cy="468440"/>
          </a:xfrm>
          <a:prstGeom prst="rect">
            <a:avLst/>
          </a:prstGeom>
        </p:spPr>
        <p:txBody>
          <a:bodyPr vert="horz" wrap="square" lIns="0" tIns="16933" rIns="0" bIns="0" rtlCol="0">
            <a:spAutoFit/>
          </a:bodyPr>
          <a:lstStyle/>
          <a:p>
            <a:pPr marL="50799">
              <a:spcBef>
                <a:spcPts val="133"/>
              </a:spcBef>
              <a:tabLst>
                <a:tab pos="665462" algn="l"/>
              </a:tabLst>
            </a:pPr>
            <a:r>
              <a:rPr sz="2933" b="1" spc="-7" dirty="0">
                <a:solidFill>
                  <a:srgbClr val="A51C00"/>
                </a:solidFill>
                <a:latin typeface="Arial"/>
                <a:cs typeface="Arial"/>
              </a:rPr>
              <a:t>2.	Entropy </a:t>
            </a:r>
            <a:r>
              <a:rPr sz="2933" b="1" dirty="0">
                <a:solidFill>
                  <a:srgbClr val="A51C00"/>
                </a:solidFill>
                <a:latin typeface="Arial"/>
                <a:cs typeface="Arial"/>
              </a:rPr>
              <a:t>( </a:t>
            </a:r>
            <a:r>
              <a:rPr sz="2933" b="1" spc="27" dirty="0">
                <a:solidFill>
                  <a:srgbClr val="A51C00"/>
                </a:solidFill>
                <a:latin typeface="Arial"/>
                <a:cs typeface="Arial"/>
              </a:rPr>
              <a:t>I</a:t>
            </a:r>
            <a:r>
              <a:rPr sz="2900" b="1" spc="40" baseline="-30651" dirty="0">
                <a:solidFill>
                  <a:srgbClr val="A51C00"/>
                </a:solidFill>
                <a:latin typeface="Arial"/>
                <a:cs typeface="Arial"/>
              </a:rPr>
              <a:t>h</a:t>
            </a:r>
            <a:r>
              <a:rPr sz="2900" b="1" spc="-169" baseline="-30651" dirty="0">
                <a:solidFill>
                  <a:srgbClr val="A51C00"/>
                </a:solidFill>
                <a:latin typeface="Arial"/>
                <a:cs typeface="Arial"/>
              </a:rPr>
              <a:t> </a:t>
            </a:r>
            <a:r>
              <a:rPr sz="2933" b="1" dirty="0">
                <a:solidFill>
                  <a:srgbClr val="A51C00"/>
                </a:solidFill>
                <a:latin typeface="Arial"/>
                <a:cs typeface="Arial"/>
              </a:rPr>
              <a:t>)</a:t>
            </a:r>
            <a:endParaRPr sz="2933">
              <a:latin typeface="Arial"/>
              <a:cs typeface="Arial"/>
            </a:endParaRPr>
          </a:p>
        </p:txBody>
      </p:sp>
      <p:sp>
        <p:nvSpPr>
          <p:cNvPr id="4" name="object 4"/>
          <p:cNvSpPr txBox="1"/>
          <p:nvPr/>
        </p:nvSpPr>
        <p:spPr>
          <a:xfrm>
            <a:off x="1009299" y="5245922"/>
            <a:ext cx="4929293" cy="468440"/>
          </a:xfrm>
          <a:prstGeom prst="rect">
            <a:avLst/>
          </a:prstGeom>
        </p:spPr>
        <p:txBody>
          <a:bodyPr vert="horz" wrap="square" lIns="0" tIns="16933" rIns="0" bIns="0" rtlCol="0">
            <a:spAutoFit/>
          </a:bodyPr>
          <a:lstStyle/>
          <a:p>
            <a:pPr marL="50799">
              <a:spcBef>
                <a:spcPts val="133"/>
              </a:spcBef>
              <a:tabLst>
                <a:tab pos="665462" algn="l"/>
              </a:tabLst>
            </a:pPr>
            <a:r>
              <a:rPr sz="2933" b="1" spc="-7" dirty="0">
                <a:solidFill>
                  <a:srgbClr val="A51C00"/>
                </a:solidFill>
                <a:latin typeface="Arial"/>
                <a:cs typeface="Arial"/>
              </a:rPr>
              <a:t>3.	Classification error </a:t>
            </a:r>
            <a:r>
              <a:rPr sz="2933" b="1" dirty="0">
                <a:solidFill>
                  <a:srgbClr val="A51C00"/>
                </a:solidFill>
                <a:latin typeface="Arial"/>
                <a:cs typeface="Arial"/>
              </a:rPr>
              <a:t>( </a:t>
            </a:r>
            <a:r>
              <a:rPr sz="2933" b="1" spc="13" dirty="0">
                <a:solidFill>
                  <a:srgbClr val="A51C00"/>
                </a:solidFill>
                <a:latin typeface="Arial"/>
                <a:cs typeface="Arial"/>
              </a:rPr>
              <a:t>I</a:t>
            </a:r>
            <a:r>
              <a:rPr sz="2900" b="1" spc="20" baseline="-30651" dirty="0">
                <a:solidFill>
                  <a:srgbClr val="A51C00"/>
                </a:solidFill>
                <a:latin typeface="Arial"/>
                <a:cs typeface="Arial"/>
              </a:rPr>
              <a:t>e</a:t>
            </a:r>
            <a:r>
              <a:rPr sz="2900" b="1" spc="249" baseline="-30651" dirty="0">
                <a:solidFill>
                  <a:srgbClr val="A51C00"/>
                </a:solidFill>
                <a:latin typeface="Arial"/>
                <a:cs typeface="Arial"/>
              </a:rPr>
              <a:t> </a:t>
            </a:r>
            <a:r>
              <a:rPr sz="2933" b="1" dirty="0">
                <a:solidFill>
                  <a:srgbClr val="A51C00"/>
                </a:solidFill>
                <a:latin typeface="Arial"/>
                <a:cs typeface="Arial"/>
              </a:rPr>
              <a:t>)</a:t>
            </a:r>
            <a:endParaRPr sz="2933">
              <a:latin typeface="Arial"/>
              <a:cs typeface="Arial"/>
            </a:endParaRPr>
          </a:p>
        </p:txBody>
      </p:sp>
      <p:sp>
        <p:nvSpPr>
          <p:cNvPr id="5" name="object 5"/>
          <p:cNvSpPr txBox="1">
            <a:spLocks noGrp="1"/>
          </p:cNvSpPr>
          <p:nvPr>
            <p:ph type="title"/>
          </p:nvPr>
        </p:nvSpPr>
        <p:spPr>
          <a:xfrm>
            <a:off x="903297" y="554627"/>
            <a:ext cx="3429000" cy="550642"/>
          </a:xfrm>
          <a:prstGeom prst="rect">
            <a:avLst/>
          </a:prstGeom>
        </p:spPr>
        <p:txBody>
          <a:bodyPr vert="horz" wrap="square" lIns="0" tIns="16933" rIns="0" bIns="0" rtlCol="0" anchor="ctr">
            <a:spAutoFit/>
          </a:bodyPr>
          <a:lstStyle/>
          <a:p>
            <a:pPr marL="16933">
              <a:lnSpc>
                <a:spcPct val="100000"/>
              </a:lnSpc>
              <a:spcBef>
                <a:spcPts val="133"/>
              </a:spcBef>
            </a:pPr>
            <a:r>
              <a:rPr sz="3467" b="1" spc="-7" dirty="0">
                <a:solidFill>
                  <a:srgbClr val="3D85C6"/>
                </a:solidFill>
                <a:latin typeface="Arial"/>
                <a:cs typeface="Arial"/>
              </a:rPr>
              <a:t>Impurity</a:t>
            </a:r>
            <a:r>
              <a:rPr sz="3467" b="1" spc="-127" dirty="0">
                <a:solidFill>
                  <a:srgbClr val="3D85C6"/>
                </a:solidFill>
                <a:latin typeface="Arial"/>
                <a:cs typeface="Arial"/>
              </a:rPr>
              <a:t> </a:t>
            </a:r>
            <a:r>
              <a:rPr sz="3467" b="1" dirty="0">
                <a:solidFill>
                  <a:srgbClr val="3D85C6"/>
                </a:solidFill>
                <a:latin typeface="Arial"/>
                <a:cs typeface="Arial"/>
              </a:rPr>
              <a:t>Metrics</a:t>
            </a:r>
            <a:endParaRPr sz="3467">
              <a:latin typeface="Arial"/>
              <a:cs typeface="Arial"/>
            </a:endParaRPr>
          </a:p>
        </p:txBody>
      </p:sp>
      <p:sp>
        <p:nvSpPr>
          <p:cNvPr id="6" name="object 6"/>
          <p:cNvSpPr/>
          <p:nvPr/>
        </p:nvSpPr>
        <p:spPr>
          <a:xfrm>
            <a:off x="4482255" y="3420644"/>
            <a:ext cx="4228855" cy="813249"/>
          </a:xfrm>
          <a:prstGeom prst="rect">
            <a:avLst/>
          </a:prstGeom>
          <a:blipFill>
            <a:blip r:embed="rId2" cstate="print"/>
            <a:stretch>
              <a:fillRect/>
            </a:stretch>
          </a:blipFill>
        </p:spPr>
        <p:txBody>
          <a:bodyPr wrap="square" lIns="0" tIns="0" rIns="0" bIns="0" rtlCol="0"/>
          <a:lstStyle/>
          <a:p>
            <a:endParaRPr sz="2400"/>
          </a:p>
        </p:txBody>
      </p:sp>
      <p:sp>
        <p:nvSpPr>
          <p:cNvPr id="7" name="object 7"/>
          <p:cNvSpPr/>
          <p:nvPr/>
        </p:nvSpPr>
        <p:spPr>
          <a:xfrm>
            <a:off x="5822355" y="5096423"/>
            <a:ext cx="3999824" cy="1192931"/>
          </a:xfrm>
          <a:prstGeom prst="rect">
            <a:avLst/>
          </a:prstGeom>
          <a:blipFill>
            <a:blip r:embed="rId3" cstate="print"/>
            <a:stretch>
              <a:fillRect/>
            </a:stretch>
          </a:blipFill>
        </p:spPr>
        <p:txBody>
          <a:bodyPr wrap="square" lIns="0" tIns="0" rIns="0" bIns="0" rtlCol="0"/>
          <a:lstStyle/>
          <a:p>
            <a:endParaRPr sz="2400"/>
          </a:p>
        </p:txBody>
      </p:sp>
      <p:sp>
        <p:nvSpPr>
          <p:cNvPr id="8" name="object 8"/>
          <p:cNvSpPr/>
          <p:nvPr/>
        </p:nvSpPr>
        <p:spPr>
          <a:xfrm>
            <a:off x="4921754" y="1901569"/>
            <a:ext cx="5213901" cy="868963"/>
          </a:xfrm>
          <a:prstGeom prst="rect">
            <a:avLst/>
          </a:prstGeom>
          <a:blipFill>
            <a:blip r:embed="rId4"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32664404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7088" y="732253"/>
            <a:ext cx="3090333" cy="632651"/>
          </a:xfrm>
          <a:prstGeom prst="rect">
            <a:avLst/>
          </a:prstGeom>
        </p:spPr>
        <p:txBody>
          <a:bodyPr vert="horz" wrap="square" lIns="0" tIns="16933" rIns="0" bIns="0" rtlCol="0" anchor="ctr">
            <a:spAutoFit/>
          </a:bodyPr>
          <a:lstStyle/>
          <a:p>
            <a:pPr marL="16933">
              <a:lnSpc>
                <a:spcPct val="100000"/>
              </a:lnSpc>
              <a:spcBef>
                <a:spcPts val="133"/>
              </a:spcBef>
            </a:pPr>
            <a:r>
              <a:rPr sz="4000" spc="-7" dirty="0">
                <a:solidFill>
                  <a:srgbClr val="000000"/>
                </a:solidFill>
                <a:latin typeface="RobotoRegular"/>
                <a:cs typeface="RobotoRegular"/>
              </a:rPr>
              <a:t>Applications</a:t>
            </a:r>
            <a:r>
              <a:rPr sz="4000" spc="-113" dirty="0">
                <a:solidFill>
                  <a:srgbClr val="000000"/>
                </a:solidFill>
                <a:latin typeface="RobotoRegular"/>
                <a:cs typeface="RobotoRegular"/>
              </a:rPr>
              <a:t> </a:t>
            </a:r>
            <a:r>
              <a:rPr sz="4000" dirty="0">
                <a:solidFill>
                  <a:srgbClr val="000000"/>
                </a:solidFill>
                <a:latin typeface="RobotoRegular"/>
                <a:cs typeface="RobotoRegular"/>
              </a:rPr>
              <a:t>:</a:t>
            </a:r>
            <a:endParaRPr sz="4000">
              <a:latin typeface="RobotoRegular"/>
              <a:cs typeface="RobotoRegular"/>
            </a:endParaRPr>
          </a:p>
        </p:txBody>
      </p:sp>
      <p:sp>
        <p:nvSpPr>
          <p:cNvPr id="3" name="object 3"/>
          <p:cNvSpPr txBox="1"/>
          <p:nvPr/>
        </p:nvSpPr>
        <p:spPr>
          <a:xfrm>
            <a:off x="980833" y="1895261"/>
            <a:ext cx="6692900" cy="3158984"/>
          </a:xfrm>
          <a:prstGeom prst="rect">
            <a:avLst/>
          </a:prstGeom>
        </p:spPr>
        <p:txBody>
          <a:bodyPr vert="horz" wrap="square" lIns="0" tIns="16933" rIns="0" bIns="0" rtlCol="0">
            <a:spAutoFit/>
          </a:bodyPr>
          <a:lstStyle/>
          <a:p>
            <a:pPr marL="631596" indent="-615511">
              <a:lnSpc>
                <a:spcPts val="3507"/>
              </a:lnSpc>
              <a:spcBef>
                <a:spcPts val="133"/>
              </a:spcBef>
              <a:buAutoNum type="arabicPeriod"/>
              <a:tabLst>
                <a:tab pos="631596" algn="l"/>
                <a:tab pos="632444" algn="l"/>
              </a:tabLst>
            </a:pPr>
            <a:r>
              <a:rPr sz="2933" spc="-7" dirty="0">
                <a:latin typeface="Arial"/>
                <a:cs typeface="Arial"/>
              </a:rPr>
              <a:t>Business</a:t>
            </a:r>
            <a:r>
              <a:rPr sz="2933" spc="-20" dirty="0">
                <a:latin typeface="Arial"/>
                <a:cs typeface="Arial"/>
              </a:rPr>
              <a:t> </a:t>
            </a:r>
            <a:r>
              <a:rPr sz="2933" dirty="0">
                <a:latin typeface="Arial"/>
                <a:cs typeface="Arial"/>
              </a:rPr>
              <a:t>Management</a:t>
            </a:r>
          </a:p>
          <a:p>
            <a:pPr marL="631596" indent="-615511">
              <a:lnSpc>
                <a:spcPts val="3500"/>
              </a:lnSpc>
              <a:buAutoNum type="arabicPeriod"/>
              <a:tabLst>
                <a:tab pos="631596" algn="l"/>
                <a:tab pos="632444" algn="l"/>
              </a:tabLst>
            </a:pPr>
            <a:r>
              <a:rPr sz="2933" spc="-7" dirty="0">
                <a:latin typeface="Arial"/>
                <a:cs typeface="Arial"/>
              </a:rPr>
              <a:t>Customer Relationship</a:t>
            </a:r>
            <a:r>
              <a:rPr sz="2933" spc="-113" dirty="0">
                <a:latin typeface="Arial"/>
                <a:cs typeface="Arial"/>
              </a:rPr>
              <a:t> </a:t>
            </a:r>
            <a:r>
              <a:rPr sz="2933" dirty="0">
                <a:latin typeface="Arial"/>
                <a:cs typeface="Arial"/>
              </a:rPr>
              <a:t>Management</a:t>
            </a:r>
          </a:p>
          <a:p>
            <a:pPr marL="631596" indent="-615511">
              <a:lnSpc>
                <a:spcPts val="3500"/>
              </a:lnSpc>
              <a:buAutoNum type="arabicPeriod"/>
              <a:tabLst>
                <a:tab pos="631596" algn="l"/>
                <a:tab pos="632444" algn="l"/>
              </a:tabLst>
            </a:pPr>
            <a:r>
              <a:rPr sz="2933" spc="-7" dirty="0">
                <a:latin typeface="Arial"/>
                <a:cs typeface="Arial"/>
              </a:rPr>
              <a:t>Fraudulent Statement</a:t>
            </a:r>
            <a:r>
              <a:rPr sz="2933" spc="-47" dirty="0">
                <a:latin typeface="Arial"/>
                <a:cs typeface="Arial"/>
              </a:rPr>
              <a:t> </a:t>
            </a:r>
            <a:r>
              <a:rPr sz="2933" spc="-7" dirty="0">
                <a:latin typeface="Arial"/>
                <a:cs typeface="Arial"/>
              </a:rPr>
              <a:t>Detection</a:t>
            </a:r>
            <a:endParaRPr sz="2933" dirty="0">
              <a:latin typeface="Arial"/>
              <a:cs typeface="Arial"/>
            </a:endParaRPr>
          </a:p>
          <a:p>
            <a:pPr marL="631596" indent="-615511">
              <a:lnSpc>
                <a:spcPts val="3500"/>
              </a:lnSpc>
              <a:buAutoNum type="arabicPeriod"/>
              <a:tabLst>
                <a:tab pos="631596" algn="l"/>
                <a:tab pos="632444" algn="l"/>
              </a:tabLst>
            </a:pPr>
            <a:r>
              <a:rPr sz="2933" spc="-7" dirty="0">
                <a:latin typeface="Arial"/>
                <a:cs typeface="Arial"/>
              </a:rPr>
              <a:t>Engineering</a:t>
            </a:r>
            <a:endParaRPr sz="2933" dirty="0">
              <a:latin typeface="Arial"/>
              <a:cs typeface="Arial"/>
            </a:endParaRPr>
          </a:p>
          <a:p>
            <a:pPr marL="631596" indent="-615511">
              <a:lnSpc>
                <a:spcPts val="3500"/>
              </a:lnSpc>
              <a:buAutoNum type="arabicPeriod"/>
              <a:tabLst>
                <a:tab pos="631596" algn="l"/>
                <a:tab pos="632444" algn="l"/>
              </a:tabLst>
            </a:pPr>
            <a:r>
              <a:rPr sz="2933" spc="-7" dirty="0">
                <a:latin typeface="Arial"/>
                <a:cs typeface="Arial"/>
              </a:rPr>
              <a:t>Energy</a:t>
            </a:r>
            <a:r>
              <a:rPr sz="2933" spc="-20" dirty="0">
                <a:latin typeface="Arial"/>
                <a:cs typeface="Arial"/>
              </a:rPr>
              <a:t> </a:t>
            </a:r>
            <a:r>
              <a:rPr sz="2933" spc="-7" dirty="0">
                <a:latin typeface="Arial"/>
                <a:cs typeface="Arial"/>
              </a:rPr>
              <a:t>Consumption</a:t>
            </a:r>
            <a:endParaRPr sz="2933" dirty="0">
              <a:latin typeface="Arial"/>
              <a:cs typeface="Arial"/>
            </a:endParaRPr>
          </a:p>
          <a:p>
            <a:pPr marL="631596" indent="-615511">
              <a:lnSpc>
                <a:spcPts val="3500"/>
              </a:lnSpc>
              <a:buAutoNum type="arabicPeriod"/>
              <a:tabLst>
                <a:tab pos="631596" algn="l"/>
                <a:tab pos="632444" algn="l"/>
              </a:tabLst>
            </a:pPr>
            <a:r>
              <a:rPr sz="2933" spc="-7" dirty="0">
                <a:latin typeface="Arial"/>
                <a:cs typeface="Arial"/>
              </a:rPr>
              <a:t>Fault</a:t>
            </a:r>
            <a:r>
              <a:rPr sz="2933" spc="-20" dirty="0">
                <a:latin typeface="Arial"/>
                <a:cs typeface="Arial"/>
              </a:rPr>
              <a:t> </a:t>
            </a:r>
            <a:r>
              <a:rPr sz="2933" spc="-7" dirty="0">
                <a:latin typeface="Arial"/>
                <a:cs typeface="Arial"/>
              </a:rPr>
              <a:t>Diagnosis</a:t>
            </a:r>
            <a:endParaRPr sz="2933" dirty="0">
              <a:latin typeface="Arial"/>
              <a:cs typeface="Arial"/>
            </a:endParaRPr>
          </a:p>
          <a:p>
            <a:pPr marL="631596" indent="-615511">
              <a:lnSpc>
                <a:spcPts val="3507"/>
              </a:lnSpc>
              <a:buAutoNum type="arabicPeriod"/>
              <a:tabLst>
                <a:tab pos="631596" algn="l"/>
                <a:tab pos="632444" algn="l"/>
              </a:tabLst>
            </a:pPr>
            <a:r>
              <a:rPr sz="2933" spc="-7" dirty="0">
                <a:latin typeface="Arial"/>
                <a:cs typeface="Arial"/>
              </a:rPr>
              <a:t>Healthcare</a:t>
            </a:r>
            <a:r>
              <a:rPr sz="2933" spc="-13" dirty="0">
                <a:latin typeface="Arial"/>
                <a:cs typeface="Arial"/>
              </a:rPr>
              <a:t> </a:t>
            </a:r>
            <a:r>
              <a:rPr sz="2933" dirty="0">
                <a:latin typeface="Arial"/>
                <a:cs typeface="Arial"/>
              </a:rPr>
              <a:t>Management</a:t>
            </a:r>
          </a:p>
        </p:txBody>
      </p:sp>
    </p:spTree>
    <p:extLst>
      <p:ext uri="{BB962C8B-B14F-4D97-AF65-F5344CB8AC3E}">
        <p14:creationId xmlns:p14="http://schemas.microsoft.com/office/powerpoint/2010/main" val="363451258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itle 1"/>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lgn="ctr">
              <a:buNone/>
            </a:pPr>
            <a:r>
              <a:rPr lang="en-US" b="1" i="1" dirty="0" smtClean="0"/>
              <a:t>Example Decision tree using ID3 Algorithm</a:t>
            </a:r>
            <a:endParaRPr lang="en-US" b="1" i="1" dirty="0"/>
          </a:p>
        </p:txBody>
      </p:sp>
    </p:spTree>
    <p:extLst>
      <p:ext uri="{BB962C8B-B14F-4D97-AF65-F5344CB8AC3E}">
        <p14:creationId xmlns:p14="http://schemas.microsoft.com/office/powerpoint/2010/main" val="96835001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itle 1"/>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lgn="ctr">
              <a:buNone/>
            </a:pPr>
            <a:r>
              <a:rPr lang="en-US" b="1" i="1" dirty="0" smtClean="0"/>
              <a:t>Example Decision tree using ID3 Algorithm</a:t>
            </a:r>
            <a:endParaRPr lang="en-US" b="1" i="1" dirty="0"/>
          </a:p>
        </p:txBody>
      </p:sp>
    </p:spTree>
    <p:extLst>
      <p:ext uri="{BB962C8B-B14F-4D97-AF65-F5344CB8AC3E}">
        <p14:creationId xmlns:p14="http://schemas.microsoft.com/office/powerpoint/2010/main" val="7051331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ooter Placeholder 3"/>
          <p:cNvSpPr>
            <a:spLocks noGrp="1"/>
          </p:cNvSpPr>
          <p:nvPr>
            <p:ph type="ftr" sz="quarter" idx="11"/>
          </p:nvPr>
        </p:nvSpPr>
        <p:spPr/>
        <p:txBody>
          <a:bodyPr/>
          <a:lstStyle/>
          <a:p>
            <a:r>
              <a:rPr lang="en-US" altLang="en-US"/>
              <a:t>ICS611</a:t>
            </a:r>
          </a:p>
        </p:txBody>
      </p:sp>
      <p:sp>
        <p:nvSpPr>
          <p:cNvPr id="118" name="Slide Number Placeholder 4"/>
          <p:cNvSpPr>
            <a:spLocks noGrp="1"/>
          </p:cNvSpPr>
          <p:nvPr>
            <p:ph type="sldNum" sz="quarter" idx="12"/>
          </p:nvPr>
        </p:nvSpPr>
        <p:spPr/>
        <p:txBody>
          <a:bodyPr/>
          <a:lstStyle/>
          <a:p>
            <a:fld id="{856824B3-1B23-46F4-9DE7-D9971A100F71}" type="slidenum">
              <a:rPr lang="en-US" altLang="en-US"/>
              <a:pPr/>
              <a:t>175</a:t>
            </a:fld>
            <a:endParaRPr lang="en-US" altLang="en-US"/>
          </a:p>
        </p:txBody>
      </p:sp>
      <p:sp>
        <p:nvSpPr>
          <p:cNvPr id="91138" name="Rectangle 2"/>
          <p:cNvSpPr>
            <a:spLocks noGrp="1" noChangeArrowheads="1"/>
          </p:cNvSpPr>
          <p:nvPr>
            <p:ph type="title"/>
          </p:nvPr>
        </p:nvSpPr>
        <p:spPr/>
        <p:txBody>
          <a:bodyPr/>
          <a:lstStyle/>
          <a:p>
            <a:r>
              <a:rPr lang="sv-SE" altLang="en-US"/>
              <a:t>Training Examples</a:t>
            </a:r>
            <a:endParaRPr lang="en-US" altLang="en-US"/>
          </a:p>
        </p:txBody>
      </p:sp>
      <p:grpSp>
        <p:nvGrpSpPr>
          <p:cNvPr id="91139" name="Group 3"/>
          <p:cNvGrpSpPr>
            <a:grpSpLocks/>
          </p:cNvGrpSpPr>
          <p:nvPr/>
        </p:nvGrpSpPr>
        <p:grpSpPr bwMode="auto">
          <a:xfrm>
            <a:off x="2209800" y="1524001"/>
            <a:ext cx="8305800" cy="5045075"/>
            <a:chOff x="432" y="960"/>
            <a:chExt cx="5232" cy="3178"/>
          </a:xfrm>
        </p:grpSpPr>
        <p:sp>
          <p:nvSpPr>
            <p:cNvPr id="91140" name="Rectangle 4"/>
            <p:cNvSpPr>
              <a:spLocks noChangeArrowheads="1"/>
            </p:cNvSpPr>
            <p:nvPr/>
          </p:nvSpPr>
          <p:spPr bwMode="auto">
            <a:xfrm>
              <a:off x="4560" y="3927"/>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91141" name="Rectangle 5"/>
            <p:cNvSpPr>
              <a:spLocks noChangeArrowheads="1"/>
            </p:cNvSpPr>
            <p:nvPr/>
          </p:nvSpPr>
          <p:spPr bwMode="auto">
            <a:xfrm>
              <a:off x="3840" y="3927"/>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91142" name="Rectangle 6"/>
            <p:cNvSpPr>
              <a:spLocks noChangeArrowheads="1"/>
            </p:cNvSpPr>
            <p:nvPr/>
          </p:nvSpPr>
          <p:spPr bwMode="auto">
            <a:xfrm>
              <a:off x="3072" y="3927"/>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91143" name="Rectangle 7"/>
            <p:cNvSpPr>
              <a:spLocks noChangeArrowheads="1"/>
            </p:cNvSpPr>
            <p:nvPr/>
          </p:nvSpPr>
          <p:spPr bwMode="auto">
            <a:xfrm>
              <a:off x="2336" y="3927"/>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91144" name="Rectangle 8"/>
            <p:cNvSpPr>
              <a:spLocks noChangeArrowheads="1"/>
            </p:cNvSpPr>
            <p:nvPr/>
          </p:nvSpPr>
          <p:spPr bwMode="auto">
            <a:xfrm>
              <a:off x="912" y="3927"/>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91145" name="Rectangle 9"/>
            <p:cNvSpPr>
              <a:spLocks noChangeArrowheads="1"/>
            </p:cNvSpPr>
            <p:nvPr/>
          </p:nvSpPr>
          <p:spPr bwMode="auto">
            <a:xfrm>
              <a:off x="432" y="3927"/>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D14</a:t>
              </a:r>
              <a:endParaRPr lang="en-US" altLang="en-US" sz="1800"/>
            </a:p>
          </p:txBody>
        </p:sp>
        <p:sp>
          <p:nvSpPr>
            <p:cNvPr id="91146" name="Rectangle 10"/>
            <p:cNvSpPr>
              <a:spLocks noChangeArrowheads="1"/>
            </p:cNvSpPr>
            <p:nvPr/>
          </p:nvSpPr>
          <p:spPr bwMode="auto">
            <a:xfrm>
              <a:off x="4560" y="3716"/>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91147" name="Rectangle 11"/>
            <p:cNvSpPr>
              <a:spLocks noChangeArrowheads="1"/>
            </p:cNvSpPr>
            <p:nvPr/>
          </p:nvSpPr>
          <p:spPr bwMode="auto">
            <a:xfrm>
              <a:off x="3840" y="3716"/>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91148" name="Rectangle 12"/>
            <p:cNvSpPr>
              <a:spLocks noChangeArrowheads="1"/>
            </p:cNvSpPr>
            <p:nvPr/>
          </p:nvSpPr>
          <p:spPr bwMode="auto">
            <a:xfrm>
              <a:off x="3072" y="3716"/>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91149" name="Rectangle 13"/>
            <p:cNvSpPr>
              <a:spLocks noChangeArrowheads="1"/>
            </p:cNvSpPr>
            <p:nvPr/>
          </p:nvSpPr>
          <p:spPr bwMode="auto">
            <a:xfrm>
              <a:off x="2336" y="3716"/>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91150" name="Rectangle 14"/>
            <p:cNvSpPr>
              <a:spLocks noChangeArrowheads="1"/>
            </p:cNvSpPr>
            <p:nvPr/>
          </p:nvSpPr>
          <p:spPr bwMode="auto">
            <a:xfrm>
              <a:off x="912" y="3716"/>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91151" name="Rectangle 15"/>
            <p:cNvSpPr>
              <a:spLocks noChangeArrowheads="1"/>
            </p:cNvSpPr>
            <p:nvPr/>
          </p:nvSpPr>
          <p:spPr bwMode="auto">
            <a:xfrm>
              <a:off x="432" y="3716"/>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D13</a:t>
              </a:r>
              <a:endParaRPr lang="en-US" altLang="en-US" sz="1800"/>
            </a:p>
          </p:txBody>
        </p:sp>
        <p:sp>
          <p:nvSpPr>
            <p:cNvPr id="91152" name="Rectangle 16"/>
            <p:cNvSpPr>
              <a:spLocks noChangeArrowheads="1"/>
            </p:cNvSpPr>
            <p:nvPr/>
          </p:nvSpPr>
          <p:spPr bwMode="auto">
            <a:xfrm>
              <a:off x="4560" y="3505"/>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91153" name="Rectangle 17"/>
            <p:cNvSpPr>
              <a:spLocks noChangeArrowheads="1"/>
            </p:cNvSpPr>
            <p:nvPr/>
          </p:nvSpPr>
          <p:spPr bwMode="auto">
            <a:xfrm>
              <a:off x="3840" y="3505"/>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91154" name="Rectangle 18"/>
            <p:cNvSpPr>
              <a:spLocks noChangeArrowheads="1"/>
            </p:cNvSpPr>
            <p:nvPr/>
          </p:nvSpPr>
          <p:spPr bwMode="auto">
            <a:xfrm>
              <a:off x="3072" y="3505"/>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91155" name="Rectangle 19"/>
            <p:cNvSpPr>
              <a:spLocks noChangeArrowheads="1"/>
            </p:cNvSpPr>
            <p:nvPr/>
          </p:nvSpPr>
          <p:spPr bwMode="auto">
            <a:xfrm>
              <a:off x="2336" y="3505"/>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91156" name="Rectangle 20"/>
            <p:cNvSpPr>
              <a:spLocks noChangeArrowheads="1"/>
            </p:cNvSpPr>
            <p:nvPr/>
          </p:nvSpPr>
          <p:spPr bwMode="auto">
            <a:xfrm>
              <a:off x="912" y="3505"/>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91157" name="Rectangle 21"/>
            <p:cNvSpPr>
              <a:spLocks noChangeArrowheads="1"/>
            </p:cNvSpPr>
            <p:nvPr/>
          </p:nvSpPr>
          <p:spPr bwMode="auto">
            <a:xfrm>
              <a:off x="432" y="3505"/>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D12</a:t>
              </a:r>
              <a:endParaRPr lang="en-US" altLang="en-US" sz="1800"/>
            </a:p>
          </p:txBody>
        </p:sp>
        <p:sp>
          <p:nvSpPr>
            <p:cNvPr id="91158" name="Rectangle 22"/>
            <p:cNvSpPr>
              <a:spLocks noChangeArrowheads="1"/>
            </p:cNvSpPr>
            <p:nvPr/>
          </p:nvSpPr>
          <p:spPr bwMode="auto">
            <a:xfrm>
              <a:off x="4560" y="3294"/>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91159" name="Rectangle 23"/>
            <p:cNvSpPr>
              <a:spLocks noChangeArrowheads="1"/>
            </p:cNvSpPr>
            <p:nvPr/>
          </p:nvSpPr>
          <p:spPr bwMode="auto">
            <a:xfrm>
              <a:off x="3840" y="3294"/>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91160" name="Rectangle 24"/>
            <p:cNvSpPr>
              <a:spLocks noChangeArrowheads="1"/>
            </p:cNvSpPr>
            <p:nvPr/>
          </p:nvSpPr>
          <p:spPr bwMode="auto">
            <a:xfrm>
              <a:off x="3072" y="3294"/>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91161" name="Rectangle 25"/>
            <p:cNvSpPr>
              <a:spLocks noChangeArrowheads="1"/>
            </p:cNvSpPr>
            <p:nvPr/>
          </p:nvSpPr>
          <p:spPr bwMode="auto">
            <a:xfrm>
              <a:off x="2336" y="3294"/>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91162" name="Rectangle 26"/>
            <p:cNvSpPr>
              <a:spLocks noChangeArrowheads="1"/>
            </p:cNvSpPr>
            <p:nvPr/>
          </p:nvSpPr>
          <p:spPr bwMode="auto">
            <a:xfrm>
              <a:off x="912" y="3294"/>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91163" name="Rectangle 27"/>
            <p:cNvSpPr>
              <a:spLocks noChangeArrowheads="1"/>
            </p:cNvSpPr>
            <p:nvPr/>
          </p:nvSpPr>
          <p:spPr bwMode="auto">
            <a:xfrm>
              <a:off x="432" y="3294"/>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D11</a:t>
              </a:r>
              <a:endParaRPr lang="en-US" altLang="en-US" sz="1800"/>
            </a:p>
          </p:txBody>
        </p:sp>
        <p:sp>
          <p:nvSpPr>
            <p:cNvPr id="91164" name="Rectangle 28"/>
            <p:cNvSpPr>
              <a:spLocks noChangeArrowheads="1"/>
            </p:cNvSpPr>
            <p:nvPr/>
          </p:nvSpPr>
          <p:spPr bwMode="auto">
            <a:xfrm>
              <a:off x="4560" y="3083"/>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91165" name="Rectangle 29"/>
            <p:cNvSpPr>
              <a:spLocks noChangeArrowheads="1"/>
            </p:cNvSpPr>
            <p:nvPr/>
          </p:nvSpPr>
          <p:spPr bwMode="auto">
            <a:xfrm>
              <a:off x="3840" y="3083"/>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91166" name="Rectangle 30"/>
            <p:cNvSpPr>
              <a:spLocks noChangeArrowheads="1"/>
            </p:cNvSpPr>
            <p:nvPr/>
          </p:nvSpPr>
          <p:spPr bwMode="auto">
            <a:xfrm>
              <a:off x="3072" y="3083"/>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91167" name="Rectangle 31"/>
            <p:cNvSpPr>
              <a:spLocks noChangeArrowheads="1"/>
            </p:cNvSpPr>
            <p:nvPr/>
          </p:nvSpPr>
          <p:spPr bwMode="auto">
            <a:xfrm>
              <a:off x="2336" y="3083"/>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91168" name="Rectangle 32"/>
            <p:cNvSpPr>
              <a:spLocks noChangeArrowheads="1"/>
            </p:cNvSpPr>
            <p:nvPr/>
          </p:nvSpPr>
          <p:spPr bwMode="auto">
            <a:xfrm>
              <a:off x="912" y="3083"/>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91169" name="Rectangle 33"/>
            <p:cNvSpPr>
              <a:spLocks noChangeArrowheads="1"/>
            </p:cNvSpPr>
            <p:nvPr/>
          </p:nvSpPr>
          <p:spPr bwMode="auto">
            <a:xfrm>
              <a:off x="432" y="3083"/>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D10</a:t>
              </a:r>
              <a:endParaRPr lang="en-US" altLang="en-US" sz="1800"/>
            </a:p>
          </p:txBody>
        </p:sp>
        <p:sp>
          <p:nvSpPr>
            <p:cNvPr id="91170" name="Rectangle 34"/>
            <p:cNvSpPr>
              <a:spLocks noChangeArrowheads="1"/>
            </p:cNvSpPr>
            <p:nvPr/>
          </p:nvSpPr>
          <p:spPr bwMode="auto">
            <a:xfrm>
              <a:off x="4560" y="2872"/>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91171" name="Rectangle 35"/>
            <p:cNvSpPr>
              <a:spLocks noChangeArrowheads="1"/>
            </p:cNvSpPr>
            <p:nvPr/>
          </p:nvSpPr>
          <p:spPr bwMode="auto">
            <a:xfrm>
              <a:off x="3840" y="2872"/>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91172" name="Rectangle 36"/>
            <p:cNvSpPr>
              <a:spLocks noChangeArrowheads="1"/>
            </p:cNvSpPr>
            <p:nvPr/>
          </p:nvSpPr>
          <p:spPr bwMode="auto">
            <a:xfrm>
              <a:off x="3072" y="2872"/>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91173" name="Rectangle 37"/>
            <p:cNvSpPr>
              <a:spLocks noChangeArrowheads="1"/>
            </p:cNvSpPr>
            <p:nvPr/>
          </p:nvSpPr>
          <p:spPr bwMode="auto">
            <a:xfrm>
              <a:off x="2336" y="2872"/>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Cold</a:t>
              </a:r>
              <a:endParaRPr lang="en-US" altLang="en-US" sz="1800"/>
            </a:p>
          </p:txBody>
        </p:sp>
        <p:sp>
          <p:nvSpPr>
            <p:cNvPr id="91174" name="Rectangle 38"/>
            <p:cNvSpPr>
              <a:spLocks noChangeArrowheads="1"/>
            </p:cNvSpPr>
            <p:nvPr/>
          </p:nvSpPr>
          <p:spPr bwMode="auto">
            <a:xfrm>
              <a:off x="912" y="2872"/>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91175" name="Rectangle 39"/>
            <p:cNvSpPr>
              <a:spLocks noChangeArrowheads="1"/>
            </p:cNvSpPr>
            <p:nvPr/>
          </p:nvSpPr>
          <p:spPr bwMode="auto">
            <a:xfrm>
              <a:off x="432" y="2872"/>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D9</a:t>
              </a:r>
              <a:endParaRPr lang="en-US" altLang="en-US" sz="1800"/>
            </a:p>
          </p:txBody>
        </p:sp>
        <p:sp>
          <p:nvSpPr>
            <p:cNvPr id="91176" name="Rectangle 40"/>
            <p:cNvSpPr>
              <a:spLocks noChangeArrowheads="1"/>
            </p:cNvSpPr>
            <p:nvPr/>
          </p:nvSpPr>
          <p:spPr bwMode="auto">
            <a:xfrm>
              <a:off x="4560" y="2661"/>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91177" name="Rectangle 41"/>
            <p:cNvSpPr>
              <a:spLocks noChangeArrowheads="1"/>
            </p:cNvSpPr>
            <p:nvPr/>
          </p:nvSpPr>
          <p:spPr bwMode="auto">
            <a:xfrm>
              <a:off x="3840" y="2661"/>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91178" name="Rectangle 42"/>
            <p:cNvSpPr>
              <a:spLocks noChangeArrowheads="1"/>
            </p:cNvSpPr>
            <p:nvPr/>
          </p:nvSpPr>
          <p:spPr bwMode="auto">
            <a:xfrm>
              <a:off x="3072" y="2661"/>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91179" name="Rectangle 43"/>
            <p:cNvSpPr>
              <a:spLocks noChangeArrowheads="1"/>
            </p:cNvSpPr>
            <p:nvPr/>
          </p:nvSpPr>
          <p:spPr bwMode="auto">
            <a:xfrm>
              <a:off x="2336" y="2661"/>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91180" name="Rectangle 44"/>
            <p:cNvSpPr>
              <a:spLocks noChangeArrowheads="1"/>
            </p:cNvSpPr>
            <p:nvPr/>
          </p:nvSpPr>
          <p:spPr bwMode="auto">
            <a:xfrm>
              <a:off x="912" y="2661"/>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91181" name="Rectangle 45"/>
            <p:cNvSpPr>
              <a:spLocks noChangeArrowheads="1"/>
            </p:cNvSpPr>
            <p:nvPr/>
          </p:nvSpPr>
          <p:spPr bwMode="auto">
            <a:xfrm>
              <a:off x="432" y="2661"/>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D8</a:t>
              </a:r>
              <a:endParaRPr lang="en-US" altLang="en-US" sz="1800"/>
            </a:p>
          </p:txBody>
        </p:sp>
        <p:sp>
          <p:nvSpPr>
            <p:cNvPr id="91182" name="Rectangle 46"/>
            <p:cNvSpPr>
              <a:spLocks noChangeArrowheads="1"/>
            </p:cNvSpPr>
            <p:nvPr/>
          </p:nvSpPr>
          <p:spPr bwMode="auto">
            <a:xfrm>
              <a:off x="4560" y="2450"/>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91183" name="Rectangle 47"/>
            <p:cNvSpPr>
              <a:spLocks noChangeArrowheads="1"/>
            </p:cNvSpPr>
            <p:nvPr/>
          </p:nvSpPr>
          <p:spPr bwMode="auto">
            <a:xfrm>
              <a:off x="3840" y="2450"/>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91184" name="Rectangle 48"/>
            <p:cNvSpPr>
              <a:spLocks noChangeArrowheads="1"/>
            </p:cNvSpPr>
            <p:nvPr/>
          </p:nvSpPr>
          <p:spPr bwMode="auto">
            <a:xfrm>
              <a:off x="3072" y="2450"/>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91185" name="Rectangle 49"/>
            <p:cNvSpPr>
              <a:spLocks noChangeArrowheads="1"/>
            </p:cNvSpPr>
            <p:nvPr/>
          </p:nvSpPr>
          <p:spPr bwMode="auto">
            <a:xfrm>
              <a:off x="2336" y="2450"/>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Cool</a:t>
              </a:r>
              <a:endParaRPr lang="en-US" altLang="en-US" sz="1800"/>
            </a:p>
          </p:txBody>
        </p:sp>
        <p:sp>
          <p:nvSpPr>
            <p:cNvPr id="91186" name="Rectangle 50"/>
            <p:cNvSpPr>
              <a:spLocks noChangeArrowheads="1"/>
            </p:cNvSpPr>
            <p:nvPr/>
          </p:nvSpPr>
          <p:spPr bwMode="auto">
            <a:xfrm>
              <a:off x="912" y="2450"/>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91187" name="Rectangle 51"/>
            <p:cNvSpPr>
              <a:spLocks noChangeArrowheads="1"/>
            </p:cNvSpPr>
            <p:nvPr/>
          </p:nvSpPr>
          <p:spPr bwMode="auto">
            <a:xfrm>
              <a:off x="432" y="2450"/>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D7</a:t>
              </a:r>
              <a:endParaRPr lang="en-US" altLang="en-US" sz="1800"/>
            </a:p>
          </p:txBody>
        </p:sp>
        <p:sp>
          <p:nvSpPr>
            <p:cNvPr id="91188" name="Rectangle 52"/>
            <p:cNvSpPr>
              <a:spLocks noChangeArrowheads="1"/>
            </p:cNvSpPr>
            <p:nvPr/>
          </p:nvSpPr>
          <p:spPr bwMode="auto">
            <a:xfrm>
              <a:off x="4560" y="2239"/>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91189" name="Rectangle 53"/>
            <p:cNvSpPr>
              <a:spLocks noChangeArrowheads="1"/>
            </p:cNvSpPr>
            <p:nvPr/>
          </p:nvSpPr>
          <p:spPr bwMode="auto">
            <a:xfrm>
              <a:off x="3840" y="2239"/>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91190" name="Rectangle 54"/>
            <p:cNvSpPr>
              <a:spLocks noChangeArrowheads="1"/>
            </p:cNvSpPr>
            <p:nvPr/>
          </p:nvSpPr>
          <p:spPr bwMode="auto">
            <a:xfrm>
              <a:off x="3072" y="2239"/>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91191" name="Rectangle 55"/>
            <p:cNvSpPr>
              <a:spLocks noChangeArrowheads="1"/>
            </p:cNvSpPr>
            <p:nvPr/>
          </p:nvSpPr>
          <p:spPr bwMode="auto">
            <a:xfrm>
              <a:off x="2336" y="2239"/>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Cool</a:t>
              </a:r>
              <a:endParaRPr lang="en-US" altLang="en-US" sz="1800"/>
            </a:p>
          </p:txBody>
        </p:sp>
        <p:sp>
          <p:nvSpPr>
            <p:cNvPr id="91192" name="Rectangle 56"/>
            <p:cNvSpPr>
              <a:spLocks noChangeArrowheads="1"/>
            </p:cNvSpPr>
            <p:nvPr/>
          </p:nvSpPr>
          <p:spPr bwMode="auto">
            <a:xfrm>
              <a:off x="912" y="2239"/>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91193" name="Rectangle 57"/>
            <p:cNvSpPr>
              <a:spLocks noChangeArrowheads="1"/>
            </p:cNvSpPr>
            <p:nvPr/>
          </p:nvSpPr>
          <p:spPr bwMode="auto">
            <a:xfrm>
              <a:off x="432" y="2239"/>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D6</a:t>
              </a:r>
              <a:endParaRPr lang="en-US" altLang="en-US" sz="1800"/>
            </a:p>
          </p:txBody>
        </p:sp>
        <p:sp>
          <p:nvSpPr>
            <p:cNvPr id="91194" name="Rectangle 58"/>
            <p:cNvSpPr>
              <a:spLocks noChangeArrowheads="1"/>
            </p:cNvSpPr>
            <p:nvPr/>
          </p:nvSpPr>
          <p:spPr bwMode="auto">
            <a:xfrm>
              <a:off x="4560" y="2028"/>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91195" name="Rectangle 59"/>
            <p:cNvSpPr>
              <a:spLocks noChangeArrowheads="1"/>
            </p:cNvSpPr>
            <p:nvPr/>
          </p:nvSpPr>
          <p:spPr bwMode="auto">
            <a:xfrm>
              <a:off x="3840" y="2028"/>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91196" name="Rectangle 60"/>
            <p:cNvSpPr>
              <a:spLocks noChangeArrowheads="1"/>
            </p:cNvSpPr>
            <p:nvPr/>
          </p:nvSpPr>
          <p:spPr bwMode="auto">
            <a:xfrm>
              <a:off x="3072" y="2028"/>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91197" name="Rectangle 61"/>
            <p:cNvSpPr>
              <a:spLocks noChangeArrowheads="1"/>
            </p:cNvSpPr>
            <p:nvPr/>
          </p:nvSpPr>
          <p:spPr bwMode="auto">
            <a:xfrm>
              <a:off x="2336" y="2028"/>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Cool</a:t>
              </a:r>
              <a:endParaRPr lang="en-US" altLang="en-US" sz="1800"/>
            </a:p>
          </p:txBody>
        </p:sp>
        <p:sp>
          <p:nvSpPr>
            <p:cNvPr id="91198" name="Rectangle 62"/>
            <p:cNvSpPr>
              <a:spLocks noChangeArrowheads="1"/>
            </p:cNvSpPr>
            <p:nvPr/>
          </p:nvSpPr>
          <p:spPr bwMode="auto">
            <a:xfrm>
              <a:off x="912" y="2028"/>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91199" name="Rectangle 63"/>
            <p:cNvSpPr>
              <a:spLocks noChangeArrowheads="1"/>
            </p:cNvSpPr>
            <p:nvPr/>
          </p:nvSpPr>
          <p:spPr bwMode="auto">
            <a:xfrm>
              <a:off x="432" y="2028"/>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D5</a:t>
              </a:r>
              <a:endParaRPr lang="en-US" altLang="en-US" sz="1800"/>
            </a:p>
          </p:txBody>
        </p:sp>
        <p:sp>
          <p:nvSpPr>
            <p:cNvPr id="91200" name="Rectangle 64"/>
            <p:cNvSpPr>
              <a:spLocks noChangeArrowheads="1"/>
            </p:cNvSpPr>
            <p:nvPr/>
          </p:nvSpPr>
          <p:spPr bwMode="auto">
            <a:xfrm>
              <a:off x="4560" y="1817"/>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91201" name="Rectangle 65"/>
            <p:cNvSpPr>
              <a:spLocks noChangeArrowheads="1"/>
            </p:cNvSpPr>
            <p:nvPr/>
          </p:nvSpPr>
          <p:spPr bwMode="auto">
            <a:xfrm>
              <a:off x="3840" y="1817"/>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91202" name="Rectangle 66"/>
            <p:cNvSpPr>
              <a:spLocks noChangeArrowheads="1"/>
            </p:cNvSpPr>
            <p:nvPr/>
          </p:nvSpPr>
          <p:spPr bwMode="auto">
            <a:xfrm>
              <a:off x="3072" y="1817"/>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91203" name="Rectangle 67"/>
            <p:cNvSpPr>
              <a:spLocks noChangeArrowheads="1"/>
            </p:cNvSpPr>
            <p:nvPr/>
          </p:nvSpPr>
          <p:spPr bwMode="auto">
            <a:xfrm>
              <a:off x="2336" y="1817"/>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91204" name="Rectangle 68"/>
            <p:cNvSpPr>
              <a:spLocks noChangeArrowheads="1"/>
            </p:cNvSpPr>
            <p:nvPr/>
          </p:nvSpPr>
          <p:spPr bwMode="auto">
            <a:xfrm>
              <a:off x="912" y="1817"/>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 </a:t>
              </a:r>
              <a:endParaRPr lang="en-US" altLang="en-US" sz="1800"/>
            </a:p>
          </p:txBody>
        </p:sp>
        <p:sp>
          <p:nvSpPr>
            <p:cNvPr id="91205" name="Rectangle 69"/>
            <p:cNvSpPr>
              <a:spLocks noChangeArrowheads="1"/>
            </p:cNvSpPr>
            <p:nvPr/>
          </p:nvSpPr>
          <p:spPr bwMode="auto">
            <a:xfrm>
              <a:off x="432" y="1817"/>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D4 </a:t>
              </a:r>
              <a:endParaRPr lang="en-US" altLang="en-US" sz="1800"/>
            </a:p>
          </p:txBody>
        </p:sp>
        <p:sp>
          <p:nvSpPr>
            <p:cNvPr id="91206" name="Rectangle 70"/>
            <p:cNvSpPr>
              <a:spLocks noChangeArrowheads="1"/>
            </p:cNvSpPr>
            <p:nvPr/>
          </p:nvSpPr>
          <p:spPr bwMode="auto">
            <a:xfrm>
              <a:off x="4560" y="1606"/>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91207" name="Rectangle 71"/>
            <p:cNvSpPr>
              <a:spLocks noChangeArrowheads="1"/>
            </p:cNvSpPr>
            <p:nvPr/>
          </p:nvSpPr>
          <p:spPr bwMode="auto">
            <a:xfrm>
              <a:off x="3840" y="1606"/>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91208" name="Rectangle 72"/>
            <p:cNvSpPr>
              <a:spLocks noChangeArrowheads="1"/>
            </p:cNvSpPr>
            <p:nvPr/>
          </p:nvSpPr>
          <p:spPr bwMode="auto">
            <a:xfrm>
              <a:off x="3072" y="1606"/>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91209" name="Rectangle 73"/>
            <p:cNvSpPr>
              <a:spLocks noChangeArrowheads="1"/>
            </p:cNvSpPr>
            <p:nvPr/>
          </p:nvSpPr>
          <p:spPr bwMode="auto">
            <a:xfrm>
              <a:off x="2336" y="1606"/>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91210" name="Rectangle 74"/>
            <p:cNvSpPr>
              <a:spLocks noChangeArrowheads="1"/>
            </p:cNvSpPr>
            <p:nvPr/>
          </p:nvSpPr>
          <p:spPr bwMode="auto">
            <a:xfrm>
              <a:off x="912" y="1606"/>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91211" name="Rectangle 75"/>
            <p:cNvSpPr>
              <a:spLocks noChangeArrowheads="1"/>
            </p:cNvSpPr>
            <p:nvPr/>
          </p:nvSpPr>
          <p:spPr bwMode="auto">
            <a:xfrm>
              <a:off x="432" y="1606"/>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D3</a:t>
              </a:r>
              <a:endParaRPr lang="en-US" altLang="en-US" sz="1800"/>
            </a:p>
          </p:txBody>
        </p:sp>
        <p:sp>
          <p:nvSpPr>
            <p:cNvPr id="91212" name="Rectangle 76"/>
            <p:cNvSpPr>
              <a:spLocks noChangeArrowheads="1"/>
            </p:cNvSpPr>
            <p:nvPr/>
          </p:nvSpPr>
          <p:spPr bwMode="auto">
            <a:xfrm>
              <a:off x="4560" y="1395"/>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91213" name="Rectangle 77"/>
            <p:cNvSpPr>
              <a:spLocks noChangeArrowheads="1"/>
            </p:cNvSpPr>
            <p:nvPr/>
          </p:nvSpPr>
          <p:spPr bwMode="auto">
            <a:xfrm>
              <a:off x="3840" y="1395"/>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91214" name="Rectangle 78"/>
            <p:cNvSpPr>
              <a:spLocks noChangeArrowheads="1"/>
            </p:cNvSpPr>
            <p:nvPr/>
          </p:nvSpPr>
          <p:spPr bwMode="auto">
            <a:xfrm>
              <a:off x="3072" y="1395"/>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91215" name="Rectangle 79"/>
            <p:cNvSpPr>
              <a:spLocks noChangeArrowheads="1"/>
            </p:cNvSpPr>
            <p:nvPr/>
          </p:nvSpPr>
          <p:spPr bwMode="auto">
            <a:xfrm>
              <a:off x="2336" y="1395"/>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91216" name="Rectangle 80"/>
            <p:cNvSpPr>
              <a:spLocks noChangeArrowheads="1"/>
            </p:cNvSpPr>
            <p:nvPr/>
          </p:nvSpPr>
          <p:spPr bwMode="auto">
            <a:xfrm>
              <a:off x="912" y="1395"/>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91217" name="Rectangle 81"/>
            <p:cNvSpPr>
              <a:spLocks noChangeArrowheads="1"/>
            </p:cNvSpPr>
            <p:nvPr/>
          </p:nvSpPr>
          <p:spPr bwMode="auto">
            <a:xfrm>
              <a:off x="432" y="1395"/>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D2</a:t>
              </a:r>
              <a:endParaRPr lang="en-US" altLang="en-US" sz="1800"/>
            </a:p>
          </p:txBody>
        </p:sp>
        <p:sp>
          <p:nvSpPr>
            <p:cNvPr id="91218" name="Rectangle 82"/>
            <p:cNvSpPr>
              <a:spLocks noChangeArrowheads="1"/>
            </p:cNvSpPr>
            <p:nvPr/>
          </p:nvSpPr>
          <p:spPr bwMode="auto">
            <a:xfrm>
              <a:off x="4560" y="1184"/>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91219" name="Rectangle 83"/>
            <p:cNvSpPr>
              <a:spLocks noChangeArrowheads="1"/>
            </p:cNvSpPr>
            <p:nvPr/>
          </p:nvSpPr>
          <p:spPr bwMode="auto">
            <a:xfrm>
              <a:off x="3840" y="1184"/>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91220" name="Rectangle 84"/>
            <p:cNvSpPr>
              <a:spLocks noChangeArrowheads="1"/>
            </p:cNvSpPr>
            <p:nvPr/>
          </p:nvSpPr>
          <p:spPr bwMode="auto">
            <a:xfrm>
              <a:off x="3072" y="1184"/>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91221" name="Rectangle 85"/>
            <p:cNvSpPr>
              <a:spLocks noChangeArrowheads="1"/>
            </p:cNvSpPr>
            <p:nvPr/>
          </p:nvSpPr>
          <p:spPr bwMode="auto">
            <a:xfrm>
              <a:off x="2336" y="1184"/>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91222" name="Rectangle 86"/>
            <p:cNvSpPr>
              <a:spLocks noChangeArrowheads="1"/>
            </p:cNvSpPr>
            <p:nvPr/>
          </p:nvSpPr>
          <p:spPr bwMode="auto">
            <a:xfrm>
              <a:off x="912" y="1184"/>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91223" name="Rectangle 87"/>
            <p:cNvSpPr>
              <a:spLocks noChangeArrowheads="1"/>
            </p:cNvSpPr>
            <p:nvPr/>
          </p:nvSpPr>
          <p:spPr bwMode="auto">
            <a:xfrm>
              <a:off x="432" y="1184"/>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a:t>
              </a:r>
              <a:endParaRPr lang="en-US" altLang="en-US" sz="1800"/>
            </a:p>
          </p:txBody>
        </p:sp>
        <p:sp>
          <p:nvSpPr>
            <p:cNvPr id="91224" name="Rectangle 88"/>
            <p:cNvSpPr>
              <a:spLocks noChangeArrowheads="1"/>
            </p:cNvSpPr>
            <p:nvPr/>
          </p:nvSpPr>
          <p:spPr bwMode="auto">
            <a:xfrm>
              <a:off x="4560" y="960"/>
              <a:ext cx="1104"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Play Tennis</a:t>
              </a:r>
              <a:endParaRPr lang="en-US" altLang="en-US" sz="1800"/>
            </a:p>
          </p:txBody>
        </p:sp>
        <p:sp>
          <p:nvSpPr>
            <p:cNvPr id="91225" name="Rectangle 89"/>
            <p:cNvSpPr>
              <a:spLocks noChangeArrowheads="1"/>
            </p:cNvSpPr>
            <p:nvPr/>
          </p:nvSpPr>
          <p:spPr bwMode="auto">
            <a:xfrm>
              <a:off x="3840" y="960"/>
              <a:ext cx="72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Wind</a:t>
              </a:r>
              <a:endParaRPr lang="en-US" altLang="en-US" sz="1800"/>
            </a:p>
          </p:txBody>
        </p:sp>
        <p:sp>
          <p:nvSpPr>
            <p:cNvPr id="91226" name="Rectangle 90"/>
            <p:cNvSpPr>
              <a:spLocks noChangeArrowheads="1"/>
            </p:cNvSpPr>
            <p:nvPr/>
          </p:nvSpPr>
          <p:spPr bwMode="auto">
            <a:xfrm>
              <a:off x="3072" y="960"/>
              <a:ext cx="76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Humidity</a:t>
              </a:r>
              <a:endParaRPr lang="en-US" altLang="en-US" sz="1800"/>
            </a:p>
          </p:txBody>
        </p:sp>
        <p:sp>
          <p:nvSpPr>
            <p:cNvPr id="91227" name="Rectangle 91"/>
            <p:cNvSpPr>
              <a:spLocks noChangeArrowheads="1"/>
            </p:cNvSpPr>
            <p:nvPr/>
          </p:nvSpPr>
          <p:spPr bwMode="auto">
            <a:xfrm>
              <a:off x="2336" y="960"/>
              <a:ext cx="73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Temp.</a:t>
              </a:r>
              <a:endParaRPr lang="en-US" altLang="en-US" sz="1800"/>
            </a:p>
          </p:txBody>
        </p:sp>
        <p:sp>
          <p:nvSpPr>
            <p:cNvPr id="91228" name="Rectangle 92"/>
            <p:cNvSpPr>
              <a:spLocks noChangeArrowheads="1"/>
            </p:cNvSpPr>
            <p:nvPr/>
          </p:nvSpPr>
          <p:spPr bwMode="auto">
            <a:xfrm>
              <a:off x="912" y="960"/>
              <a:ext cx="1424"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Outlook</a:t>
              </a:r>
              <a:endParaRPr lang="en-US" altLang="en-US" sz="1800"/>
            </a:p>
          </p:txBody>
        </p:sp>
        <p:sp>
          <p:nvSpPr>
            <p:cNvPr id="91229" name="Rectangle 93"/>
            <p:cNvSpPr>
              <a:spLocks noChangeArrowheads="1"/>
            </p:cNvSpPr>
            <p:nvPr/>
          </p:nvSpPr>
          <p:spPr bwMode="auto">
            <a:xfrm>
              <a:off x="432" y="960"/>
              <a:ext cx="48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Day</a:t>
              </a:r>
              <a:endParaRPr lang="en-US" altLang="en-US" sz="1800"/>
            </a:p>
          </p:txBody>
        </p:sp>
        <p:sp>
          <p:nvSpPr>
            <p:cNvPr id="91230" name="Line 94"/>
            <p:cNvSpPr>
              <a:spLocks noChangeShapeType="1"/>
            </p:cNvSpPr>
            <p:nvPr/>
          </p:nvSpPr>
          <p:spPr bwMode="auto">
            <a:xfrm>
              <a:off x="432" y="960"/>
              <a:ext cx="5232"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31" name="Line 95"/>
            <p:cNvSpPr>
              <a:spLocks noChangeShapeType="1"/>
            </p:cNvSpPr>
            <p:nvPr/>
          </p:nvSpPr>
          <p:spPr bwMode="auto">
            <a:xfrm>
              <a:off x="432" y="1184"/>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32" name="Line 96"/>
            <p:cNvSpPr>
              <a:spLocks noChangeShapeType="1"/>
            </p:cNvSpPr>
            <p:nvPr/>
          </p:nvSpPr>
          <p:spPr bwMode="auto">
            <a:xfrm>
              <a:off x="432" y="1395"/>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33" name="Line 97"/>
            <p:cNvSpPr>
              <a:spLocks noChangeShapeType="1"/>
            </p:cNvSpPr>
            <p:nvPr/>
          </p:nvSpPr>
          <p:spPr bwMode="auto">
            <a:xfrm>
              <a:off x="432" y="1606"/>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34" name="Line 98"/>
            <p:cNvSpPr>
              <a:spLocks noChangeShapeType="1"/>
            </p:cNvSpPr>
            <p:nvPr/>
          </p:nvSpPr>
          <p:spPr bwMode="auto">
            <a:xfrm>
              <a:off x="432" y="1817"/>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35" name="Line 99"/>
            <p:cNvSpPr>
              <a:spLocks noChangeShapeType="1"/>
            </p:cNvSpPr>
            <p:nvPr/>
          </p:nvSpPr>
          <p:spPr bwMode="auto">
            <a:xfrm>
              <a:off x="432" y="2028"/>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36" name="Line 100"/>
            <p:cNvSpPr>
              <a:spLocks noChangeShapeType="1"/>
            </p:cNvSpPr>
            <p:nvPr/>
          </p:nvSpPr>
          <p:spPr bwMode="auto">
            <a:xfrm>
              <a:off x="432" y="2239"/>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37" name="Line 101"/>
            <p:cNvSpPr>
              <a:spLocks noChangeShapeType="1"/>
            </p:cNvSpPr>
            <p:nvPr/>
          </p:nvSpPr>
          <p:spPr bwMode="auto">
            <a:xfrm>
              <a:off x="432" y="2450"/>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38" name="Line 102"/>
            <p:cNvSpPr>
              <a:spLocks noChangeShapeType="1"/>
            </p:cNvSpPr>
            <p:nvPr/>
          </p:nvSpPr>
          <p:spPr bwMode="auto">
            <a:xfrm>
              <a:off x="432" y="2661"/>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39" name="Line 103"/>
            <p:cNvSpPr>
              <a:spLocks noChangeShapeType="1"/>
            </p:cNvSpPr>
            <p:nvPr/>
          </p:nvSpPr>
          <p:spPr bwMode="auto">
            <a:xfrm>
              <a:off x="432" y="2872"/>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40" name="Line 104"/>
            <p:cNvSpPr>
              <a:spLocks noChangeShapeType="1"/>
            </p:cNvSpPr>
            <p:nvPr/>
          </p:nvSpPr>
          <p:spPr bwMode="auto">
            <a:xfrm>
              <a:off x="432" y="3083"/>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41" name="Line 105"/>
            <p:cNvSpPr>
              <a:spLocks noChangeShapeType="1"/>
            </p:cNvSpPr>
            <p:nvPr/>
          </p:nvSpPr>
          <p:spPr bwMode="auto">
            <a:xfrm>
              <a:off x="432" y="3294"/>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42" name="Line 106"/>
            <p:cNvSpPr>
              <a:spLocks noChangeShapeType="1"/>
            </p:cNvSpPr>
            <p:nvPr/>
          </p:nvSpPr>
          <p:spPr bwMode="auto">
            <a:xfrm>
              <a:off x="432" y="3505"/>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43" name="Line 107"/>
            <p:cNvSpPr>
              <a:spLocks noChangeShapeType="1"/>
            </p:cNvSpPr>
            <p:nvPr/>
          </p:nvSpPr>
          <p:spPr bwMode="auto">
            <a:xfrm>
              <a:off x="432" y="3716"/>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44" name="Line 108"/>
            <p:cNvSpPr>
              <a:spLocks noChangeShapeType="1"/>
            </p:cNvSpPr>
            <p:nvPr/>
          </p:nvSpPr>
          <p:spPr bwMode="auto">
            <a:xfrm>
              <a:off x="432" y="3927"/>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45" name="Line 109"/>
            <p:cNvSpPr>
              <a:spLocks noChangeShapeType="1"/>
            </p:cNvSpPr>
            <p:nvPr/>
          </p:nvSpPr>
          <p:spPr bwMode="auto">
            <a:xfrm>
              <a:off x="432" y="4138"/>
              <a:ext cx="5232"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46" name="Line 110"/>
            <p:cNvSpPr>
              <a:spLocks noChangeShapeType="1"/>
            </p:cNvSpPr>
            <p:nvPr/>
          </p:nvSpPr>
          <p:spPr bwMode="auto">
            <a:xfrm>
              <a:off x="432" y="960"/>
              <a:ext cx="0" cy="3178"/>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47" name="Line 111"/>
            <p:cNvSpPr>
              <a:spLocks noChangeShapeType="1"/>
            </p:cNvSpPr>
            <p:nvPr/>
          </p:nvSpPr>
          <p:spPr bwMode="auto">
            <a:xfrm>
              <a:off x="912"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48" name="Line 112"/>
            <p:cNvSpPr>
              <a:spLocks noChangeShapeType="1"/>
            </p:cNvSpPr>
            <p:nvPr/>
          </p:nvSpPr>
          <p:spPr bwMode="auto">
            <a:xfrm>
              <a:off x="2336"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49" name="Line 113"/>
            <p:cNvSpPr>
              <a:spLocks noChangeShapeType="1"/>
            </p:cNvSpPr>
            <p:nvPr/>
          </p:nvSpPr>
          <p:spPr bwMode="auto">
            <a:xfrm>
              <a:off x="3072"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50" name="Line 114"/>
            <p:cNvSpPr>
              <a:spLocks noChangeShapeType="1"/>
            </p:cNvSpPr>
            <p:nvPr/>
          </p:nvSpPr>
          <p:spPr bwMode="auto">
            <a:xfrm>
              <a:off x="3840"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51" name="Line 115"/>
            <p:cNvSpPr>
              <a:spLocks noChangeShapeType="1"/>
            </p:cNvSpPr>
            <p:nvPr/>
          </p:nvSpPr>
          <p:spPr bwMode="auto">
            <a:xfrm>
              <a:off x="4560"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1252" name="Line 116"/>
            <p:cNvSpPr>
              <a:spLocks noChangeShapeType="1"/>
            </p:cNvSpPr>
            <p:nvPr/>
          </p:nvSpPr>
          <p:spPr bwMode="auto">
            <a:xfrm>
              <a:off x="5664" y="960"/>
              <a:ext cx="0" cy="3178"/>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142310976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4224" y="122830"/>
            <a:ext cx="5057775" cy="6851176"/>
          </a:xfrm>
        </p:spPr>
        <p:txBody>
          <a:bodyPr>
            <a:normAutofit lnSpcReduction="10000"/>
          </a:bodyPr>
          <a:lstStyle/>
          <a:p>
            <a:pPr algn="just"/>
            <a:r>
              <a:rPr lang="en-US" dirty="0" smtClean="0"/>
              <a:t> Which attribute gives max information out of available attributes</a:t>
            </a:r>
          </a:p>
          <a:p>
            <a:pPr marL="0" indent="0" algn="just">
              <a:buNone/>
            </a:pPr>
            <a:endParaRPr lang="en-US" dirty="0" smtClean="0"/>
          </a:p>
          <a:p>
            <a:pPr algn="just"/>
            <a:r>
              <a:rPr lang="en-US" dirty="0" smtClean="0"/>
              <a:t>4 attribute – calculate the information gain of every attribute </a:t>
            </a:r>
          </a:p>
          <a:p>
            <a:pPr algn="just"/>
            <a:endParaRPr lang="en-US" dirty="0" smtClean="0"/>
          </a:p>
          <a:p>
            <a:pPr algn="just"/>
            <a:r>
              <a:rPr lang="en-US" dirty="0" smtClean="0"/>
              <a:t>Attribute with max information gain will be considered as root node </a:t>
            </a:r>
          </a:p>
          <a:p>
            <a:pPr algn="just"/>
            <a:endParaRPr lang="en-US" dirty="0" smtClean="0"/>
          </a:p>
          <a:p>
            <a:pPr algn="just"/>
            <a:r>
              <a:rPr lang="en-US" dirty="0" smtClean="0"/>
              <a:t>Then start building the DT</a:t>
            </a:r>
          </a:p>
          <a:p>
            <a:pPr marL="0" indent="0" algn="just">
              <a:buNone/>
            </a:pPr>
            <a:endParaRPr lang="en-US" dirty="0" smtClean="0"/>
          </a:p>
          <a:p>
            <a:pPr algn="just"/>
            <a:r>
              <a:rPr lang="en-US" dirty="0" smtClean="0"/>
              <a:t>Calculate the information gain of every attribute </a:t>
            </a:r>
            <a:endParaRPr lang="en-US" dirty="0"/>
          </a:p>
        </p:txBody>
      </p:sp>
      <p:grpSp>
        <p:nvGrpSpPr>
          <p:cNvPr id="5" name="Group 3"/>
          <p:cNvGrpSpPr>
            <a:grpSpLocks/>
          </p:cNvGrpSpPr>
          <p:nvPr/>
        </p:nvGrpSpPr>
        <p:grpSpPr bwMode="auto">
          <a:xfrm>
            <a:off x="108046" y="609601"/>
            <a:ext cx="7152564" cy="5045075"/>
            <a:chOff x="432" y="960"/>
            <a:chExt cx="5232" cy="3178"/>
          </a:xfrm>
        </p:grpSpPr>
        <p:sp>
          <p:nvSpPr>
            <p:cNvPr id="7" name="Rectangle 4"/>
            <p:cNvSpPr>
              <a:spLocks noChangeArrowheads="1"/>
            </p:cNvSpPr>
            <p:nvPr/>
          </p:nvSpPr>
          <p:spPr bwMode="auto">
            <a:xfrm>
              <a:off x="4560" y="3927"/>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8" name="Rectangle 5"/>
            <p:cNvSpPr>
              <a:spLocks noChangeArrowheads="1"/>
            </p:cNvSpPr>
            <p:nvPr/>
          </p:nvSpPr>
          <p:spPr bwMode="auto">
            <a:xfrm>
              <a:off x="3840" y="3927"/>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9" name="Rectangle 6"/>
            <p:cNvSpPr>
              <a:spLocks noChangeArrowheads="1"/>
            </p:cNvSpPr>
            <p:nvPr/>
          </p:nvSpPr>
          <p:spPr bwMode="auto">
            <a:xfrm>
              <a:off x="3072" y="3927"/>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10" name="Rectangle 7"/>
            <p:cNvSpPr>
              <a:spLocks noChangeArrowheads="1"/>
            </p:cNvSpPr>
            <p:nvPr/>
          </p:nvSpPr>
          <p:spPr bwMode="auto">
            <a:xfrm>
              <a:off x="2336" y="3927"/>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11" name="Rectangle 8"/>
            <p:cNvSpPr>
              <a:spLocks noChangeArrowheads="1"/>
            </p:cNvSpPr>
            <p:nvPr/>
          </p:nvSpPr>
          <p:spPr bwMode="auto">
            <a:xfrm>
              <a:off x="912" y="3927"/>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12" name="Rectangle 9"/>
            <p:cNvSpPr>
              <a:spLocks noChangeArrowheads="1"/>
            </p:cNvSpPr>
            <p:nvPr/>
          </p:nvSpPr>
          <p:spPr bwMode="auto">
            <a:xfrm>
              <a:off x="432" y="3927"/>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D14</a:t>
              </a:r>
              <a:endParaRPr lang="en-US" altLang="en-US" sz="1800"/>
            </a:p>
          </p:txBody>
        </p:sp>
        <p:sp>
          <p:nvSpPr>
            <p:cNvPr id="13" name="Rectangle 10"/>
            <p:cNvSpPr>
              <a:spLocks noChangeArrowheads="1"/>
            </p:cNvSpPr>
            <p:nvPr/>
          </p:nvSpPr>
          <p:spPr bwMode="auto">
            <a:xfrm>
              <a:off x="4560" y="3716"/>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14" name="Rectangle 11"/>
            <p:cNvSpPr>
              <a:spLocks noChangeArrowheads="1"/>
            </p:cNvSpPr>
            <p:nvPr/>
          </p:nvSpPr>
          <p:spPr bwMode="auto">
            <a:xfrm>
              <a:off x="3840" y="3716"/>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15" name="Rectangle 12"/>
            <p:cNvSpPr>
              <a:spLocks noChangeArrowheads="1"/>
            </p:cNvSpPr>
            <p:nvPr/>
          </p:nvSpPr>
          <p:spPr bwMode="auto">
            <a:xfrm>
              <a:off x="3072" y="3716"/>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16" name="Rectangle 13"/>
            <p:cNvSpPr>
              <a:spLocks noChangeArrowheads="1"/>
            </p:cNvSpPr>
            <p:nvPr/>
          </p:nvSpPr>
          <p:spPr bwMode="auto">
            <a:xfrm>
              <a:off x="2336" y="3716"/>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17" name="Rectangle 14"/>
            <p:cNvSpPr>
              <a:spLocks noChangeArrowheads="1"/>
            </p:cNvSpPr>
            <p:nvPr/>
          </p:nvSpPr>
          <p:spPr bwMode="auto">
            <a:xfrm>
              <a:off x="912" y="3716"/>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18" name="Rectangle 15"/>
            <p:cNvSpPr>
              <a:spLocks noChangeArrowheads="1"/>
            </p:cNvSpPr>
            <p:nvPr/>
          </p:nvSpPr>
          <p:spPr bwMode="auto">
            <a:xfrm>
              <a:off x="432" y="3716"/>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D13</a:t>
              </a:r>
              <a:endParaRPr lang="en-US" altLang="en-US" sz="1800"/>
            </a:p>
          </p:txBody>
        </p:sp>
        <p:sp>
          <p:nvSpPr>
            <p:cNvPr id="19" name="Rectangle 16"/>
            <p:cNvSpPr>
              <a:spLocks noChangeArrowheads="1"/>
            </p:cNvSpPr>
            <p:nvPr/>
          </p:nvSpPr>
          <p:spPr bwMode="auto">
            <a:xfrm>
              <a:off x="4560" y="3505"/>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20" name="Rectangle 17"/>
            <p:cNvSpPr>
              <a:spLocks noChangeArrowheads="1"/>
            </p:cNvSpPr>
            <p:nvPr/>
          </p:nvSpPr>
          <p:spPr bwMode="auto">
            <a:xfrm>
              <a:off x="3840" y="3505"/>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21" name="Rectangle 18"/>
            <p:cNvSpPr>
              <a:spLocks noChangeArrowheads="1"/>
            </p:cNvSpPr>
            <p:nvPr/>
          </p:nvSpPr>
          <p:spPr bwMode="auto">
            <a:xfrm>
              <a:off x="3072" y="3505"/>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22" name="Rectangle 19"/>
            <p:cNvSpPr>
              <a:spLocks noChangeArrowheads="1"/>
            </p:cNvSpPr>
            <p:nvPr/>
          </p:nvSpPr>
          <p:spPr bwMode="auto">
            <a:xfrm>
              <a:off x="2336" y="3505"/>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23" name="Rectangle 20"/>
            <p:cNvSpPr>
              <a:spLocks noChangeArrowheads="1"/>
            </p:cNvSpPr>
            <p:nvPr/>
          </p:nvSpPr>
          <p:spPr bwMode="auto">
            <a:xfrm>
              <a:off x="912" y="3505"/>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24" name="Rectangle 21"/>
            <p:cNvSpPr>
              <a:spLocks noChangeArrowheads="1"/>
            </p:cNvSpPr>
            <p:nvPr/>
          </p:nvSpPr>
          <p:spPr bwMode="auto">
            <a:xfrm>
              <a:off x="432" y="3505"/>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D12</a:t>
              </a:r>
              <a:endParaRPr lang="en-US" altLang="en-US" sz="1800"/>
            </a:p>
          </p:txBody>
        </p:sp>
        <p:sp>
          <p:nvSpPr>
            <p:cNvPr id="25" name="Rectangle 22"/>
            <p:cNvSpPr>
              <a:spLocks noChangeArrowheads="1"/>
            </p:cNvSpPr>
            <p:nvPr/>
          </p:nvSpPr>
          <p:spPr bwMode="auto">
            <a:xfrm>
              <a:off x="4560" y="3294"/>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26" name="Rectangle 23"/>
            <p:cNvSpPr>
              <a:spLocks noChangeArrowheads="1"/>
            </p:cNvSpPr>
            <p:nvPr/>
          </p:nvSpPr>
          <p:spPr bwMode="auto">
            <a:xfrm>
              <a:off x="3840" y="3294"/>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27" name="Rectangle 24"/>
            <p:cNvSpPr>
              <a:spLocks noChangeArrowheads="1"/>
            </p:cNvSpPr>
            <p:nvPr/>
          </p:nvSpPr>
          <p:spPr bwMode="auto">
            <a:xfrm>
              <a:off x="3072" y="3294"/>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28" name="Rectangle 25"/>
            <p:cNvSpPr>
              <a:spLocks noChangeArrowheads="1"/>
            </p:cNvSpPr>
            <p:nvPr/>
          </p:nvSpPr>
          <p:spPr bwMode="auto">
            <a:xfrm>
              <a:off x="2336" y="3294"/>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29" name="Rectangle 26"/>
            <p:cNvSpPr>
              <a:spLocks noChangeArrowheads="1"/>
            </p:cNvSpPr>
            <p:nvPr/>
          </p:nvSpPr>
          <p:spPr bwMode="auto">
            <a:xfrm>
              <a:off x="912" y="3294"/>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30" name="Rectangle 27"/>
            <p:cNvSpPr>
              <a:spLocks noChangeArrowheads="1"/>
            </p:cNvSpPr>
            <p:nvPr/>
          </p:nvSpPr>
          <p:spPr bwMode="auto">
            <a:xfrm>
              <a:off x="432" y="3294"/>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D11</a:t>
              </a:r>
              <a:endParaRPr lang="en-US" altLang="en-US" sz="1800"/>
            </a:p>
          </p:txBody>
        </p:sp>
        <p:sp>
          <p:nvSpPr>
            <p:cNvPr id="31" name="Rectangle 28"/>
            <p:cNvSpPr>
              <a:spLocks noChangeArrowheads="1"/>
            </p:cNvSpPr>
            <p:nvPr/>
          </p:nvSpPr>
          <p:spPr bwMode="auto">
            <a:xfrm>
              <a:off x="4560" y="3083"/>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32" name="Rectangle 29"/>
            <p:cNvSpPr>
              <a:spLocks noChangeArrowheads="1"/>
            </p:cNvSpPr>
            <p:nvPr/>
          </p:nvSpPr>
          <p:spPr bwMode="auto">
            <a:xfrm>
              <a:off x="3840" y="3083"/>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33" name="Rectangle 30"/>
            <p:cNvSpPr>
              <a:spLocks noChangeArrowheads="1"/>
            </p:cNvSpPr>
            <p:nvPr/>
          </p:nvSpPr>
          <p:spPr bwMode="auto">
            <a:xfrm>
              <a:off x="3072" y="3083"/>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34" name="Rectangle 31"/>
            <p:cNvSpPr>
              <a:spLocks noChangeArrowheads="1"/>
            </p:cNvSpPr>
            <p:nvPr/>
          </p:nvSpPr>
          <p:spPr bwMode="auto">
            <a:xfrm>
              <a:off x="2336" y="3083"/>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35" name="Rectangle 32"/>
            <p:cNvSpPr>
              <a:spLocks noChangeArrowheads="1"/>
            </p:cNvSpPr>
            <p:nvPr/>
          </p:nvSpPr>
          <p:spPr bwMode="auto">
            <a:xfrm>
              <a:off x="912" y="3083"/>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36" name="Rectangle 33"/>
            <p:cNvSpPr>
              <a:spLocks noChangeArrowheads="1"/>
            </p:cNvSpPr>
            <p:nvPr/>
          </p:nvSpPr>
          <p:spPr bwMode="auto">
            <a:xfrm>
              <a:off x="432" y="3083"/>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D10</a:t>
              </a:r>
              <a:endParaRPr lang="en-US" altLang="en-US" sz="1800"/>
            </a:p>
          </p:txBody>
        </p:sp>
        <p:sp>
          <p:nvSpPr>
            <p:cNvPr id="37" name="Rectangle 34"/>
            <p:cNvSpPr>
              <a:spLocks noChangeArrowheads="1"/>
            </p:cNvSpPr>
            <p:nvPr/>
          </p:nvSpPr>
          <p:spPr bwMode="auto">
            <a:xfrm>
              <a:off x="4560" y="2872"/>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38" name="Rectangle 35"/>
            <p:cNvSpPr>
              <a:spLocks noChangeArrowheads="1"/>
            </p:cNvSpPr>
            <p:nvPr/>
          </p:nvSpPr>
          <p:spPr bwMode="auto">
            <a:xfrm>
              <a:off x="3840" y="2872"/>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39" name="Rectangle 36"/>
            <p:cNvSpPr>
              <a:spLocks noChangeArrowheads="1"/>
            </p:cNvSpPr>
            <p:nvPr/>
          </p:nvSpPr>
          <p:spPr bwMode="auto">
            <a:xfrm>
              <a:off x="3072" y="2872"/>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40" name="Rectangle 37"/>
            <p:cNvSpPr>
              <a:spLocks noChangeArrowheads="1"/>
            </p:cNvSpPr>
            <p:nvPr/>
          </p:nvSpPr>
          <p:spPr bwMode="auto">
            <a:xfrm>
              <a:off x="2336" y="2872"/>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Cold</a:t>
              </a:r>
              <a:endParaRPr lang="en-US" altLang="en-US" sz="1800"/>
            </a:p>
          </p:txBody>
        </p:sp>
        <p:sp>
          <p:nvSpPr>
            <p:cNvPr id="41" name="Rectangle 38"/>
            <p:cNvSpPr>
              <a:spLocks noChangeArrowheads="1"/>
            </p:cNvSpPr>
            <p:nvPr/>
          </p:nvSpPr>
          <p:spPr bwMode="auto">
            <a:xfrm>
              <a:off x="912" y="2872"/>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42" name="Rectangle 39"/>
            <p:cNvSpPr>
              <a:spLocks noChangeArrowheads="1"/>
            </p:cNvSpPr>
            <p:nvPr/>
          </p:nvSpPr>
          <p:spPr bwMode="auto">
            <a:xfrm>
              <a:off x="432" y="2872"/>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D9</a:t>
              </a:r>
              <a:endParaRPr lang="en-US" altLang="en-US" sz="1800"/>
            </a:p>
          </p:txBody>
        </p:sp>
        <p:sp>
          <p:nvSpPr>
            <p:cNvPr id="43" name="Rectangle 40"/>
            <p:cNvSpPr>
              <a:spLocks noChangeArrowheads="1"/>
            </p:cNvSpPr>
            <p:nvPr/>
          </p:nvSpPr>
          <p:spPr bwMode="auto">
            <a:xfrm>
              <a:off x="4560" y="2661"/>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44" name="Rectangle 41"/>
            <p:cNvSpPr>
              <a:spLocks noChangeArrowheads="1"/>
            </p:cNvSpPr>
            <p:nvPr/>
          </p:nvSpPr>
          <p:spPr bwMode="auto">
            <a:xfrm>
              <a:off x="3840" y="2661"/>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45" name="Rectangle 42"/>
            <p:cNvSpPr>
              <a:spLocks noChangeArrowheads="1"/>
            </p:cNvSpPr>
            <p:nvPr/>
          </p:nvSpPr>
          <p:spPr bwMode="auto">
            <a:xfrm>
              <a:off x="3072" y="2661"/>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46" name="Rectangle 43"/>
            <p:cNvSpPr>
              <a:spLocks noChangeArrowheads="1"/>
            </p:cNvSpPr>
            <p:nvPr/>
          </p:nvSpPr>
          <p:spPr bwMode="auto">
            <a:xfrm>
              <a:off x="2336" y="2661"/>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47" name="Rectangle 44"/>
            <p:cNvSpPr>
              <a:spLocks noChangeArrowheads="1"/>
            </p:cNvSpPr>
            <p:nvPr/>
          </p:nvSpPr>
          <p:spPr bwMode="auto">
            <a:xfrm>
              <a:off x="912" y="2661"/>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48" name="Rectangle 45"/>
            <p:cNvSpPr>
              <a:spLocks noChangeArrowheads="1"/>
            </p:cNvSpPr>
            <p:nvPr/>
          </p:nvSpPr>
          <p:spPr bwMode="auto">
            <a:xfrm>
              <a:off x="432" y="2661"/>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D8</a:t>
              </a:r>
              <a:endParaRPr lang="en-US" altLang="en-US" sz="1800"/>
            </a:p>
          </p:txBody>
        </p:sp>
        <p:sp>
          <p:nvSpPr>
            <p:cNvPr id="49" name="Rectangle 46"/>
            <p:cNvSpPr>
              <a:spLocks noChangeArrowheads="1"/>
            </p:cNvSpPr>
            <p:nvPr/>
          </p:nvSpPr>
          <p:spPr bwMode="auto">
            <a:xfrm>
              <a:off x="4560" y="2450"/>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50" name="Rectangle 47"/>
            <p:cNvSpPr>
              <a:spLocks noChangeArrowheads="1"/>
            </p:cNvSpPr>
            <p:nvPr/>
          </p:nvSpPr>
          <p:spPr bwMode="auto">
            <a:xfrm>
              <a:off x="3840" y="2450"/>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51" name="Rectangle 48"/>
            <p:cNvSpPr>
              <a:spLocks noChangeArrowheads="1"/>
            </p:cNvSpPr>
            <p:nvPr/>
          </p:nvSpPr>
          <p:spPr bwMode="auto">
            <a:xfrm>
              <a:off x="3072" y="2450"/>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52" name="Rectangle 49"/>
            <p:cNvSpPr>
              <a:spLocks noChangeArrowheads="1"/>
            </p:cNvSpPr>
            <p:nvPr/>
          </p:nvSpPr>
          <p:spPr bwMode="auto">
            <a:xfrm>
              <a:off x="2336" y="2450"/>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Cool</a:t>
              </a:r>
              <a:endParaRPr lang="en-US" altLang="en-US" sz="1800"/>
            </a:p>
          </p:txBody>
        </p:sp>
        <p:sp>
          <p:nvSpPr>
            <p:cNvPr id="53" name="Rectangle 50"/>
            <p:cNvSpPr>
              <a:spLocks noChangeArrowheads="1"/>
            </p:cNvSpPr>
            <p:nvPr/>
          </p:nvSpPr>
          <p:spPr bwMode="auto">
            <a:xfrm>
              <a:off x="912" y="2450"/>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54" name="Rectangle 51"/>
            <p:cNvSpPr>
              <a:spLocks noChangeArrowheads="1"/>
            </p:cNvSpPr>
            <p:nvPr/>
          </p:nvSpPr>
          <p:spPr bwMode="auto">
            <a:xfrm>
              <a:off x="432" y="2450"/>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D7</a:t>
              </a:r>
              <a:endParaRPr lang="en-US" altLang="en-US" sz="1800"/>
            </a:p>
          </p:txBody>
        </p:sp>
        <p:sp>
          <p:nvSpPr>
            <p:cNvPr id="55" name="Rectangle 52"/>
            <p:cNvSpPr>
              <a:spLocks noChangeArrowheads="1"/>
            </p:cNvSpPr>
            <p:nvPr/>
          </p:nvSpPr>
          <p:spPr bwMode="auto">
            <a:xfrm>
              <a:off x="4560" y="2239"/>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56" name="Rectangle 53"/>
            <p:cNvSpPr>
              <a:spLocks noChangeArrowheads="1"/>
            </p:cNvSpPr>
            <p:nvPr/>
          </p:nvSpPr>
          <p:spPr bwMode="auto">
            <a:xfrm>
              <a:off x="3840" y="2239"/>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57" name="Rectangle 54"/>
            <p:cNvSpPr>
              <a:spLocks noChangeArrowheads="1"/>
            </p:cNvSpPr>
            <p:nvPr/>
          </p:nvSpPr>
          <p:spPr bwMode="auto">
            <a:xfrm>
              <a:off x="3072" y="2239"/>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58" name="Rectangle 55"/>
            <p:cNvSpPr>
              <a:spLocks noChangeArrowheads="1"/>
            </p:cNvSpPr>
            <p:nvPr/>
          </p:nvSpPr>
          <p:spPr bwMode="auto">
            <a:xfrm>
              <a:off x="2336" y="2239"/>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Cool</a:t>
              </a:r>
              <a:endParaRPr lang="en-US" altLang="en-US" sz="1800"/>
            </a:p>
          </p:txBody>
        </p:sp>
        <p:sp>
          <p:nvSpPr>
            <p:cNvPr id="59" name="Rectangle 56"/>
            <p:cNvSpPr>
              <a:spLocks noChangeArrowheads="1"/>
            </p:cNvSpPr>
            <p:nvPr/>
          </p:nvSpPr>
          <p:spPr bwMode="auto">
            <a:xfrm>
              <a:off x="912" y="2239"/>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60" name="Rectangle 57"/>
            <p:cNvSpPr>
              <a:spLocks noChangeArrowheads="1"/>
            </p:cNvSpPr>
            <p:nvPr/>
          </p:nvSpPr>
          <p:spPr bwMode="auto">
            <a:xfrm>
              <a:off x="432" y="2239"/>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D6</a:t>
              </a:r>
              <a:endParaRPr lang="en-US" altLang="en-US" sz="1800"/>
            </a:p>
          </p:txBody>
        </p:sp>
        <p:sp>
          <p:nvSpPr>
            <p:cNvPr id="61" name="Rectangle 58"/>
            <p:cNvSpPr>
              <a:spLocks noChangeArrowheads="1"/>
            </p:cNvSpPr>
            <p:nvPr/>
          </p:nvSpPr>
          <p:spPr bwMode="auto">
            <a:xfrm>
              <a:off x="4560" y="2028"/>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62" name="Rectangle 59"/>
            <p:cNvSpPr>
              <a:spLocks noChangeArrowheads="1"/>
            </p:cNvSpPr>
            <p:nvPr/>
          </p:nvSpPr>
          <p:spPr bwMode="auto">
            <a:xfrm>
              <a:off x="3840" y="2028"/>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63" name="Rectangle 60"/>
            <p:cNvSpPr>
              <a:spLocks noChangeArrowheads="1"/>
            </p:cNvSpPr>
            <p:nvPr/>
          </p:nvSpPr>
          <p:spPr bwMode="auto">
            <a:xfrm>
              <a:off x="3072" y="2028"/>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64" name="Rectangle 61"/>
            <p:cNvSpPr>
              <a:spLocks noChangeArrowheads="1"/>
            </p:cNvSpPr>
            <p:nvPr/>
          </p:nvSpPr>
          <p:spPr bwMode="auto">
            <a:xfrm>
              <a:off x="2336" y="2028"/>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Cool</a:t>
              </a:r>
              <a:endParaRPr lang="en-US" altLang="en-US" sz="1800"/>
            </a:p>
          </p:txBody>
        </p:sp>
        <p:sp>
          <p:nvSpPr>
            <p:cNvPr id="65" name="Rectangle 62"/>
            <p:cNvSpPr>
              <a:spLocks noChangeArrowheads="1"/>
            </p:cNvSpPr>
            <p:nvPr/>
          </p:nvSpPr>
          <p:spPr bwMode="auto">
            <a:xfrm>
              <a:off x="912" y="2028"/>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66" name="Rectangle 63"/>
            <p:cNvSpPr>
              <a:spLocks noChangeArrowheads="1"/>
            </p:cNvSpPr>
            <p:nvPr/>
          </p:nvSpPr>
          <p:spPr bwMode="auto">
            <a:xfrm>
              <a:off x="432" y="2028"/>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D5</a:t>
              </a:r>
              <a:endParaRPr lang="en-US" altLang="en-US" sz="1800"/>
            </a:p>
          </p:txBody>
        </p:sp>
        <p:sp>
          <p:nvSpPr>
            <p:cNvPr id="67" name="Rectangle 64"/>
            <p:cNvSpPr>
              <a:spLocks noChangeArrowheads="1"/>
            </p:cNvSpPr>
            <p:nvPr/>
          </p:nvSpPr>
          <p:spPr bwMode="auto">
            <a:xfrm>
              <a:off x="4560" y="1817"/>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68" name="Rectangle 65"/>
            <p:cNvSpPr>
              <a:spLocks noChangeArrowheads="1"/>
            </p:cNvSpPr>
            <p:nvPr/>
          </p:nvSpPr>
          <p:spPr bwMode="auto">
            <a:xfrm>
              <a:off x="3840" y="1817"/>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69" name="Rectangle 66"/>
            <p:cNvSpPr>
              <a:spLocks noChangeArrowheads="1"/>
            </p:cNvSpPr>
            <p:nvPr/>
          </p:nvSpPr>
          <p:spPr bwMode="auto">
            <a:xfrm>
              <a:off x="3072" y="1817"/>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70" name="Rectangle 67"/>
            <p:cNvSpPr>
              <a:spLocks noChangeArrowheads="1"/>
            </p:cNvSpPr>
            <p:nvPr/>
          </p:nvSpPr>
          <p:spPr bwMode="auto">
            <a:xfrm>
              <a:off x="2336" y="1817"/>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71" name="Rectangle 68"/>
            <p:cNvSpPr>
              <a:spLocks noChangeArrowheads="1"/>
            </p:cNvSpPr>
            <p:nvPr/>
          </p:nvSpPr>
          <p:spPr bwMode="auto">
            <a:xfrm>
              <a:off x="912" y="1817"/>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 </a:t>
              </a:r>
              <a:endParaRPr lang="en-US" altLang="en-US" sz="1800"/>
            </a:p>
          </p:txBody>
        </p:sp>
        <p:sp>
          <p:nvSpPr>
            <p:cNvPr id="72" name="Rectangle 69"/>
            <p:cNvSpPr>
              <a:spLocks noChangeArrowheads="1"/>
            </p:cNvSpPr>
            <p:nvPr/>
          </p:nvSpPr>
          <p:spPr bwMode="auto">
            <a:xfrm>
              <a:off x="432" y="1817"/>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D4 </a:t>
              </a:r>
              <a:endParaRPr lang="en-US" altLang="en-US" sz="1800"/>
            </a:p>
          </p:txBody>
        </p:sp>
        <p:sp>
          <p:nvSpPr>
            <p:cNvPr id="73" name="Rectangle 70"/>
            <p:cNvSpPr>
              <a:spLocks noChangeArrowheads="1"/>
            </p:cNvSpPr>
            <p:nvPr/>
          </p:nvSpPr>
          <p:spPr bwMode="auto">
            <a:xfrm>
              <a:off x="4560" y="1606"/>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74" name="Rectangle 71"/>
            <p:cNvSpPr>
              <a:spLocks noChangeArrowheads="1"/>
            </p:cNvSpPr>
            <p:nvPr/>
          </p:nvSpPr>
          <p:spPr bwMode="auto">
            <a:xfrm>
              <a:off x="3840" y="1606"/>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75" name="Rectangle 72"/>
            <p:cNvSpPr>
              <a:spLocks noChangeArrowheads="1"/>
            </p:cNvSpPr>
            <p:nvPr/>
          </p:nvSpPr>
          <p:spPr bwMode="auto">
            <a:xfrm>
              <a:off x="3072" y="1606"/>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76" name="Rectangle 73"/>
            <p:cNvSpPr>
              <a:spLocks noChangeArrowheads="1"/>
            </p:cNvSpPr>
            <p:nvPr/>
          </p:nvSpPr>
          <p:spPr bwMode="auto">
            <a:xfrm>
              <a:off x="2336" y="1606"/>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77" name="Rectangle 74"/>
            <p:cNvSpPr>
              <a:spLocks noChangeArrowheads="1"/>
            </p:cNvSpPr>
            <p:nvPr/>
          </p:nvSpPr>
          <p:spPr bwMode="auto">
            <a:xfrm>
              <a:off x="912" y="1606"/>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78" name="Rectangle 75"/>
            <p:cNvSpPr>
              <a:spLocks noChangeArrowheads="1"/>
            </p:cNvSpPr>
            <p:nvPr/>
          </p:nvSpPr>
          <p:spPr bwMode="auto">
            <a:xfrm>
              <a:off x="432" y="1606"/>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D3</a:t>
              </a:r>
              <a:endParaRPr lang="en-US" altLang="en-US" sz="1800"/>
            </a:p>
          </p:txBody>
        </p:sp>
        <p:sp>
          <p:nvSpPr>
            <p:cNvPr id="79" name="Rectangle 76"/>
            <p:cNvSpPr>
              <a:spLocks noChangeArrowheads="1"/>
            </p:cNvSpPr>
            <p:nvPr/>
          </p:nvSpPr>
          <p:spPr bwMode="auto">
            <a:xfrm>
              <a:off x="4560" y="1395"/>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80" name="Rectangle 77"/>
            <p:cNvSpPr>
              <a:spLocks noChangeArrowheads="1"/>
            </p:cNvSpPr>
            <p:nvPr/>
          </p:nvSpPr>
          <p:spPr bwMode="auto">
            <a:xfrm>
              <a:off x="3840" y="1395"/>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81" name="Rectangle 78"/>
            <p:cNvSpPr>
              <a:spLocks noChangeArrowheads="1"/>
            </p:cNvSpPr>
            <p:nvPr/>
          </p:nvSpPr>
          <p:spPr bwMode="auto">
            <a:xfrm>
              <a:off x="3072" y="1395"/>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82" name="Rectangle 79"/>
            <p:cNvSpPr>
              <a:spLocks noChangeArrowheads="1"/>
            </p:cNvSpPr>
            <p:nvPr/>
          </p:nvSpPr>
          <p:spPr bwMode="auto">
            <a:xfrm>
              <a:off x="2336" y="1395"/>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83" name="Rectangle 80"/>
            <p:cNvSpPr>
              <a:spLocks noChangeArrowheads="1"/>
            </p:cNvSpPr>
            <p:nvPr/>
          </p:nvSpPr>
          <p:spPr bwMode="auto">
            <a:xfrm>
              <a:off x="912" y="1395"/>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84" name="Rectangle 81"/>
            <p:cNvSpPr>
              <a:spLocks noChangeArrowheads="1"/>
            </p:cNvSpPr>
            <p:nvPr/>
          </p:nvSpPr>
          <p:spPr bwMode="auto">
            <a:xfrm>
              <a:off x="432" y="1395"/>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D2</a:t>
              </a:r>
              <a:endParaRPr lang="en-US" altLang="en-US" sz="1800"/>
            </a:p>
          </p:txBody>
        </p:sp>
        <p:sp>
          <p:nvSpPr>
            <p:cNvPr id="85" name="Rectangle 82"/>
            <p:cNvSpPr>
              <a:spLocks noChangeArrowheads="1"/>
            </p:cNvSpPr>
            <p:nvPr/>
          </p:nvSpPr>
          <p:spPr bwMode="auto">
            <a:xfrm>
              <a:off x="4560" y="1184"/>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86" name="Rectangle 83"/>
            <p:cNvSpPr>
              <a:spLocks noChangeArrowheads="1"/>
            </p:cNvSpPr>
            <p:nvPr/>
          </p:nvSpPr>
          <p:spPr bwMode="auto">
            <a:xfrm>
              <a:off x="3840" y="1184"/>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87" name="Rectangle 84"/>
            <p:cNvSpPr>
              <a:spLocks noChangeArrowheads="1"/>
            </p:cNvSpPr>
            <p:nvPr/>
          </p:nvSpPr>
          <p:spPr bwMode="auto">
            <a:xfrm>
              <a:off x="3072" y="1184"/>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88" name="Rectangle 85"/>
            <p:cNvSpPr>
              <a:spLocks noChangeArrowheads="1"/>
            </p:cNvSpPr>
            <p:nvPr/>
          </p:nvSpPr>
          <p:spPr bwMode="auto">
            <a:xfrm>
              <a:off x="2336" y="1184"/>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89" name="Rectangle 86"/>
            <p:cNvSpPr>
              <a:spLocks noChangeArrowheads="1"/>
            </p:cNvSpPr>
            <p:nvPr/>
          </p:nvSpPr>
          <p:spPr bwMode="auto">
            <a:xfrm>
              <a:off x="912" y="1184"/>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90" name="Rectangle 87"/>
            <p:cNvSpPr>
              <a:spLocks noChangeArrowheads="1"/>
            </p:cNvSpPr>
            <p:nvPr/>
          </p:nvSpPr>
          <p:spPr bwMode="auto">
            <a:xfrm>
              <a:off x="432" y="1184"/>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a:t>
              </a:r>
              <a:endParaRPr lang="en-US" altLang="en-US" sz="1800"/>
            </a:p>
          </p:txBody>
        </p:sp>
        <p:sp>
          <p:nvSpPr>
            <p:cNvPr id="91" name="Rectangle 88"/>
            <p:cNvSpPr>
              <a:spLocks noChangeArrowheads="1"/>
            </p:cNvSpPr>
            <p:nvPr/>
          </p:nvSpPr>
          <p:spPr bwMode="auto">
            <a:xfrm>
              <a:off x="4560" y="960"/>
              <a:ext cx="1104"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Play Tennis</a:t>
              </a:r>
              <a:endParaRPr lang="en-US" altLang="en-US" sz="1800"/>
            </a:p>
          </p:txBody>
        </p:sp>
        <p:sp>
          <p:nvSpPr>
            <p:cNvPr id="92" name="Rectangle 89"/>
            <p:cNvSpPr>
              <a:spLocks noChangeArrowheads="1"/>
            </p:cNvSpPr>
            <p:nvPr/>
          </p:nvSpPr>
          <p:spPr bwMode="auto">
            <a:xfrm>
              <a:off x="3840" y="960"/>
              <a:ext cx="72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Wind</a:t>
              </a:r>
              <a:endParaRPr lang="en-US" altLang="en-US" sz="1800"/>
            </a:p>
          </p:txBody>
        </p:sp>
        <p:sp>
          <p:nvSpPr>
            <p:cNvPr id="93" name="Rectangle 90"/>
            <p:cNvSpPr>
              <a:spLocks noChangeArrowheads="1"/>
            </p:cNvSpPr>
            <p:nvPr/>
          </p:nvSpPr>
          <p:spPr bwMode="auto">
            <a:xfrm>
              <a:off x="3072" y="960"/>
              <a:ext cx="76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600" dirty="0"/>
                <a:t>Humidity</a:t>
              </a:r>
              <a:endParaRPr lang="en-US" altLang="en-US" sz="1600" dirty="0"/>
            </a:p>
          </p:txBody>
        </p:sp>
        <p:sp>
          <p:nvSpPr>
            <p:cNvPr id="94" name="Rectangle 91"/>
            <p:cNvSpPr>
              <a:spLocks noChangeArrowheads="1"/>
            </p:cNvSpPr>
            <p:nvPr/>
          </p:nvSpPr>
          <p:spPr bwMode="auto">
            <a:xfrm>
              <a:off x="2336" y="960"/>
              <a:ext cx="73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Temp.</a:t>
              </a:r>
              <a:endParaRPr lang="en-US" altLang="en-US" sz="1800"/>
            </a:p>
          </p:txBody>
        </p:sp>
        <p:sp>
          <p:nvSpPr>
            <p:cNvPr id="95" name="Rectangle 92"/>
            <p:cNvSpPr>
              <a:spLocks noChangeArrowheads="1"/>
            </p:cNvSpPr>
            <p:nvPr/>
          </p:nvSpPr>
          <p:spPr bwMode="auto">
            <a:xfrm>
              <a:off x="912" y="960"/>
              <a:ext cx="1424"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Outlook</a:t>
              </a:r>
              <a:endParaRPr lang="en-US" altLang="en-US" sz="1800"/>
            </a:p>
          </p:txBody>
        </p:sp>
        <p:sp>
          <p:nvSpPr>
            <p:cNvPr id="96" name="Rectangle 93"/>
            <p:cNvSpPr>
              <a:spLocks noChangeArrowheads="1"/>
            </p:cNvSpPr>
            <p:nvPr/>
          </p:nvSpPr>
          <p:spPr bwMode="auto">
            <a:xfrm>
              <a:off x="432" y="960"/>
              <a:ext cx="48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Day</a:t>
              </a:r>
              <a:endParaRPr lang="en-US" altLang="en-US" sz="1800"/>
            </a:p>
          </p:txBody>
        </p:sp>
        <p:sp>
          <p:nvSpPr>
            <p:cNvPr id="97" name="Line 94"/>
            <p:cNvSpPr>
              <a:spLocks noChangeShapeType="1"/>
            </p:cNvSpPr>
            <p:nvPr/>
          </p:nvSpPr>
          <p:spPr bwMode="auto">
            <a:xfrm>
              <a:off x="432" y="960"/>
              <a:ext cx="5232"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 name="Line 95"/>
            <p:cNvSpPr>
              <a:spLocks noChangeShapeType="1"/>
            </p:cNvSpPr>
            <p:nvPr/>
          </p:nvSpPr>
          <p:spPr bwMode="auto">
            <a:xfrm>
              <a:off x="432" y="1184"/>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9" name="Line 96"/>
            <p:cNvSpPr>
              <a:spLocks noChangeShapeType="1"/>
            </p:cNvSpPr>
            <p:nvPr/>
          </p:nvSpPr>
          <p:spPr bwMode="auto">
            <a:xfrm>
              <a:off x="432" y="1395"/>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 name="Line 97"/>
            <p:cNvSpPr>
              <a:spLocks noChangeShapeType="1"/>
            </p:cNvSpPr>
            <p:nvPr/>
          </p:nvSpPr>
          <p:spPr bwMode="auto">
            <a:xfrm>
              <a:off x="432" y="1606"/>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1" name="Line 98"/>
            <p:cNvSpPr>
              <a:spLocks noChangeShapeType="1"/>
            </p:cNvSpPr>
            <p:nvPr/>
          </p:nvSpPr>
          <p:spPr bwMode="auto">
            <a:xfrm>
              <a:off x="432" y="1817"/>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 name="Line 99"/>
            <p:cNvSpPr>
              <a:spLocks noChangeShapeType="1"/>
            </p:cNvSpPr>
            <p:nvPr/>
          </p:nvSpPr>
          <p:spPr bwMode="auto">
            <a:xfrm>
              <a:off x="432" y="2028"/>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3" name="Line 100"/>
            <p:cNvSpPr>
              <a:spLocks noChangeShapeType="1"/>
            </p:cNvSpPr>
            <p:nvPr/>
          </p:nvSpPr>
          <p:spPr bwMode="auto">
            <a:xfrm>
              <a:off x="432" y="2239"/>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4" name="Line 101"/>
            <p:cNvSpPr>
              <a:spLocks noChangeShapeType="1"/>
            </p:cNvSpPr>
            <p:nvPr/>
          </p:nvSpPr>
          <p:spPr bwMode="auto">
            <a:xfrm>
              <a:off x="432" y="2450"/>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5" name="Line 102"/>
            <p:cNvSpPr>
              <a:spLocks noChangeShapeType="1"/>
            </p:cNvSpPr>
            <p:nvPr/>
          </p:nvSpPr>
          <p:spPr bwMode="auto">
            <a:xfrm>
              <a:off x="432" y="2661"/>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6" name="Line 103"/>
            <p:cNvSpPr>
              <a:spLocks noChangeShapeType="1"/>
            </p:cNvSpPr>
            <p:nvPr/>
          </p:nvSpPr>
          <p:spPr bwMode="auto">
            <a:xfrm>
              <a:off x="432" y="2872"/>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7" name="Line 104"/>
            <p:cNvSpPr>
              <a:spLocks noChangeShapeType="1"/>
            </p:cNvSpPr>
            <p:nvPr/>
          </p:nvSpPr>
          <p:spPr bwMode="auto">
            <a:xfrm>
              <a:off x="432" y="3083"/>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8" name="Line 105"/>
            <p:cNvSpPr>
              <a:spLocks noChangeShapeType="1"/>
            </p:cNvSpPr>
            <p:nvPr/>
          </p:nvSpPr>
          <p:spPr bwMode="auto">
            <a:xfrm>
              <a:off x="432" y="3294"/>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9" name="Line 106"/>
            <p:cNvSpPr>
              <a:spLocks noChangeShapeType="1"/>
            </p:cNvSpPr>
            <p:nvPr/>
          </p:nvSpPr>
          <p:spPr bwMode="auto">
            <a:xfrm>
              <a:off x="432" y="3505"/>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0" name="Line 107"/>
            <p:cNvSpPr>
              <a:spLocks noChangeShapeType="1"/>
            </p:cNvSpPr>
            <p:nvPr/>
          </p:nvSpPr>
          <p:spPr bwMode="auto">
            <a:xfrm>
              <a:off x="432" y="3716"/>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1" name="Line 108"/>
            <p:cNvSpPr>
              <a:spLocks noChangeShapeType="1"/>
            </p:cNvSpPr>
            <p:nvPr/>
          </p:nvSpPr>
          <p:spPr bwMode="auto">
            <a:xfrm>
              <a:off x="432" y="3927"/>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2" name="Line 109"/>
            <p:cNvSpPr>
              <a:spLocks noChangeShapeType="1"/>
            </p:cNvSpPr>
            <p:nvPr/>
          </p:nvSpPr>
          <p:spPr bwMode="auto">
            <a:xfrm>
              <a:off x="432" y="4138"/>
              <a:ext cx="5232"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3" name="Line 110"/>
            <p:cNvSpPr>
              <a:spLocks noChangeShapeType="1"/>
            </p:cNvSpPr>
            <p:nvPr/>
          </p:nvSpPr>
          <p:spPr bwMode="auto">
            <a:xfrm>
              <a:off x="432" y="960"/>
              <a:ext cx="0" cy="3178"/>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4" name="Line 111"/>
            <p:cNvSpPr>
              <a:spLocks noChangeShapeType="1"/>
            </p:cNvSpPr>
            <p:nvPr/>
          </p:nvSpPr>
          <p:spPr bwMode="auto">
            <a:xfrm>
              <a:off x="912"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5" name="Line 112"/>
            <p:cNvSpPr>
              <a:spLocks noChangeShapeType="1"/>
            </p:cNvSpPr>
            <p:nvPr/>
          </p:nvSpPr>
          <p:spPr bwMode="auto">
            <a:xfrm>
              <a:off x="2336"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6" name="Line 113"/>
            <p:cNvSpPr>
              <a:spLocks noChangeShapeType="1"/>
            </p:cNvSpPr>
            <p:nvPr/>
          </p:nvSpPr>
          <p:spPr bwMode="auto">
            <a:xfrm>
              <a:off x="3072"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7" name="Line 114"/>
            <p:cNvSpPr>
              <a:spLocks noChangeShapeType="1"/>
            </p:cNvSpPr>
            <p:nvPr/>
          </p:nvSpPr>
          <p:spPr bwMode="auto">
            <a:xfrm>
              <a:off x="3840"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8" name="Line 115"/>
            <p:cNvSpPr>
              <a:spLocks noChangeShapeType="1"/>
            </p:cNvSpPr>
            <p:nvPr/>
          </p:nvSpPr>
          <p:spPr bwMode="auto">
            <a:xfrm>
              <a:off x="4560"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9" name="Line 116"/>
            <p:cNvSpPr>
              <a:spLocks noChangeShapeType="1"/>
            </p:cNvSpPr>
            <p:nvPr/>
          </p:nvSpPr>
          <p:spPr bwMode="auto">
            <a:xfrm>
              <a:off x="5664" y="960"/>
              <a:ext cx="0" cy="3178"/>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174407432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23806" y="4776717"/>
            <a:ext cx="8312767" cy="2081284"/>
          </a:xfrm>
          <a:prstGeom prst="rect">
            <a:avLst/>
          </a:prstGeom>
        </p:spPr>
      </p:pic>
      <p:pic>
        <p:nvPicPr>
          <p:cNvPr id="236" name="Picture 235"/>
          <p:cNvPicPr>
            <a:picLocks noChangeAspect="1"/>
          </p:cNvPicPr>
          <p:nvPr/>
        </p:nvPicPr>
        <p:blipFill>
          <a:blip r:embed="rId3"/>
          <a:stretch>
            <a:fillRect/>
          </a:stretch>
        </p:blipFill>
        <p:spPr>
          <a:xfrm>
            <a:off x="0" y="-54591"/>
            <a:ext cx="6381394" cy="4776716"/>
          </a:xfrm>
          <a:prstGeom prst="rect">
            <a:avLst/>
          </a:prstGeom>
        </p:spPr>
      </p:pic>
    </p:spTree>
    <p:extLst>
      <p:ext uri="{BB962C8B-B14F-4D97-AF65-F5344CB8AC3E}">
        <p14:creationId xmlns:p14="http://schemas.microsoft.com/office/powerpoint/2010/main" val="99916066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5042" y="4776716"/>
            <a:ext cx="9606958" cy="2094933"/>
          </a:xfrm>
          <a:prstGeom prst="rect">
            <a:avLst/>
          </a:prstGeom>
        </p:spPr>
      </p:pic>
      <p:grpSp>
        <p:nvGrpSpPr>
          <p:cNvPr id="6" name="Group 3"/>
          <p:cNvGrpSpPr>
            <a:grpSpLocks/>
          </p:cNvGrpSpPr>
          <p:nvPr/>
        </p:nvGrpSpPr>
        <p:grpSpPr bwMode="auto">
          <a:xfrm>
            <a:off x="0" y="1"/>
            <a:ext cx="7152564" cy="4776716"/>
            <a:chOff x="432" y="960"/>
            <a:chExt cx="5232" cy="3178"/>
          </a:xfrm>
        </p:grpSpPr>
        <p:sp>
          <p:nvSpPr>
            <p:cNvPr id="7" name="Rectangle 4"/>
            <p:cNvSpPr>
              <a:spLocks noChangeArrowheads="1"/>
            </p:cNvSpPr>
            <p:nvPr/>
          </p:nvSpPr>
          <p:spPr bwMode="auto">
            <a:xfrm>
              <a:off x="4560" y="3927"/>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8" name="Rectangle 5"/>
            <p:cNvSpPr>
              <a:spLocks noChangeArrowheads="1"/>
            </p:cNvSpPr>
            <p:nvPr/>
          </p:nvSpPr>
          <p:spPr bwMode="auto">
            <a:xfrm>
              <a:off x="3840" y="3927"/>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9" name="Rectangle 6"/>
            <p:cNvSpPr>
              <a:spLocks noChangeArrowheads="1"/>
            </p:cNvSpPr>
            <p:nvPr/>
          </p:nvSpPr>
          <p:spPr bwMode="auto">
            <a:xfrm>
              <a:off x="3072" y="3927"/>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10" name="Rectangle 7"/>
            <p:cNvSpPr>
              <a:spLocks noChangeArrowheads="1"/>
            </p:cNvSpPr>
            <p:nvPr/>
          </p:nvSpPr>
          <p:spPr bwMode="auto">
            <a:xfrm>
              <a:off x="2336" y="3927"/>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11" name="Rectangle 8"/>
            <p:cNvSpPr>
              <a:spLocks noChangeArrowheads="1"/>
            </p:cNvSpPr>
            <p:nvPr/>
          </p:nvSpPr>
          <p:spPr bwMode="auto">
            <a:xfrm>
              <a:off x="912" y="3927"/>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12" name="Rectangle 9"/>
            <p:cNvSpPr>
              <a:spLocks noChangeArrowheads="1"/>
            </p:cNvSpPr>
            <p:nvPr/>
          </p:nvSpPr>
          <p:spPr bwMode="auto">
            <a:xfrm>
              <a:off x="432" y="3927"/>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D14</a:t>
              </a:r>
              <a:endParaRPr lang="en-US" altLang="en-US" sz="1800"/>
            </a:p>
          </p:txBody>
        </p:sp>
        <p:sp>
          <p:nvSpPr>
            <p:cNvPr id="13" name="Rectangle 10"/>
            <p:cNvSpPr>
              <a:spLocks noChangeArrowheads="1"/>
            </p:cNvSpPr>
            <p:nvPr/>
          </p:nvSpPr>
          <p:spPr bwMode="auto">
            <a:xfrm>
              <a:off x="4560" y="3716"/>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14" name="Rectangle 11"/>
            <p:cNvSpPr>
              <a:spLocks noChangeArrowheads="1"/>
            </p:cNvSpPr>
            <p:nvPr/>
          </p:nvSpPr>
          <p:spPr bwMode="auto">
            <a:xfrm>
              <a:off x="3840" y="3716"/>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15" name="Rectangle 12"/>
            <p:cNvSpPr>
              <a:spLocks noChangeArrowheads="1"/>
            </p:cNvSpPr>
            <p:nvPr/>
          </p:nvSpPr>
          <p:spPr bwMode="auto">
            <a:xfrm>
              <a:off x="3072" y="3716"/>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16" name="Rectangle 13"/>
            <p:cNvSpPr>
              <a:spLocks noChangeArrowheads="1"/>
            </p:cNvSpPr>
            <p:nvPr/>
          </p:nvSpPr>
          <p:spPr bwMode="auto">
            <a:xfrm>
              <a:off x="2336" y="3716"/>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17" name="Rectangle 14"/>
            <p:cNvSpPr>
              <a:spLocks noChangeArrowheads="1"/>
            </p:cNvSpPr>
            <p:nvPr/>
          </p:nvSpPr>
          <p:spPr bwMode="auto">
            <a:xfrm>
              <a:off x="912" y="3716"/>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18" name="Rectangle 15"/>
            <p:cNvSpPr>
              <a:spLocks noChangeArrowheads="1"/>
            </p:cNvSpPr>
            <p:nvPr/>
          </p:nvSpPr>
          <p:spPr bwMode="auto">
            <a:xfrm>
              <a:off x="432" y="3716"/>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D13</a:t>
              </a:r>
              <a:endParaRPr lang="en-US" altLang="en-US" sz="1800"/>
            </a:p>
          </p:txBody>
        </p:sp>
        <p:sp>
          <p:nvSpPr>
            <p:cNvPr id="19" name="Rectangle 16"/>
            <p:cNvSpPr>
              <a:spLocks noChangeArrowheads="1"/>
            </p:cNvSpPr>
            <p:nvPr/>
          </p:nvSpPr>
          <p:spPr bwMode="auto">
            <a:xfrm>
              <a:off x="4560" y="3505"/>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20" name="Rectangle 17"/>
            <p:cNvSpPr>
              <a:spLocks noChangeArrowheads="1"/>
            </p:cNvSpPr>
            <p:nvPr/>
          </p:nvSpPr>
          <p:spPr bwMode="auto">
            <a:xfrm>
              <a:off x="3840" y="3505"/>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21" name="Rectangle 18"/>
            <p:cNvSpPr>
              <a:spLocks noChangeArrowheads="1"/>
            </p:cNvSpPr>
            <p:nvPr/>
          </p:nvSpPr>
          <p:spPr bwMode="auto">
            <a:xfrm>
              <a:off x="3072" y="3505"/>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22" name="Rectangle 19"/>
            <p:cNvSpPr>
              <a:spLocks noChangeArrowheads="1"/>
            </p:cNvSpPr>
            <p:nvPr/>
          </p:nvSpPr>
          <p:spPr bwMode="auto">
            <a:xfrm>
              <a:off x="2336" y="3505"/>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23" name="Rectangle 20"/>
            <p:cNvSpPr>
              <a:spLocks noChangeArrowheads="1"/>
            </p:cNvSpPr>
            <p:nvPr/>
          </p:nvSpPr>
          <p:spPr bwMode="auto">
            <a:xfrm>
              <a:off x="912" y="3505"/>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24" name="Rectangle 21"/>
            <p:cNvSpPr>
              <a:spLocks noChangeArrowheads="1"/>
            </p:cNvSpPr>
            <p:nvPr/>
          </p:nvSpPr>
          <p:spPr bwMode="auto">
            <a:xfrm>
              <a:off x="432" y="3505"/>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D12</a:t>
              </a:r>
              <a:endParaRPr lang="en-US" altLang="en-US" sz="1800"/>
            </a:p>
          </p:txBody>
        </p:sp>
        <p:sp>
          <p:nvSpPr>
            <p:cNvPr id="25" name="Rectangle 22"/>
            <p:cNvSpPr>
              <a:spLocks noChangeArrowheads="1"/>
            </p:cNvSpPr>
            <p:nvPr/>
          </p:nvSpPr>
          <p:spPr bwMode="auto">
            <a:xfrm>
              <a:off x="4560" y="3294"/>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26" name="Rectangle 23"/>
            <p:cNvSpPr>
              <a:spLocks noChangeArrowheads="1"/>
            </p:cNvSpPr>
            <p:nvPr/>
          </p:nvSpPr>
          <p:spPr bwMode="auto">
            <a:xfrm>
              <a:off x="3840" y="3294"/>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27" name="Rectangle 24"/>
            <p:cNvSpPr>
              <a:spLocks noChangeArrowheads="1"/>
            </p:cNvSpPr>
            <p:nvPr/>
          </p:nvSpPr>
          <p:spPr bwMode="auto">
            <a:xfrm>
              <a:off x="3072" y="3294"/>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28" name="Rectangle 25"/>
            <p:cNvSpPr>
              <a:spLocks noChangeArrowheads="1"/>
            </p:cNvSpPr>
            <p:nvPr/>
          </p:nvSpPr>
          <p:spPr bwMode="auto">
            <a:xfrm>
              <a:off x="2336" y="3294"/>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29" name="Rectangle 26"/>
            <p:cNvSpPr>
              <a:spLocks noChangeArrowheads="1"/>
            </p:cNvSpPr>
            <p:nvPr/>
          </p:nvSpPr>
          <p:spPr bwMode="auto">
            <a:xfrm>
              <a:off x="912" y="3294"/>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30" name="Rectangle 27"/>
            <p:cNvSpPr>
              <a:spLocks noChangeArrowheads="1"/>
            </p:cNvSpPr>
            <p:nvPr/>
          </p:nvSpPr>
          <p:spPr bwMode="auto">
            <a:xfrm>
              <a:off x="432" y="3294"/>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D11</a:t>
              </a:r>
              <a:endParaRPr lang="en-US" altLang="en-US" sz="1800"/>
            </a:p>
          </p:txBody>
        </p:sp>
        <p:sp>
          <p:nvSpPr>
            <p:cNvPr id="31" name="Rectangle 28"/>
            <p:cNvSpPr>
              <a:spLocks noChangeArrowheads="1"/>
            </p:cNvSpPr>
            <p:nvPr/>
          </p:nvSpPr>
          <p:spPr bwMode="auto">
            <a:xfrm>
              <a:off x="4560" y="3083"/>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32" name="Rectangle 29"/>
            <p:cNvSpPr>
              <a:spLocks noChangeArrowheads="1"/>
            </p:cNvSpPr>
            <p:nvPr/>
          </p:nvSpPr>
          <p:spPr bwMode="auto">
            <a:xfrm>
              <a:off x="3840" y="3083"/>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33" name="Rectangle 30"/>
            <p:cNvSpPr>
              <a:spLocks noChangeArrowheads="1"/>
            </p:cNvSpPr>
            <p:nvPr/>
          </p:nvSpPr>
          <p:spPr bwMode="auto">
            <a:xfrm>
              <a:off x="3072" y="3083"/>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34" name="Rectangle 31"/>
            <p:cNvSpPr>
              <a:spLocks noChangeArrowheads="1"/>
            </p:cNvSpPr>
            <p:nvPr/>
          </p:nvSpPr>
          <p:spPr bwMode="auto">
            <a:xfrm>
              <a:off x="2336" y="3083"/>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35" name="Rectangle 32"/>
            <p:cNvSpPr>
              <a:spLocks noChangeArrowheads="1"/>
            </p:cNvSpPr>
            <p:nvPr/>
          </p:nvSpPr>
          <p:spPr bwMode="auto">
            <a:xfrm>
              <a:off x="912" y="3083"/>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36" name="Rectangle 33"/>
            <p:cNvSpPr>
              <a:spLocks noChangeArrowheads="1"/>
            </p:cNvSpPr>
            <p:nvPr/>
          </p:nvSpPr>
          <p:spPr bwMode="auto">
            <a:xfrm>
              <a:off x="432" y="3083"/>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D10</a:t>
              </a:r>
              <a:endParaRPr lang="en-US" altLang="en-US" sz="1800"/>
            </a:p>
          </p:txBody>
        </p:sp>
        <p:sp>
          <p:nvSpPr>
            <p:cNvPr id="37" name="Rectangle 34"/>
            <p:cNvSpPr>
              <a:spLocks noChangeArrowheads="1"/>
            </p:cNvSpPr>
            <p:nvPr/>
          </p:nvSpPr>
          <p:spPr bwMode="auto">
            <a:xfrm>
              <a:off x="4560" y="2872"/>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38" name="Rectangle 35"/>
            <p:cNvSpPr>
              <a:spLocks noChangeArrowheads="1"/>
            </p:cNvSpPr>
            <p:nvPr/>
          </p:nvSpPr>
          <p:spPr bwMode="auto">
            <a:xfrm>
              <a:off x="3840" y="2872"/>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39" name="Rectangle 36"/>
            <p:cNvSpPr>
              <a:spLocks noChangeArrowheads="1"/>
            </p:cNvSpPr>
            <p:nvPr/>
          </p:nvSpPr>
          <p:spPr bwMode="auto">
            <a:xfrm>
              <a:off x="3072" y="2872"/>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40" name="Rectangle 37"/>
            <p:cNvSpPr>
              <a:spLocks noChangeArrowheads="1"/>
            </p:cNvSpPr>
            <p:nvPr/>
          </p:nvSpPr>
          <p:spPr bwMode="auto">
            <a:xfrm>
              <a:off x="2336" y="2872"/>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Cold</a:t>
              </a:r>
              <a:endParaRPr lang="en-US" altLang="en-US" sz="1800"/>
            </a:p>
          </p:txBody>
        </p:sp>
        <p:sp>
          <p:nvSpPr>
            <p:cNvPr id="41" name="Rectangle 38"/>
            <p:cNvSpPr>
              <a:spLocks noChangeArrowheads="1"/>
            </p:cNvSpPr>
            <p:nvPr/>
          </p:nvSpPr>
          <p:spPr bwMode="auto">
            <a:xfrm>
              <a:off x="912" y="2872"/>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42" name="Rectangle 39"/>
            <p:cNvSpPr>
              <a:spLocks noChangeArrowheads="1"/>
            </p:cNvSpPr>
            <p:nvPr/>
          </p:nvSpPr>
          <p:spPr bwMode="auto">
            <a:xfrm>
              <a:off x="432" y="2872"/>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D9</a:t>
              </a:r>
              <a:endParaRPr lang="en-US" altLang="en-US" sz="1800"/>
            </a:p>
          </p:txBody>
        </p:sp>
        <p:sp>
          <p:nvSpPr>
            <p:cNvPr id="43" name="Rectangle 40"/>
            <p:cNvSpPr>
              <a:spLocks noChangeArrowheads="1"/>
            </p:cNvSpPr>
            <p:nvPr/>
          </p:nvSpPr>
          <p:spPr bwMode="auto">
            <a:xfrm>
              <a:off x="4560" y="2661"/>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44" name="Rectangle 41"/>
            <p:cNvSpPr>
              <a:spLocks noChangeArrowheads="1"/>
            </p:cNvSpPr>
            <p:nvPr/>
          </p:nvSpPr>
          <p:spPr bwMode="auto">
            <a:xfrm>
              <a:off x="3840" y="2661"/>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45" name="Rectangle 42"/>
            <p:cNvSpPr>
              <a:spLocks noChangeArrowheads="1"/>
            </p:cNvSpPr>
            <p:nvPr/>
          </p:nvSpPr>
          <p:spPr bwMode="auto">
            <a:xfrm>
              <a:off x="3072" y="2661"/>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46" name="Rectangle 43"/>
            <p:cNvSpPr>
              <a:spLocks noChangeArrowheads="1"/>
            </p:cNvSpPr>
            <p:nvPr/>
          </p:nvSpPr>
          <p:spPr bwMode="auto">
            <a:xfrm>
              <a:off x="2336" y="2661"/>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47" name="Rectangle 44"/>
            <p:cNvSpPr>
              <a:spLocks noChangeArrowheads="1"/>
            </p:cNvSpPr>
            <p:nvPr/>
          </p:nvSpPr>
          <p:spPr bwMode="auto">
            <a:xfrm>
              <a:off x="912" y="2661"/>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48" name="Rectangle 45"/>
            <p:cNvSpPr>
              <a:spLocks noChangeArrowheads="1"/>
            </p:cNvSpPr>
            <p:nvPr/>
          </p:nvSpPr>
          <p:spPr bwMode="auto">
            <a:xfrm>
              <a:off x="432" y="2661"/>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D8</a:t>
              </a:r>
              <a:endParaRPr lang="en-US" altLang="en-US" sz="1800"/>
            </a:p>
          </p:txBody>
        </p:sp>
        <p:sp>
          <p:nvSpPr>
            <p:cNvPr id="49" name="Rectangle 46"/>
            <p:cNvSpPr>
              <a:spLocks noChangeArrowheads="1"/>
            </p:cNvSpPr>
            <p:nvPr/>
          </p:nvSpPr>
          <p:spPr bwMode="auto">
            <a:xfrm>
              <a:off x="4560" y="2450"/>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50" name="Rectangle 47"/>
            <p:cNvSpPr>
              <a:spLocks noChangeArrowheads="1"/>
            </p:cNvSpPr>
            <p:nvPr/>
          </p:nvSpPr>
          <p:spPr bwMode="auto">
            <a:xfrm>
              <a:off x="3840" y="2450"/>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51" name="Rectangle 48"/>
            <p:cNvSpPr>
              <a:spLocks noChangeArrowheads="1"/>
            </p:cNvSpPr>
            <p:nvPr/>
          </p:nvSpPr>
          <p:spPr bwMode="auto">
            <a:xfrm>
              <a:off x="3072" y="2450"/>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52" name="Rectangle 49"/>
            <p:cNvSpPr>
              <a:spLocks noChangeArrowheads="1"/>
            </p:cNvSpPr>
            <p:nvPr/>
          </p:nvSpPr>
          <p:spPr bwMode="auto">
            <a:xfrm>
              <a:off x="2336" y="2450"/>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Cool</a:t>
              </a:r>
              <a:endParaRPr lang="en-US" altLang="en-US" sz="1800"/>
            </a:p>
          </p:txBody>
        </p:sp>
        <p:sp>
          <p:nvSpPr>
            <p:cNvPr id="53" name="Rectangle 50"/>
            <p:cNvSpPr>
              <a:spLocks noChangeArrowheads="1"/>
            </p:cNvSpPr>
            <p:nvPr/>
          </p:nvSpPr>
          <p:spPr bwMode="auto">
            <a:xfrm>
              <a:off x="912" y="2450"/>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54" name="Rectangle 51"/>
            <p:cNvSpPr>
              <a:spLocks noChangeArrowheads="1"/>
            </p:cNvSpPr>
            <p:nvPr/>
          </p:nvSpPr>
          <p:spPr bwMode="auto">
            <a:xfrm>
              <a:off x="432" y="2450"/>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D7</a:t>
              </a:r>
              <a:endParaRPr lang="en-US" altLang="en-US" sz="1800"/>
            </a:p>
          </p:txBody>
        </p:sp>
        <p:sp>
          <p:nvSpPr>
            <p:cNvPr id="55" name="Rectangle 52"/>
            <p:cNvSpPr>
              <a:spLocks noChangeArrowheads="1"/>
            </p:cNvSpPr>
            <p:nvPr/>
          </p:nvSpPr>
          <p:spPr bwMode="auto">
            <a:xfrm>
              <a:off x="4560" y="2239"/>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56" name="Rectangle 53"/>
            <p:cNvSpPr>
              <a:spLocks noChangeArrowheads="1"/>
            </p:cNvSpPr>
            <p:nvPr/>
          </p:nvSpPr>
          <p:spPr bwMode="auto">
            <a:xfrm>
              <a:off x="3840" y="2239"/>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57" name="Rectangle 54"/>
            <p:cNvSpPr>
              <a:spLocks noChangeArrowheads="1"/>
            </p:cNvSpPr>
            <p:nvPr/>
          </p:nvSpPr>
          <p:spPr bwMode="auto">
            <a:xfrm>
              <a:off x="3072" y="2239"/>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58" name="Rectangle 55"/>
            <p:cNvSpPr>
              <a:spLocks noChangeArrowheads="1"/>
            </p:cNvSpPr>
            <p:nvPr/>
          </p:nvSpPr>
          <p:spPr bwMode="auto">
            <a:xfrm>
              <a:off x="2336" y="2239"/>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Cool</a:t>
              </a:r>
              <a:endParaRPr lang="en-US" altLang="en-US" sz="1800"/>
            </a:p>
          </p:txBody>
        </p:sp>
        <p:sp>
          <p:nvSpPr>
            <p:cNvPr id="59" name="Rectangle 56"/>
            <p:cNvSpPr>
              <a:spLocks noChangeArrowheads="1"/>
            </p:cNvSpPr>
            <p:nvPr/>
          </p:nvSpPr>
          <p:spPr bwMode="auto">
            <a:xfrm>
              <a:off x="912" y="2239"/>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60" name="Rectangle 57"/>
            <p:cNvSpPr>
              <a:spLocks noChangeArrowheads="1"/>
            </p:cNvSpPr>
            <p:nvPr/>
          </p:nvSpPr>
          <p:spPr bwMode="auto">
            <a:xfrm>
              <a:off x="432" y="2239"/>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D6</a:t>
              </a:r>
              <a:endParaRPr lang="en-US" altLang="en-US" sz="1800"/>
            </a:p>
          </p:txBody>
        </p:sp>
        <p:sp>
          <p:nvSpPr>
            <p:cNvPr id="61" name="Rectangle 58"/>
            <p:cNvSpPr>
              <a:spLocks noChangeArrowheads="1"/>
            </p:cNvSpPr>
            <p:nvPr/>
          </p:nvSpPr>
          <p:spPr bwMode="auto">
            <a:xfrm>
              <a:off x="4560" y="2028"/>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62" name="Rectangle 59"/>
            <p:cNvSpPr>
              <a:spLocks noChangeArrowheads="1"/>
            </p:cNvSpPr>
            <p:nvPr/>
          </p:nvSpPr>
          <p:spPr bwMode="auto">
            <a:xfrm>
              <a:off x="3840" y="2028"/>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63" name="Rectangle 60"/>
            <p:cNvSpPr>
              <a:spLocks noChangeArrowheads="1"/>
            </p:cNvSpPr>
            <p:nvPr/>
          </p:nvSpPr>
          <p:spPr bwMode="auto">
            <a:xfrm>
              <a:off x="3072" y="2028"/>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Normal</a:t>
              </a:r>
              <a:endParaRPr lang="en-US" altLang="en-US" sz="1800"/>
            </a:p>
          </p:txBody>
        </p:sp>
        <p:sp>
          <p:nvSpPr>
            <p:cNvPr id="64" name="Rectangle 61"/>
            <p:cNvSpPr>
              <a:spLocks noChangeArrowheads="1"/>
            </p:cNvSpPr>
            <p:nvPr/>
          </p:nvSpPr>
          <p:spPr bwMode="auto">
            <a:xfrm>
              <a:off x="2336" y="2028"/>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Cool</a:t>
              </a:r>
              <a:endParaRPr lang="en-US" altLang="en-US" sz="1800"/>
            </a:p>
          </p:txBody>
        </p:sp>
        <p:sp>
          <p:nvSpPr>
            <p:cNvPr id="65" name="Rectangle 62"/>
            <p:cNvSpPr>
              <a:spLocks noChangeArrowheads="1"/>
            </p:cNvSpPr>
            <p:nvPr/>
          </p:nvSpPr>
          <p:spPr bwMode="auto">
            <a:xfrm>
              <a:off x="912" y="2028"/>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a:t>
              </a:r>
              <a:endParaRPr lang="en-US" altLang="en-US" sz="1800"/>
            </a:p>
          </p:txBody>
        </p:sp>
        <p:sp>
          <p:nvSpPr>
            <p:cNvPr id="66" name="Rectangle 63"/>
            <p:cNvSpPr>
              <a:spLocks noChangeArrowheads="1"/>
            </p:cNvSpPr>
            <p:nvPr/>
          </p:nvSpPr>
          <p:spPr bwMode="auto">
            <a:xfrm>
              <a:off x="432" y="2028"/>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D5</a:t>
              </a:r>
              <a:endParaRPr lang="en-US" altLang="en-US" sz="1800"/>
            </a:p>
          </p:txBody>
        </p:sp>
        <p:sp>
          <p:nvSpPr>
            <p:cNvPr id="67" name="Rectangle 64"/>
            <p:cNvSpPr>
              <a:spLocks noChangeArrowheads="1"/>
            </p:cNvSpPr>
            <p:nvPr/>
          </p:nvSpPr>
          <p:spPr bwMode="auto">
            <a:xfrm>
              <a:off x="4560" y="1817"/>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68" name="Rectangle 65"/>
            <p:cNvSpPr>
              <a:spLocks noChangeArrowheads="1"/>
            </p:cNvSpPr>
            <p:nvPr/>
          </p:nvSpPr>
          <p:spPr bwMode="auto">
            <a:xfrm>
              <a:off x="3840" y="1817"/>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69" name="Rectangle 66"/>
            <p:cNvSpPr>
              <a:spLocks noChangeArrowheads="1"/>
            </p:cNvSpPr>
            <p:nvPr/>
          </p:nvSpPr>
          <p:spPr bwMode="auto">
            <a:xfrm>
              <a:off x="3072" y="1817"/>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70" name="Rectangle 67"/>
            <p:cNvSpPr>
              <a:spLocks noChangeArrowheads="1"/>
            </p:cNvSpPr>
            <p:nvPr/>
          </p:nvSpPr>
          <p:spPr bwMode="auto">
            <a:xfrm>
              <a:off x="2336" y="1817"/>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Mild</a:t>
              </a:r>
              <a:endParaRPr lang="en-US" altLang="en-US" sz="1800"/>
            </a:p>
          </p:txBody>
        </p:sp>
        <p:sp>
          <p:nvSpPr>
            <p:cNvPr id="71" name="Rectangle 68"/>
            <p:cNvSpPr>
              <a:spLocks noChangeArrowheads="1"/>
            </p:cNvSpPr>
            <p:nvPr/>
          </p:nvSpPr>
          <p:spPr bwMode="auto">
            <a:xfrm>
              <a:off x="912" y="1817"/>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Rain </a:t>
              </a:r>
              <a:endParaRPr lang="en-US" altLang="en-US" sz="1800"/>
            </a:p>
          </p:txBody>
        </p:sp>
        <p:sp>
          <p:nvSpPr>
            <p:cNvPr id="72" name="Rectangle 69"/>
            <p:cNvSpPr>
              <a:spLocks noChangeArrowheads="1"/>
            </p:cNvSpPr>
            <p:nvPr/>
          </p:nvSpPr>
          <p:spPr bwMode="auto">
            <a:xfrm>
              <a:off x="432" y="1817"/>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D4 </a:t>
              </a:r>
              <a:endParaRPr lang="en-US" altLang="en-US" sz="1800"/>
            </a:p>
          </p:txBody>
        </p:sp>
        <p:sp>
          <p:nvSpPr>
            <p:cNvPr id="73" name="Rectangle 70"/>
            <p:cNvSpPr>
              <a:spLocks noChangeArrowheads="1"/>
            </p:cNvSpPr>
            <p:nvPr/>
          </p:nvSpPr>
          <p:spPr bwMode="auto">
            <a:xfrm>
              <a:off x="4560" y="1606"/>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Yes</a:t>
              </a:r>
              <a:endParaRPr lang="en-US" altLang="en-US" sz="1800"/>
            </a:p>
          </p:txBody>
        </p:sp>
        <p:sp>
          <p:nvSpPr>
            <p:cNvPr id="74" name="Rectangle 71"/>
            <p:cNvSpPr>
              <a:spLocks noChangeArrowheads="1"/>
            </p:cNvSpPr>
            <p:nvPr/>
          </p:nvSpPr>
          <p:spPr bwMode="auto">
            <a:xfrm>
              <a:off x="3840" y="1606"/>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75" name="Rectangle 72"/>
            <p:cNvSpPr>
              <a:spLocks noChangeArrowheads="1"/>
            </p:cNvSpPr>
            <p:nvPr/>
          </p:nvSpPr>
          <p:spPr bwMode="auto">
            <a:xfrm>
              <a:off x="3072" y="1606"/>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76" name="Rectangle 73"/>
            <p:cNvSpPr>
              <a:spLocks noChangeArrowheads="1"/>
            </p:cNvSpPr>
            <p:nvPr/>
          </p:nvSpPr>
          <p:spPr bwMode="auto">
            <a:xfrm>
              <a:off x="2336" y="1606"/>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77" name="Rectangle 74"/>
            <p:cNvSpPr>
              <a:spLocks noChangeArrowheads="1"/>
            </p:cNvSpPr>
            <p:nvPr/>
          </p:nvSpPr>
          <p:spPr bwMode="auto">
            <a:xfrm>
              <a:off x="912" y="1606"/>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Overcast</a:t>
              </a:r>
              <a:endParaRPr lang="en-US" altLang="en-US" sz="1800"/>
            </a:p>
          </p:txBody>
        </p:sp>
        <p:sp>
          <p:nvSpPr>
            <p:cNvPr id="78" name="Rectangle 75"/>
            <p:cNvSpPr>
              <a:spLocks noChangeArrowheads="1"/>
            </p:cNvSpPr>
            <p:nvPr/>
          </p:nvSpPr>
          <p:spPr bwMode="auto">
            <a:xfrm>
              <a:off x="432" y="1606"/>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D3</a:t>
              </a:r>
              <a:endParaRPr lang="en-US" altLang="en-US" sz="1800"/>
            </a:p>
          </p:txBody>
        </p:sp>
        <p:sp>
          <p:nvSpPr>
            <p:cNvPr id="79" name="Rectangle 76"/>
            <p:cNvSpPr>
              <a:spLocks noChangeArrowheads="1"/>
            </p:cNvSpPr>
            <p:nvPr/>
          </p:nvSpPr>
          <p:spPr bwMode="auto">
            <a:xfrm>
              <a:off x="4560" y="1395"/>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80" name="Rectangle 77"/>
            <p:cNvSpPr>
              <a:spLocks noChangeArrowheads="1"/>
            </p:cNvSpPr>
            <p:nvPr/>
          </p:nvSpPr>
          <p:spPr bwMode="auto">
            <a:xfrm>
              <a:off x="3840" y="1395"/>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Strong</a:t>
              </a:r>
              <a:endParaRPr lang="en-US" altLang="en-US" sz="1800"/>
            </a:p>
          </p:txBody>
        </p:sp>
        <p:sp>
          <p:nvSpPr>
            <p:cNvPr id="81" name="Rectangle 78"/>
            <p:cNvSpPr>
              <a:spLocks noChangeArrowheads="1"/>
            </p:cNvSpPr>
            <p:nvPr/>
          </p:nvSpPr>
          <p:spPr bwMode="auto">
            <a:xfrm>
              <a:off x="3072" y="1395"/>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82" name="Rectangle 79"/>
            <p:cNvSpPr>
              <a:spLocks noChangeArrowheads="1"/>
            </p:cNvSpPr>
            <p:nvPr/>
          </p:nvSpPr>
          <p:spPr bwMode="auto">
            <a:xfrm>
              <a:off x="2336" y="1395"/>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83" name="Rectangle 80"/>
            <p:cNvSpPr>
              <a:spLocks noChangeArrowheads="1"/>
            </p:cNvSpPr>
            <p:nvPr/>
          </p:nvSpPr>
          <p:spPr bwMode="auto">
            <a:xfrm>
              <a:off x="912" y="1395"/>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84" name="Rectangle 81"/>
            <p:cNvSpPr>
              <a:spLocks noChangeArrowheads="1"/>
            </p:cNvSpPr>
            <p:nvPr/>
          </p:nvSpPr>
          <p:spPr bwMode="auto">
            <a:xfrm>
              <a:off x="432" y="1395"/>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D2</a:t>
              </a:r>
              <a:endParaRPr lang="en-US" altLang="en-US" sz="1800"/>
            </a:p>
          </p:txBody>
        </p:sp>
        <p:sp>
          <p:nvSpPr>
            <p:cNvPr id="85" name="Rectangle 82"/>
            <p:cNvSpPr>
              <a:spLocks noChangeArrowheads="1"/>
            </p:cNvSpPr>
            <p:nvPr/>
          </p:nvSpPr>
          <p:spPr bwMode="auto">
            <a:xfrm>
              <a:off x="4560" y="1184"/>
              <a:ext cx="110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No</a:t>
              </a:r>
              <a:endParaRPr lang="en-US" altLang="en-US" sz="1800"/>
            </a:p>
          </p:txBody>
        </p:sp>
        <p:sp>
          <p:nvSpPr>
            <p:cNvPr id="86" name="Rectangle 83"/>
            <p:cNvSpPr>
              <a:spLocks noChangeArrowheads="1"/>
            </p:cNvSpPr>
            <p:nvPr/>
          </p:nvSpPr>
          <p:spPr bwMode="auto">
            <a:xfrm>
              <a:off x="3840" y="1184"/>
              <a:ext cx="72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Weak</a:t>
              </a:r>
              <a:endParaRPr lang="en-US" altLang="en-US" sz="1800"/>
            </a:p>
          </p:txBody>
        </p:sp>
        <p:sp>
          <p:nvSpPr>
            <p:cNvPr id="87" name="Rectangle 84"/>
            <p:cNvSpPr>
              <a:spLocks noChangeArrowheads="1"/>
            </p:cNvSpPr>
            <p:nvPr/>
          </p:nvSpPr>
          <p:spPr bwMode="auto">
            <a:xfrm>
              <a:off x="3072" y="1184"/>
              <a:ext cx="768"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High</a:t>
              </a:r>
              <a:endParaRPr lang="en-US" altLang="en-US" sz="1800"/>
            </a:p>
          </p:txBody>
        </p:sp>
        <p:sp>
          <p:nvSpPr>
            <p:cNvPr id="88" name="Rectangle 85"/>
            <p:cNvSpPr>
              <a:spLocks noChangeArrowheads="1"/>
            </p:cNvSpPr>
            <p:nvPr/>
          </p:nvSpPr>
          <p:spPr bwMode="auto">
            <a:xfrm>
              <a:off x="2336" y="1184"/>
              <a:ext cx="73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Hot</a:t>
              </a:r>
              <a:endParaRPr lang="en-US" altLang="en-US" sz="1800"/>
            </a:p>
          </p:txBody>
        </p:sp>
        <p:sp>
          <p:nvSpPr>
            <p:cNvPr id="89" name="Rectangle 86"/>
            <p:cNvSpPr>
              <a:spLocks noChangeArrowheads="1"/>
            </p:cNvSpPr>
            <p:nvPr/>
          </p:nvSpPr>
          <p:spPr bwMode="auto">
            <a:xfrm>
              <a:off x="912" y="1184"/>
              <a:ext cx="1424"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Sunny</a:t>
              </a:r>
              <a:endParaRPr lang="en-US" altLang="en-US" sz="1800"/>
            </a:p>
          </p:txBody>
        </p:sp>
        <p:sp>
          <p:nvSpPr>
            <p:cNvPr id="90" name="Rectangle 87"/>
            <p:cNvSpPr>
              <a:spLocks noChangeArrowheads="1"/>
            </p:cNvSpPr>
            <p:nvPr/>
          </p:nvSpPr>
          <p:spPr bwMode="auto">
            <a:xfrm>
              <a:off x="432" y="1184"/>
              <a:ext cx="480"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D1</a:t>
              </a:r>
              <a:endParaRPr lang="en-US" altLang="en-US" sz="1800"/>
            </a:p>
          </p:txBody>
        </p:sp>
        <p:sp>
          <p:nvSpPr>
            <p:cNvPr id="91" name="Rectangle 88"/>
            <p:cNvSpPr>
              <a:spLocks noChangeArrowheads="1"/>
            </p:cNvSpPr>
            <p:nvPr/>
          </p:nvSpPr>
          <p:spPr bwMode="auto">
            <a:xfrm>
              <a:off x="4560" y="960"/>
              <a:ext cx="1104"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Play Tennis</a:t>
              </a:r>
              <a:endParaRPr lang="en-US" altLang="en-US" sz="1800"/>
            </a:p>
          </p:txBody>
        </p:sp>
        <p:sp>
          <p:nvSpPr>
            <p:cNvPr id="92" name="Rectangle 89"/>
            <p:cNvSpPr>
              <a:spLocks noChangeArrowheads="1"/>
            </p:cNvSpPr>
            <p:nvPr/>
          </p:nvSpPr>
          <p:spPr bwMode="auto">
            <a:xfrm>
              <a:off x="3840" y="960"/>
              <a:ext cx="72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Wind</a:t>
              </a:r>
              <a:endParaRPr lang="en-US" altLang="en-US" sz="1800"/>
            </a:p>
          </p:txBody>
        </p:sp>
        <p:sp>
          <p:nvSpPr>
            <p:cNvPr id="93" name="Rectangle 90"/>
            <p:cNvSpPr>
              <a:spLocks noChangeArrowheads="1"/>
            </p:cNvSpPr>
            <p:nvPr/>
          </p:nvSpPr>
          <p:spPr bwMode="auto">
            <a:xfrm>
              <a:off x="3072" y="960"/>
              <a:ext cx="76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600" dirty="0"/>
                <a:t>Humidity</a:t>
              </a:r>
              <a:endParaRPr lang="en-US" altLang="en-US" sz="1600" dirty="0"/>
            </a:p>
          </p:txBody>
        </p:sp>
        <p:sp>
          <p:nvSpPr>
            <p:cNvPr id="94" name="Rectangle 91"/>
            <p:cNvSpPr>
              <a:spLocks noChangeArrowheads="1"/>
            </p:cNvSpPr>
            <p:nvPr/>
          </p:nvSpPr>
          <p:spPr bwMode="auto">
            <a:xfrm>
              <a:off x="2336" y="960"/>
              <a:ext cx="73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Temp.</a:t>
              </a:r>
              <a:endParaRPr lang="en-US" altLang="en-US" sz="1800"/>
            </a:p>
          </p:txBody>
        </p:sp>
        <p:sp>
          <p:nvSpPr>
            <p:cNvPr id="95" name="Rectangle 92"/>
            <p:cNvSpPr>
              <a:spLocks noChangeArrowheads="1"/>
            </p:cNvSpPr>
            <p:nvPr/>
          </p:nvSpPr>
          <p:spPr bwMode="auto">
            <a:xfrm>
              <a:off x="912" y="960"/>
              <a:ext cx="1424"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Outlook</a:t>
              </a:r>
              <a:endParaRPr lang="en-US" altLang="en-US" sz="1800"/>
            </a:p>
          </p:txBody>
        </p:sp>
        <p:sp>
          <p:nvSpPr>
            <p:cNvPr id="96" name="Rectangle 93"/>
            <p:cNvSpPr>
              <a:spLocks noChangeArrowheads="1"/>
            </p:cNvSpPr>
            <p:nvPr/>
          </p:nvSpPr>
          <p:spPr bwMode="auto">
            <a:xfrm>
              <a:off x="432" y="960"/>
              <a:ext cx="480"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buChar char="n"/>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buChar char="n"/>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buChar char="n"/>
                <a:defRPr>
                  <a:solidFill>
                    <a:schemeClr val="tx1"/>
                  </a:solidFill>
                  <a:latin typeface="Tahoma" panose="020B0604030504040204" pitchFamily="34" charset="0"/>
                </a:defRPr>
              </a:lvl9pPr>
            </a:lstStyle>
            <a:p>
              <a:pPr>
                <a:lnSpc>
                  <a:spcPct val="80000"/>
                </a:lnSpc>
                <a:buFont typeface="Wingdings" panose="05000000000000000000" pitchFamily="2" charset="2"/>
                <a:buNone/>
              </a:pPr>
              <a:r>
                <a:rPr lang="sv-SE" altLang="en-US" sz="1800"/>
                <a:t>Day</a:t>
              </a:r>
              <a:endParaRPr lang="en-US" altLang="en-US" sz="1800"/>
            </a:p>
          </p:txBody>
        </p:sp>
        <p:sp>
          <p:nvSpPr>
            <p:cNvPr id="97" name="Line 94"/>
            <p:cNvSpPr>
              <a:spLocks noChangeShapeType="1"/>
            </p:cNvSpPr>
            <p:nvPr/>
          </p:nvSpPr>
          <p:spPr bwMode="auto">
            <a:xfrm>
              <a:off x="432" y="960"/>
              <a:ext cx="5232"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8" name="Line 95"/>
            <p:cNvSpPr>
              <a:spLocks noChangeShapeType="1"/>
            </p:cNvSpPr>
            <p:nvPr/>
          </p:nvSpPr>
          <p:spPr bwMode="auto">
            <a:xfrm>
              <a:off x="432" y="1184"/>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9" name="Line 96"/>
            <p:cNvSpPr>
              <a:spLocks noChangeShapeType="1"/>
            </p:cNvSpPr>
            <p:nvPr/>
          </p:nvSpPr>
          <p:spPr bwMode="auto">
            <a:xfrm>
              <a:off x="432" y="1395"/>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0" name="Line 97"/>
            <p:cNvSpPr>
              <a:spLocks noChangeShapeType="1"/>
            </p:cNvSpPr>
            <p:nvPr/>
          </p:nvSpPr>
          <p:spPr bwMode="auto">
            <a:xfrm>
              <a:off x="432" y="1606"/>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1" name="Line 98"/>
            <p:cNvSpPr>
              <a:spLocks noChangeShapeType="1"/>
            </p:cNvSpPr>
            <p:nvPr/>
          </p:nvSpPr>
          <p:spPr bwMode="auto">
            <a:xfrm>
              <a:off x="432" y="1817"/>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 name="Line 99"/>
            <p:cNvSpPr>
              <a:spLocks noChangeShapeType="1"/>
            </p:cNvSpPr>
            <p:nvPr/>
          </p:nvSpPr>
          <p:spPr bwMode="auto">
            <a:xfrm>
              <a:off x="432" y="2028"/>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3" name="Line 100"/>
            <p:cNvSpPr>
              <a:spLocks noChangeShapeType="1"/>
            </p:cNvSpPr>
            <p:nvPr/>
          </p:nvSpPr>
          <p:spPr bwMode="auto">
            <a:xfrm>
              <a:off x="432" y="2239"/>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4" name="Line 101"/>
            <p:cNvSpPr>
              <a:spLocks noChangeShapeType="1"/>
            </p:cNvSpPr>
            <p:nvPr/>
          </p:nvSpPr>
          <p:spPr bwMode="auto">
            <a:xfrm>
              <a:off x="432" y="2450"/>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5" name="Line 102"/>
            <p:cNvSpPr>
              <a:spLocks noChangeShapeType="1"/>
            </p:cNvSpPr>
            <p:nvPr/>
          </p:nvSpPr>
          <p:spPr bwMode="auto">
            <a:xfrm>
              <a:off x="432" y="2661"/>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6" name="Line 103"/>
            <p:cNvSpPr>
              <a:spLocks noChangeShapeType="1"/>
            </p:cNvSpPr>
            <p:nvPr/>
          </p:nvSpPr>
          <p:spPr bwMode="auto">
            <a:xfrm>
              <a:off x="432" y="2872"/>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7" name="Line 104"/>
            <p:cNvSpPr>
              <a:spLocks noChangeShapeType="1"/>
            </p:cNvSpPr>
            <p:nvPr/>
          </p:nvSpPr>
          <p:spPr bwMode="auto">
            <a:xfrm>
              <a:off x="432" y="3083"/>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8" name="Line 105"/>
            <p:cNvSpPr>
              <a:spLocks noChangeShapeType="1"/>
            </p:cNvSpPr>
            <p:nvPr/>
          </p:nvSpPr>
          <p:spPr bwMode="auto">
            <a:xfrm>
              <a:off x="432" y="3294"/>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9" name="Line 106"/>
            <p:cNvSpPr>
              <a:spLocks noChangeShapeType="1"/>
            </p:cNvSpPr>
            <p:nvPr/>
          </p:nvSpPr>
          <p:spPr bwMode="auto">
            <a:xfrm>
              <a:off x="432" y="3505"/>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0" name="Line 107"/>
            <p:cNvSpPr>
              <a:spLocks noChangeShapeType="1"/>
            </p:cNvSpPr>
            <p:nvPr/>
          </p:nvSpPr>
          <p:spPr bwMode="auto">
            <a:xfrm>
              <a:off x="432" y="3716"/>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1" name="Line 108"/>
            <p:cNvSpPr>
              <a:spLocks noChangeShapeType="1"/>
            </p:cNvSpPr>
            <p:nvPr/>
          </p:nvSpPr>
          <p:spPr bwMode="auto">
            <a:xfrm>
              <a:off x="432" y="3927"/>
              <a:ext cx="5232"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2" name="Line 109"/>
            <p:cNvSpPr>
              <a:spLocks noChangeShapeType="1"/>
            </p:cNvSpPr>
            <p:nvPr/>
          </p:nvSpPr>
          <p:spPr bwMode="auto">
            <a:xfrm>
              <a:off x="432" y="4138"/>
              <a:ext cx="5232"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3" name="Line 110"/>
            <p:cNvSpPr>
              <a:spLocks noChangeShapeType="1"/>
            </p:cNvSpPr>
            <p:nvPr/>
          </p:nvSpPr>
          <p:spPr bwMode="auto">
            <a:xfrm>
              <a:off x="432" y="960"/>
              <a:ext cx="0" cy="3178"/>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4" name="Line 111"/>
            <p:cNvSpPr>
              <a:spLocks noChangeShapeType="1"/>
            </p:cNvSpPr>
            <p:nvPr/>
          </p:nvSpPr>
          <p:spPr bwMode="auto">
            <a:xfrm>
              <a:off x="912"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5" name="Line 112"/>
            <p:cNvSpPr>
              <a:spLocks noChangeShapeType="1"/>
            </p:cNvSpPr>
            <p:nvPr/>
          </p:nvSpPr>
          <p:spPr bwMode="auto">
            <a:xfrm>
              <a:off x="2336"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6" name="Line 113"/>
            <p:cNvSpPr>
              <a:spLocks noChangeShapeType="1"/>
            </p:cNvSpPr>
            <p:nvPr/>
          </p:nvSpPr>
          <p:spPr bwMode="auto">
            <a:xfrm>
              <a:off x="3072"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7" name="Line 114"/>
            <p:cNvSpPr>
              <a:spLocks noChangeShapeType="1"/>
            </p:cNvSpPr>
            <p:nvPr/>
          </p:nvSpPr>
          <p:spPr bwMode="auto">
            <a:xfrm>
              <a:off x="3840"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8" name="Line 115"/>
            <p:cNvSpPr>
              <a:spLocks noChangeShapeType="1"/>
            </p:cNvSpPr>
            <p:nvPr/>
          </p:nvSpPr>
          <p:spPr bwMode="auto">
            <a:xfrm>
              <a:off x="4560" y="960"/>
              <a:ext cx="0" cy="3178"/>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9" name="Line 116"/>
            <p:cNvSpPr>
              <a:spLocks noChangeShapeType="1"/>
            </p:cNvSpPr>
            <p:nvPr/>
          </p:nvSpPr>
          <p:spPr bwMode="auto">
            <a:xfrm>
              <a:off x="5664" y="960"/>
              <a:ext cx="0" cy="3178"/>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3" name="TextBox 2"/>
          <p:cNvSpPr txBox="1"/>
          <p:nvPr/>
        </p:nvSpPr>
        <p:spPr>
          <a:xfrm>
            <a:off x="8325135" y="1521456"/>
            <a:ext cx="3562066" cy="1754326"/>
          </a:xfrm>
          <a:prstGeom prst="rect">
            <a:avLst/>
          </a:prstGeom>
          <a:noFill/>
        </p:spPr>
        <p:txBody>
          <a:bodyPr wrap="square" rtlCol="0">
            <a:spAutoFit/>
          </a:bodyPr>
          <a:lstStyle/>
          <a:p>
            <a:r>
              <a:rPr lang="en-US" b="1" dirty="0" smtClean="0"/>
              <a:t>If there are only positive / only negative example entropy is 0</a:t>
            </a:r>
          </a:p>
          <a:p>
            <a:endParaRPr lang="en-US" b="1" dirty="0"/>
          </a:p>
          <a:p>
            <a:r>
              <a:rPr lang="en-US" b="1" dirty="0" smtClean="0"/>
              <a:t>If we have equal no of positive and equal no negative we have entropy 1 </a:t>
            </a:r>
            <a:endParaRPr lang="en-US" b="1" dirty="0"/>
          </a:p>
        </p:txBody>
      </p:sp>
    </p:spTree>
    <p:extLst>
      <p:ext uri="{BB962C8B-B14F-4D97-AF65-F5344CB8AC3E}">
        <p14:creationId xmlns:p14="http://schemas.microsoft.com/office/powerpoint/2010/main" val="47800865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 Gain for the </a:t>
            </a:r>
            <a:r>
              <a:rPr lang="en-US" b="1" dirty="0" smtClean="0">
                <a:solidFill>
                  <a:srgbClr val="FF0000"/>
                </a:solidFill>
              </a:rPr>
              <a:t>attribute outlook</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728148" y="1690688"/>
            <a:ext cx="8098240" cy="2853023"/>
          </a:xfrm>
          <a:prstGeom prst="rect">
            <a:avLst/>
          </a:prstGeom>
        </p:spPr>
      </p:pic>
    </p:spTree>
    <p:extLst>
      <p:ext uri="{BB962C8B-B14F-4D97-AF65-F5344CB8AC3E}">
        <p14:creationId xmlns:p14="http://schemas.microsoft.com/office/powerpoint/2010/main" val="32549115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4351815" y="834730"/>
            <a:ext cx="3389630" cy="695960"/>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335">
              <a:lnSpc>
                <a:spcPct val="100000"/>
              </a:lnSpc>
              <a:spcBef>
                <a:spcPts val="100"/>
              </a:spcBef>
            </a:pPr>
            <a:r>
              <a:rPr lang="en-US" spc="-345" smtClean="0"/>
              <a:t>Array</a:t>
            </a:r>
            <a:r>
              <a:rPr lang="en-US" spc="-585" smtClean="0"/>
              <a:t> </a:t>
            </a:r>
            <a:r>
              <a:rPr lang="en-US" spc="-325" smtClean="0"/>
              <a:t>Shape</a:t>
            </a:r>
            <a:endParaRPr lang="en-US" spc="-325" dirty="0"/>
          </a:p>
        </p:txBody>
      </p:sp>
      <p:sp>
        <p:nvSpPr>
          <p:cNvPr id="5" name="object 3"/>
          <p:cNvSpPr txBox="1"/>
          <p:nvPr/>
        </p:nvSpPr>
        <p:spPr>
          <a:xfrm>
            <a:off x="1878491" y="1535770"/>
            <a:ext cx="8332470" cy="891540"/>
          </a:xfrm>
          <a:prstGeom prst="rect">
            <a:avLst/>
          </a:prstGeom>
        </p:spPr>
        <p:txBody>
          <a:bodyPr vert="horz" wrap="square" lIns="0" tIns="146050" rIns="0" bIns="0" rtlCol="0">
            <a:spAutoFit/>
          </a:bodyPr>
          <a:lstStyle/>
          <a:p>
            <a:pPr marL="3039745" marR="5080" indent="-3027680">
              <a:lnSpc>
                <a:spcPct val="73800"/>
              </a:lnSpc>
              <a:spcBef>
                <a:spcPts val="1150"/>
              </a:spcBef>
            </a:pPr>
            <a:r>
              <a:rPr sz="3250" b="1" spc="-195" dirty="0">
                <a:latin typeface="Verdana"/>
                <a:cs typeface="Verdana"/>
              </a:rPr>
              <a:t>One</a:t>
            </a:r>
            <a:r>
              <a:rPr sz="3250" b="1" spc="-425" dirty="0">
                <a:latin typeface="Verdana"/>
                <a:cs typeface="Verdana"/>
              </a:rPr>
              <a:t> </a:t>
            </a:r>
            <a:r>
              <a:rPr sz="3250" b="1" spc="-260" dirty="0">
                <a:latin typeface="Verdana"/>
                <a:cs typeface="Verdana"/>
              </a:rPr>
              <a:t>dimensional</a:t>
            </a:r>
            <a:r>
              <a:rPr sz="3250" b="1" spc="-395" dirty="0">
                <a:latin typeface="Verdana"/>
                <a:cs typeface="Verdana"/>
              </a:rPr>
              <a:t> </a:t>
            </a:r>
            <a:r>
              <a:rPr sz="3250" b="1" spc="-310" dirty="0">
                <a:latin typeface="Verdana"/>
                <a:cs typeface="Verdana"/>
              </a:rPr>
              <a:t>arrays</a:t>
            </a:r>
            <a:r>
              <a:rPr sz="3250" b="1" spc="-420" dirty="0">
                <a:latin typeface="Verdana"/>
                <a:cs typeface="Verdana"/>
              </a:rPr>
              <a:t> </a:t>
            </a:r>
            <a:r>
              <a:rPr sz="3250" b="1" spc="-265" dirty="0">
                <a:latin typeface="Verdana"/>
                <a:cs typeface="Verdana"/>
              </a:rPr>
              <a:t>have</a:t>
            </a:r>
            <a:r>
              <a:rPr sz="3250" b="1" spc="-425" dirty="0">
                <a:latin typeface="Verdana"/>
                <a:cs typeface="Verdana"/>
              </a:rPr>
              <a:t> </a:t>
            </a:r>
            <a:r>
              <a:rPr sz="3250" b="1" spc="-225" dirty="0">
                <a:latin typeface="Verdana"/>
                <a:cs typeface="Verdana"/>
              </a:rPr>
              <a:t>a</a:t>
            </a:r>
            <a:r>
              <a:rPr sz="3250" b="1" spc="-420" dirty="0">
                <a:latin typeface="Verdana"/>
                <a:cs typeface="Verdana"/>
              </a:rPr>
              <a:t> </a:t>
            </a:r>
            <a:r>
              <a:rPr sz="3250" b="1" spc="-300" dirty="0">
                <a:latin typeface="Verdana"/>
                <a:cs typeface="Verdana"/>
              </a:rPr>
              <a:t>1-tuple</a:t>
            </a:r>
            <a:r>
              <a:rPr sz="3250" b="1" spc="-425" dirty="0">
                <a:latin typeface="Verdana"/>
                <a:cs typeface="Verdana"/>
              </a:rPr>
              <a:t> </a:t>
            </a:r>
            <a:r>
              <a:rPr sz="3250" b="1" spc="-200" dirty="0">
                <a:latin typeface="Verdana"/>
                <a:cs typeface="Verdana"/>
              </a:rPr>
              <a:t>for  </a:t>
            </a:r>
            <a:r>
              <a:rPr sz="3250" b="1" spc="-240" dirty="0">
                <a:latin typeface="Verdana"/>
                <a:cs typeface="Verdana"/>
              </a:rPr>
              <a:t>their</a:t>
            </a:r>
            <a:r>
              <a:rPr sz="3250" b="1" spc="-385" dirty="0">
                <a:latin typeface="Verdana"/>
                <a:cs typeface="Verdana"/>
              </a:rPr>
              <a:t> </a:t>
            </a:r>
            <a:r>
              <a:rPr sz="3250" b="1" spc="-265" dirty="0">
                <a:latin typeface="Verdana"/>
                <a:cs typeface="Verdana"/>
              </a:rPr>
              <a:t>shape</a:t>
            </a:r>
            <a:endParaRPr sz="3250" dirty="0">
              <a:latin typeface="Verdana"/>
              <a:cs typeface="Verdana"/>
            </a:endParaRPr>
          </a:p>
        </p:txBody>
      </p:sp>
      <p:grpSp>
        <p:nvGrpSpPr>
          <p:cNvPr id="6" name="object 4"/>
          <p:cNvGrpSpPr/>
          <p:nvPr/>
        </p:nvGrpSpPr>
        <p:grpSpPr>
          <a:xfrm>
            <a:off x="2180750" y="2584789"/>
            <a:ext cx="7731759" cy="2560320"/>
            <a:chOff x="1163319" y="2468879"/>
            <a:chExt cx="7731759" cy="2560320"/>
          </a:xfrm>
        </p:grpSpPr>
        <p:sp>
          <p:nvSpPr>
            <p:cNvPr id="7" name="object 5"/>
            <p:cNvSpPr/>
            <p:nvPr/>
          </p:nvSpPr>
          <p:spPr>
            <a:xfrm>
              <a:off x="1163320" y="2468879"/>
              <a:ext cx="7731759" cy="2560320"/>
            </a:xfrm>
            <a:custGeom>
              <a:avLst/>
              <a:gdLst/>
              <a:ahLst/>
              <a:cxnLst/>
              <a:rect l="l" t="t" r="r" b="b"/>
              <a:pathLst>
                <a:path w="7731759" h="2560320">
                  <a:moveTo>
                    <a:pt x="81280" y="162560"/>
                  </a:moveTo>
                  <a:lnTo>
                    <a:pt x="0" y="162560"/>
                  </a:lnTo>
                  <a:lnTo>
                    <a:pt x="0" y="2397760"/>
                  </a:lnTo>
                  <a:lnTo>
                    <a:pt x="81280" y="2397760"/>
                  </a:lnTo>
                  <a:lnTo>
                    <a:pt x="81280" y="162560"/>
                  </a:lnTo>
                  <a:close/>
                </a:path>
                <a:path w="7731759" h="2560320">
                  <a:moveTo>
                    <a:pt x="7569200" y="2479040"/>
                  </a:moveTo>
                  <a:lnTo>
                    <a:pt x="162560" y="2479040"/>
                  </a:lnTo>
                  <a:lnTo>
                    <a:pt x="162560" y="2560320"/>
                  </a:lnTo>
                  <a:lnTo>
                    <a:pt x="7569200" y="2560320"/>
                  </a:lnTo>
                  <a:lnTo>
                    <a:pt x="7569200" y="2479040"/>
                  </a:lnTo>
                  <a:close/>
                </a:path>
                <a:path w="7731759" h="2560320">
                  <a:moveTo>
                    <a:pt x="7569200" y="0"/>
                  </a:moveTo>
                  <a:lnTo>
                    <a:pt x="162560" y="0"/>
                  </a:lnTo>
                  <a:lnTo>
                    <a:pt x="162560" y="81280"/>
                  </a:lnTo>
                  <a:lnTo>
                    <a:pt x="7569200" y="81280"/>
                  </a:lnTo>
                  <a:lnTo>
                    <a:pt x="7569200" y="0"/>
                  </a:lnTo>
                  <a:close/>
                </a:path>
                <a:path w="7731759" h="2560320">
                  <a:moveTo>
                    <a:pt x="7731760" y="162560"/>
                  </a:moveTo>
                  <a:lnTo>
                    <a:pt x="7650480" y="162560"/>
                  </a:lnTo>
                  <a:lnTo>
                    <a:pt x="7650480" y="2397760"/>
                  </a:lnTo>
                  <a:lnTo>
                    <a:pt x="7731760" y="2397760"/>
                  </a:lnTo>
                  <a:lnTo>
                    <a:pt x="7731760" y="162560"/>
                  </a:lnTo>
                  <a:close/>
                </a:path>
              </a:pathLst>
            </a:custGeom>
            <a:solidFill>
              <a:srgbClr val="000000"/>
            </a:solidFill>
          </p:spPr>
          <p:txBody>
            <a:bodyPr wrap="square" lIns="0" tIns="0" rIns="0" bIns="0" rtlCol="0"/>
            <a:lstStyle/>
            <a:p>
              <a:endParaRPr/>
            </a:p>
          </p:txBody>
        </p:sp>
        <p:sp>
          <p:nvSpPr>
            <p:cNvPr id="8" name="object 6"/>
            <p:cNvSpPr/>
            <p:nvPr/>
          </p:nvSpPr>
          <p:spPr>
            <a:xfrm>
              <a:off x="1163319" y="2468879"/>
              <a:ext cx="162559" cy="162560"/>
            </a:xfrm>
            <a:prstGeom prst="rect">
              <a:avLst/>
            </a:prstGeom>
            <a:blipFill>
              <a:blip r:embed="rId2" cstate="print"/>
              <a:stretch>
                <a:fillRect/>
              </a:stretch>
            </a:blipFill>
          </p:spPr>
          <p:txBody>
            <a:bodyPr wrap="square" lIns="0" tIns="0" rIns="0" bIns="0" rtlCol="0"/>
            <a:lstStyle/>
            <a:p>
              <a:endParaRPr/>
            </a:p>
          </p:txBody>
        </p:sp>
        <p:sp>
          <p:nvSpPr>
            <p:cNvPr id="9" name="object 7"/>
            <p:cNvSpPr/>
            <p:nvPr/>
          </p:nvSpPr>
          <p:spPr>
            <a:xfrm>
              <a:off x="8732519" y="2468879"/>
              <a:ext cx="162559" cy="162559"/>
            </a:xfrm>
            <a:prstGeom prst="rect">
              <a:avLst/>
            </a:prstGeom>
            <a:blipFill>
              <a:blip r:embed="rId3" cstate="print"/>
              <a:stretch>
                <a:fillRect/>
              </a:stretch>
            </a:blipFill>
          </p:spPr>
          <p:txBody>
            <a:bodyPr wrap="square" lIns="0" tIns="0" rIns="0" bIns="0" rtlCol="0"/>
            <a:lstStyle/>
            <a:p>
              <a:endParaRPr/>
            </a:p>
          </p:txBody>
        </p:sp>
        <p:sp>
          <p:nvSpPr>
            <p:cNvPr id="10" name="object 8"/>
            <p:cNvSpPr/>
            <p:nvPr/>
          </p:nvSpPr>
          <p:spPr>
            <a:xfrm>
              <a:off x="8732519" y="4866639"/>
              <a:ext cx="162559" cy="162560"/>
            </a:xfrm>
            <a:prstGeom prst="rect">
              <a:avLst/>
            </a:prstGeom>
            <a:blipFill>
              <a:blip r:embed="rId4" cstate="print"/>
              <a:stretch>
                <a:fillRect/>
              </a:stretch>
            </a:blipFill>
          </p:spPr>
          <p:txBody>
            <a:bodyPr wrap="square" lIns="0" tIns="0" rIns="0" bIns="0" rtlCol="0"/>
            <a:lstStyle/>
            <a:p>
              <a:endParaRPr/>
            </a:p>
          </p:txBody>
        </p:sp>
        <p:sp>
          <p:nvSpPr>
            <p:cNvPr id="11" name="object 9"/>
            <p:cNvSpPr/>
            <p:nvPr/>
          </p:nvSpPr>
          <p:spPr>
            <a:xfrm>
              <a:off x="1163319" y="4866639"/>
              <a:ext cx="162559" cy="162560"/>
            </a:xfrm>
            <a:prstGeom prst="rect">
              <a:avLst/>
            </a:prstGeom>
            <a:blipFill>
              <a:blip r:embed="rId5" cstate="print"/>
              <a:stretch>
                <a:fillRect/>
              </a:stretch>
            </a:blipFill>
          </p:spPr>
          <p:txBody>
            <a:bodyPr wrap="square" lIns="0" tIns="0" rIns="0" bIns="0" rtlCol="0"/>
            <a:lstStyle/>
            <a:p>
              <a:endParaRPr/>
            </a:p>
          </p:txBody>
        </p:sp>
        <p:sp>
          <p:nvSpPr>
            <p:cNvPr id="12" name="object 10"/>
            <p:cNvSpPr/>
            <p:nvPr/>
          </p:nvSpPr>
          <p:spPr>
            <a:xfrm>
              <a:off x="1244599" y="2550159"/>
              <a:ext cx="7569200" cy="2397760"/>
            </a:xfrm>
            <a:prstGeom prst="rect">
              <a:avLst/>
            </a:prstGeom>
            <a:blipFill>
              <a:blip r:embed="rId6"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68781994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67275" y="9525"/>
            <a:ext cx="7324725" cy="6848475"/>
          </a:xfrm>
          <a:prstGeom prst="rect">
            <a:avLst/>
          </a:prstGeom>
        </p:spPr>
      </p:pic>
      <p:pic>
        <p:nvPicPr>
          <p:cNvPr id="5" name="Picture 4"/>
          <p:cNvPicPr>
            <a:picLocks noChangeAspect="1"/>
          </p:cNvPicPr>
          <p:nvPr/>
        </p:nvPicPr>
        <p:blipFill>
          <a:blip r:embed="rId3"/>
          <a:stretch>
            <a:fillRect/>
          </a:stretch>
        </p:blipFill>
        <p:spPr>
          <a:xfrm>
            <a:off x="0" y="9525"/>
            <a:ext cx="4867275" cy="6555048"/>
          </a:xfrm>
          <a:prstGeom prst="rect">
            <a:avLst/>
          </a:prstGeom>
        </p:spPr>
      </p:pic>
    </p:spTree>
    <p:extLst>
      <p:ext uri="{BB962C8B-B14F-4D97-AF65-F5344CB8AC3E}">
        <p14:creationId xmlns:p14="http://schemas.microsoft.com/office/powerpoint/2010/main" val="170874418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9525"/>
            <a:ext cx="4867275" cy="6555048"/>
          </a:xfrm>
          <a:prstGeom prst="rect">
            <a:avLst/>
          </a:prstGeom>
        </p:spPr>
      </p:pic>
      <p:pic>
        <p:nvPicPr>
          <p:cNvPr id="2" name="Picture 1"/>
          <p:cNvPicPr>
            <a:picLocks noChangeAspect="1"/>
          </p:cNvPicPr>
          <p:nvPr/>
        </p:nvPicPr>
        <p:blipFill>
          <a:blip r:embed="rId3"/>
          <a:stretch>
            <a:fillRect/>
          </a:stretch>
        </p:blipFill>
        <p:spPr>
          <a:xfrm>
            <a:off x="4854032" y="0"/>
            <a:ext cx="7337968" cy="6858000"/>
          </a:xfrm>
          <a:prstGeom prst="rect">
            <a:avLst/>
          </a:prstGeom>
        </p:spPr>
      </p:pic>
    </p:spTree>
    <p:extLst>
      <p:ext uri="{BB962C8B-B14F-4D97-AF65-F5344CB8AC3E}">
        <p14:creationId xmlns:p14="http://schemas.microsoft.com/office/powerpoint/2010/main" val="28789426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9525"/>
            <a:ext cx="4867275" cy="6555048"/>
          </a:xfrm>
          <a:prstGeom prst="rect">
            <a:avLst/>
          </a:prstGeom>
        </p:spPr>
      </p:pic>
      <p:pic>
        <p:nvPicPr>
          <p:cNvPr id="3" name="Picture 2"/>
          <p:cNvPicPr>
            <a:picLocks noChangeAspect="1"/>
          </p:cNvPicPr>
          <p:nvPr/>
        </p:nvPicPr>
        <p:blipFill>
          <a:blip r:embed="rId3"/>
          <a:stretch>
            <a:fillRect/>
          </a:stretch>
        </p:blipFill>
        <p:spPr>
          <a:xfrm>
            <a:off x="4867275" y="9525"/>
            <a:ext cx="7324725" cy="6848475"/>
          </a:xfrm>
          <a:prstGeom prst="rect">
            <a:avLst/>
          </a:prstGeom>
        </p:spPr>
      </p:pic>
    </p:spTree>
    <p:extLst>
      <p:ext uri="{BB962C8B-B14F-4D97-AF65-F5344CB8AC3E}">
        <p14:creationId xmlns:p14="http://schemas.microsoft.com/office/powerpoint/2010/main" val="116784498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7770"/>
            <a:ext cx="4867275" cy="6555048"/>
          </a:xfrm>
          <a:prstGeom prst="rect">
            <a:avLst/>
          </a:prstGeom>
        </p:spPr>
      </p:pic>
      <p:pic>
        <p:nvPicPr>
          <p:cNvPr id="2" name="Picture 1"/>
          <p:cNvPicPr>
            <a:picLocks noChangeAspect="1"/>
          </p:cNvPicPr>
          <p:nvPr/>
        </p:nvPicPr>
        <p:blipFill>
          <a:blip r:embed="rId3"/>
          <a:stretch>
            <a:fillRect/>
          </a:stretch>
        </p:blipFill>
        <p:spPr>
          <a:xfrm>
            <a:off x="4867275" y="-27295"/>
            <a:ext cx="7197346" cy="6564573"/>
          </a:xfrm>
          <a:prstGeom prst="rect">
            <a:avLst/>
          </a:prstGeom>
        </p:spPr>
      </p:pic>
    </p:spTree>
    <p:extLst>
      <p:ext uri="{BB962C8B-B14F-4D97-AF65-F5344CB8AC3E}">
        <p14:creationId xmlns:p14="http://schemas.microsoft.com/office/powerpoint/2010/main" val="69557560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Outlook has the maximum information gain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606156" y="1514475"/>
            <a:ext cx="4848225" cy="5343525"/>
          </a:xfrm>
          <a:prstGeom prst="rect">
            <a:avLst/>
          </a:prstGeom>
        </p:spPr>
      </p:pic>
    </p:spTree>
    <p:extLst>
      <p:ext uri="{BB962C8B-B14F-4D97-AF65-F5344CB8AC3E}">
        <p14:creationId xmlns:p14="http://schemas.microsoft.com/office/powerpoint/2010/main" val="43238358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Outlook is the root node</a:t>
            </a:r>
            <a:endParaRPr lang="en-US" dirty="0"/>
          </a:p>
        </p:txBody>
      </p:sp>
      <p:sp>
        <p:nvSpPr>
          <p:cNvPr id="3" name="Content Placeholder 2"/>
          <p:cNvSpPr>
            <a:spLocks noGrp="1"/>
          </p:cNvSpPr>
          <p:nvPr>
            <p:ph idx="1"/>
          </p:nvPr>
        </p:nvSpPr>
        <p:spPr/>
        <p:txBody>
          <a:bodyPr/>
          <a:lstStyle/>
          <a:p>
            <a:r>
              <a:rPr lang="en-US" dirty="0" smtClean="0"/>
              <a:t>Sunny  ---  d1 d2 d8 d9 d11 </a:t>
            </a:r>
          </a:p>
          <a:p>
            <a:r>
              <a:rPr lang="en-US" dirty="0" smtClean="0"/>
              <a:t>Overcast  ----- d3 d7 d12 d13</a:t>
            </a:r>
          </a:p>
          <a:p>
            <a:r>
              <a:rPr lang="en-US" dirty="0" smtClean="0"/>
              <a:t>Rain  ------      d4 d5 d6 d10 d14</a:t>
            </a:r>
          </a:p>
          <a:p>
            <a:endParaRPr lang="en-US" dirty="0"/>
          </a:p>
          <a:p>
            <a:pPr marL="0" indent="0">
              <a:buNone/>
            </a:pPr>
            <a:r>
              <a:rPr lang="en-US" dirty="0" smtClean="0"/>
              <a:t>These are the examples we need to consider</a:t>
            </a:r>
            <a:endParaRPr lang="en-US" dirty="0"/>
          </a:p>
        </p:txBody>
      </p:sp>
    </p:spTree>
    <p:extLst>
      <p:ext uri="{BB962C8B-B14F-4D97-AF65-F5344CB8AC3E}">
        <p14:creationId xmlns:p14="http://schemas.microsoft.com/office/powerpoint/2010/main" val="344459533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667534" y="-263430"/>
            <a:ext cx="7656394" cy="7121430"/>
          </a:xfrm>
          <a:prstGeom prst="rect">
            <a:avLst/>
          </a:prstGeom>
        </p:spPr>
      </p:pic>
      <p:pic>
        <p:nvPicPr>
          <p:cNvPr id="5" name="Picture 4"/>
          <p:cNvPicPr>
            <a:picLocks noChangeAspect="1"/>
          </p:cNvPicPr>
          <p:nvPr/>
        </p:nvPicPr>
        <p:blipFill>
          <a:blip r:embed="rId3"/>
          <a:stretch>
            <a:fillRect/>
          </a:stretch>
        </p:blipFill>
        <p:spPr>
          <a:xfrm>
            <a:off x="0" y="-263430"/>
            <a:ext cx="4867275" cy="6555048"/>
          </a:xfrm>
          <a:prstGeom prst="rect">
            <a:avLst/>
          </a:prstGeom>
        </p:spPr>
      </p:pic>
    </p:spTree>
    <p:extLst>
      <p:ext uri="{BB962C8B-B14F-4D97-AF65-F5344CB8AC3E}">
        <p14:creationId xmlns:p14="http://schemas.microsoft.com/office/powerpoint/2010/main" val="80736466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52813"/>
            <a:ext cx="12192000" cy="7110813"/>
          </a:xfrm>
          <a:prstGeom prst="rect">
            <a:avLst/>
          </a:prstGeom>
        </p:spPr>
      </p:pic>
      <p:sp>
        <p:nvSpPr>
          <p:cNvPr id="6" name="Title 5"/>
          <p:cNvSpPr>
            <a:spLocks noGrp="1"/>
          </p:cNvSpPr>
          <p:nvPr>
            <p:ph type="title"/>
          </p:nvPr>
        </p:nvSpPr>
        <p:spPr>
          <a:xfrm>
            <a:off x="0" y="0"/>
            <a:ext cx="10515600" cy="412797"/>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WRT SUNNY</a:t>
            </a:r>
            <a:endParaRPr lang="en-US" dirty="0"/>
          </a:p>
        </p:txBody>
      </p:sp>
    </p:spTree>
    <p:extLst>
      <p:ext uri="{BB962C8B-B14F-4D97-AF65-F5344CB8AC3E}">
        <p14:creationId xmlns:p14="http://schemas.microsoft.com/office/powerpoint/2010/main" val="249079787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17818"/>
            <a:ext cx="12192000" cy="6975817"/>
          </a:xfrm>
          <a:prstGeom prst="rect">
            <a:avLst/>
          </a:prstGeom>
        </p:spPr>
      </p:pic>
    </p:spTree>
    <p:extLst>
      <p:ext uri="{BB962C8B-B14F-4D97-AF65-F5344CB8AC3E}">
        <p14:creationId xmlns:p14="http://schemas.microsoft.com/office/powerpoint/2010/main" val="7164935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201358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972819" y="749299"/>
            <a:ext cx="8117205" cy="525780"/>
          </a:xfrm>
          <a:prstGeom prst="rect">
            <a:avLst/>
          </a:prstGeom>
        </p:spPr>
        <p:txBody>
          <a:bodyPr vert="horz" wrap="square" lIns="0" tIns="1651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30"/>
              </a:spcBef>
            </a:pPr>
            <a:r>
              <a:rPr lang="en-US" sz="3250" spc="-265" smtClean="0"/>
              <a:t>...Two</a:t>
            </a:r>
            <a:r>
              <a:rPr lang="en-US" sz="3250" spc="-370" smtClean="0"/>
              <a:t> </a:t>
            </a:r>
            <a:r>
              <a:rPr lang="en-US" sz="3250" spc="-260" smtClean="0"/>
              <a:t>dimensional</a:t>
            </a:r>
            <a:r>
              <a:rPr lang="en-US" sz="3250" spc="-400" smtClean="0"/>
              <a:t> </a:t>
            </a:r>
            <a:r>
              <a:rPr lang="en-US" sz="3250" spc="-310" smtClean="0"/>
              <a:t>arrays</a:t>
            </a:r>
            <a:r>
              <a:rPr lang="en-US" sz="3250" spc="-425" smtClean="0"/>
              <a:t> </a:t>
            </a:r>
            <a:r>
              <a:rPr lang="en-US" sz="3250" spc="-265" smtClean="0"/>
              <a:t>have</a:t>
            </a:r>
            <a:r>
              <a:rPr lang="en-US" sz="3250" spc="-430" smtClean="0"/>
              <a:t> </a:t>
            </a:r>
            <a:r>
              <a:rPr lang="en-US" sz="3250" spc="-225" smtClean="0"/>
              <a:t>a</a:t>
            </a:r>
            <a:r>
              <a:rPr lang="en-US" sz="3250" spc="-425" smtClean="0"/>
              <a:t> </a:t>
            </a:r>
            <a:r>
              <a:rPr lang="en-US" sz="3250" spc="-204" smtClean="0"/>
              <a:t>2-tuple</a:t>
            </a:r>
            <a:endParaRPr lang="en-US" sz="3250"/>
          </a:p>
        </p:txBody>
      </p:sp>
      <p:grpSp>
        <p:nvGrpSpPr>
          <p:cNvPr id="5" name="object 3"/>
          <p:cNvGrpSpPr/>
          <p:nvPr/>
        </p:nvGrpSpPr>
        <p:grpSpPr>
          <a:xfrm>
            <a:off x="1600200" y="1432560"/>
            <a:ext cx="6847840" cy="3230880"/>
            <a:chOff x="1600200" y="1432560"/>
            <a:chExt cx="6847840" cy="3230880"/>
          </a:xfrm>
        </p:grpSpPr>
        <p:sp>
          <p:nvSpPr>
            <p:cNvPr id="6" name="object 4"/>
            <p:cNvSpPr/>
            <p:nvPr/>
          </p:nvSpPr>
          <p:spPr>
            <a:xfrm>
              <a:off x="1600200" y="1432559"/>
              <a:ext cx="6847840" cy="3230880"/>
            </a:xfrm>
            <a:custGeom>
              <a:avLst/>
              <a:gdLst/>
              <a:ahLst/>
              <a:cxnLst/>
              <a:rect l="l" t="t" r="r" b="b"/>
              <a:pathLst>
                <a:path w="6847840" h="3230879">
                  <a:moveTo>
                    <a:pt x="81280" y="162560"/>
                  </a:moveTo>
                  <a:lnTo>
                    <a:pt x="0" y="162560"/>
                  </a:lnTo>
                  <a:lnTo>
                    <a:pt x="0" y="3068320"/>
                  </a:lnTo>
                  <a:lnTo>
                    <a:pt x="81280" y="3068320"/>
                  </a:lnTo>
                  <a:lnTo>
                    <a:pt x="81280" y="162560"/>
                  </a:lnTo>
                  <a:close/>
                </a:path>
                <a:path w="6847840" h="3230879">
                  <a:moveTo>
                    <a:pt x="6685280" y="3149600"/>
                  </a:moveTo>
                  <a:lnTo>
                    <a:pt x="162560" y="3149600"/>
                  </a:lnTo>
                  <a:lnTo>
                    <a:pt x="162560" y="3230880"/>
                  </a:lnTo>
                  <a:lnTo>
                    <a:pt x="6685280" y="3230880"/>
                  </a:lnTo>
                  <a:lnTo>
                    <a:pt x="6685280" y="3149600"/>
                  </a:lnTo>
                  <a:close/>
                </a:path>
                <a:path w="6847840" h="3230879">
                  <a:moveTo>
                    <a:pt x="6685280" y="0"/>
                  </a:moveTo>
                  <a:lnTo>
                    <a:pt x="162560" y="0"/>
                  </a:lnTo>
                  <a:lnTo>
                    <a:pt x="162560" y="81280"/>
                  </a:lnTo>
                  <a:lnTo>
                    <a:pt x="6685280" y="81280"/>
                  </a:lnTo>
                  <a:lnTo>
                    <a:pt x="6685280" y="0"/>
                  </a:lnTo>
                  <a:close/>
                </a:path>
                <a:path w="6847840" h="3230879">
                  <a:moveTo>
                    <a:pt x="6847840" y="162560"/>
                  </a:moveTo>
                  <a:lnTo>
                    <a:pt x="6766560" y="162560"/>
                  </a:lnTo>
                  <a:lnTo>
                    <a:pt x="6766560" y="3068320"/>
                  </a:lnTo>
                  <a:lnTo>
                    <a:pt x="6847840" y="3068320"/>
                  </a:lnTo>
                  <a:lnTo>
                    <a:pt x="6847840" y="162560"/>
                  </a:lnTo>
                  <a:close/>
                </a:path>
              </a:pathLst>
            </a:custGeom>
            <a:solidFill>
              <a:srgbClr val="000000"/>
            </a:solidFill>
          </p:spPr>
          <p:txBody>
            <a:bodyPr wrap="square" lIns="0" tIns="0" rIns="0" bIns="0" rtlCol="0"/>
            <a:lstStyle/>
            <a:p>
              <a:endParaRPr/>
            </a:p>
          </p:txBody>
        </p:sp>
        <p:sp>
          <p:nvSpPr>
            <p:cNvPr id="7" name="object 5"/>
            <p:cNvSpPr/>
            <p:nvPr/>
          </p:nvSpPr>
          <p:spPr>
            <a:xfrm>
              <a:off x="1600200" y="1432560"/>
              <a:ext cx="162560" cy="162560"/>
            </a:xfrm>
            <a:prstGeom prst="rect">
              <a:avLst/>
            </a:prstGeom>
            <a:blipFill>
              <a:blip r:embed="rId2" cstate="print"/>
              <a:stretch>
                <a:fillRect/>
              </a:stretch>
            </a:blipFill>
          </p:spPr>
          <p:txBody>
            <a:bodyPr wrap="square" lIns="0" tIns="0" rIns="0" bIns="0" rtlCol="0"/>
            <a:lstStyle/>
            <a:p>
              <a:endParaRPr/>
            </a:p>
          </p:txBody>
        </p:sp>
        <p:sp>
          <p:nvSpPr>
            <p:cNvPr id="8" name="object 6"/>
            <p:cNvSpPr/>
            <p:nvPr/>
          </p:nvSpPr>
          <p:spPr>
            <a:xfrm>
              <a:off x="8285480" y="1432560"/>
              <a:ext cx="162560" cy="162560"/>
            </a:xfrm>
            <a:prstGeom prst="rect">
              <a:avLst/>
            </a:prstGeom>
            <a:blipFill>
              <a:blip r:embed="rId3" cstate="print"/>
              <a:stretch>
                <a:fillRect/>
              </a:stretch>
            </a:blipFill>
          </p:spPr>
          <p:txBody>
            <a:bodyPr wrap="square" lIns="0" tIns="0" rIns="0" bIns="0" rtlCol="0"/>
            <a:lstStyle/>
            <a:p>
              <a:endParaRPr/>
            </a:p>
          </p:txBody>
        </p:sp>
        <p:sp>
          <p:nvSpPr>
            <p:cNvPr id="9" name="object 7"/>
            <p:cNvSpPr/>
            <p:nvPr/>
          </p:nvSpPr>
          <p:spPr>
            <a:xfrm>
              <a:off x="8285480" y="4500880"/>
              <a:ext cx="162560" cy="162560"/>
            </a:xfrm>
            <a:prstGeom prst="rect">
              <a:avLst/>
            </a:prstGeom>
            <a:blipFill>
              <a:blip r:embed="rId4" cstate="print"/>
              <a:stretch>
                <a:fillRect/>
              </a:stretch>
            </a:blipFill>
          </p:spPr>
          <p:txBody>
            <a:bodyPr wrap="square" lIns="0" tIns="0" rIns="0" bIns="0" rtlCol="0"/>
            <a:lstStyle/>
            <a:p>
              <a:endParaRPr/>
            </a:p>
          </p:txBody>
        </p:sp>
        <p:sp>
          <p:nvSpPr>
            <p:cNvPr id="10" name="object 8"/>
            <p:cNvSpPr/>
            <p:nvPr/>
          </p:nvSpPr>
          <p:spPr>
            <a:xfrm>
              <a:off x="1600200" y="4500880"/>
              <a:ext cx="162560" cy="162560"/>
            </a:xfrm>
            <a:prstGeom prst="rect">
              <a:avLst/>
            </a:prstGeom>
            <a:blipFill>
              <a:blip r:embed="rId5" cstate="print"/>
              <a:stretch>
                <a:fillRect/>
              </a:stretch>
            </a:blipFill>
          </p:spPr>
          <p:txBody>
            <a:bodyPr wrap="square" lIns="0" tIns="0" rIns="0" bIns="0" rtlCol="0"/>
            <a:lstStyle/>
            <a:p>
              <a:endParaRPr/>
            </a:p>
          </p:txBody>
        </p:sp>
        <p:sp>
          <p:nvSpPr>
            <p:cNvPr id="11" name="object 9"/>
            <p:cNvSpPr/>
            <p:nvPr/>
          </p:nvSpPr>
          <p:spPr>
            <a:xfrm>
              <a:off x="1681480" y="1513840"/>
              <a:ext cx="6685280" cy="3068319"/>
            </a:xfrm>
            <a:prstGeom prst="rect">
              <a:avLst/>
            </a:prstGeom>
            <a:blipFill>
              <a:blip r:embed="rId6"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77277831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37582"/>
            <a:ext cx="12192000" cy="6995582"/>
          </a:xfrm>
          <a:prstGeom prst="rect">
            <a:avLst/>
          </a:prstGeom>
        </p:spPr>
      </p:pic>
    </p:spTree>
    <p:extLst>
      <p:ext uri="{BB962C8B-B14F-4D97-AF65-F5344CB8AC3E}">
        <p14:creationId xmlns:p14="http://schemas.microsoft.com/office/powerpoint/2010/main" val="398035627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979679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62923"/>
          </a:xfrm>
        </p:spPr>
        <p:txBody>
          <a:bodyPr>
            <a:normAutofit fontScale="90000"/>
          </a:bodyPr>
          <a:lstStyle/>
          <a:p>
            <a:r>
              <a:rPr lang="en-US" dirty="0" smtClean="0"/>
              <a:t>WRT RAIN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562923"/>
            <a:ext cx="12192000" cy="630060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313480" y="1634040"/>
              <a:ext cx="643320" cy="393480"/>
            </p14:xfrm>
          </p:contentPart>
        </mc:Choice>
        <mc:Fallback xmlns="">
          <p:pic>
            <p:nvPicPr>
              <p:cNvPr id="4" name="Ink 3"/>
              <p:cNvPicPr/>
              <p:nvPr/>
            </p:nvPicPr>
            <p:blipFill>
              <a:blip r:embed="rId4"/>
              <a:stretch>
                <a:fillRect/>
              </a:stretch>
            </p:blipFill>
            <p:spPr>
              <a:xfrm>
                <a:off x="8304120" y="1624680"/>
                <a:ext cx="662040" cy="412200"/>
              </a:xfrm>
              <a:prstGeom prst="rect">
                <a:avLst/>
              </a:prstGeom>
            </p:spPr>
          </p:pic>
        </mc:Fallback>
      </mc:AlternateContent>
    </p:spTree>
    <p:extLst>
      <p:ext uri="{BB962C8B-B14F-4D97-AF65-F5344CB8AC3E}">
        <p14:creationId xmlns:p14="http://schemas.microsoft.com/office/powerpoint/2010/main" val="163934844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66593595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644726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448175" y="0"/>
            <a:ext cx="7743825" cy="6858000"/>
          </a:xfrm>
          <a:prstGeom prst="rect">
            <a:avLst/>
          </a:prstGeom>
        </p:spPr>
      </p:pic>
      <p:pic>
        <p:nvPicPr>
          <p:cNvPr id="6" name="Picture 5"/>
          <p:cNvPicPr>
            <a:picLocks noChangeAspect="1"/>
          </p:cNvPicPr>
          <p:nvPr/>
        </p:nvPicPr>
        <p:blipFill>
          <a:blip r:embed="rId3"/>
          <a:stretch>
            <a:fillRect/>
          </a:stretch>
        </p:blipFill>
        <p:spPr>
          <a:xfrm>
            <a:off x="98093" y="70643"/>
            <a:ext cx="4350082" cy="4119220"/>
          </a:xfrm>
          <a:prstGeom prst="rect">
            <a:avLst/>
          </a:prstGeom>
        </p:spPr>
      </p:pic>
    </p:spTree>
    <p:extLst>
      <p:ext uri="{BB962C8B-B14F-4D97-AF65-F5344CB8AC3E}">
        <p14:creationId xmlns:p14="http://schemas.microsoft.com/office/powerpoint/2010/main" val="165570009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026015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t>Top-Down Induction of Decision Trees ID3</a:t>
            </a:r>
          </a:p>
        </p:txBody>
      </p:sp>
      <p:sp>
        <p:nvSpPr>
          <p:cNvPr id="84995" name="Text Box 3"/>
          <p:cNvSpPr txBox="1">
            <a:spLocks noChangeArrowheads="1"/>
          </p:cNvSpPr>
          <p:nvPr/>
        </p:nvSpPr>
        <p:spPr bwMode="auto">
          <a:xfrm>
            <a:off x="2133601" y="1981201"/>
            <a:ext cx="8283575"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imes New Roman" panose="02020603050405020304" pitchFamily="18" charset="0"/>
              </a:defRPr>
            </a:lvl1pPr>
            <a:lvl2pPr marL="914400" indent="-457200" eaLnBrk="0" hangingPunct="0">
              <a:defRPr sz="2400">
                <a:solidFill>
                  <a:schemeClr val="tx1"/>
                </a:solidFill>
                <a:latin typeface="Times New Roman" panose="02020603050405020304" pitchFamily="18" charset="0"/>
              </a:defRPr>
            </a:lvl2pPr>
            <a:lvl3pPr marL="1371600" indent="-457200" eaLnBrk="0" hangingPunct="0">
              <a:defRPr sz="2400">
                <a:solidFill>
                  <a:schemeClr val="tx1"/>
                </a:solidFill>
                <a:latin typeface="Times New Roman" panose="02020603050405020304" pitchFamily="18" charset="0"/>
              </a:defRPr>
            </a:lvl3pPr>
            <a:lvl4pPr marL="1828800" indent="-457200" eaLnBrk="0" hangingPunct="0">
              <a:defRPr sz="2400">
                <a:solidFill>
                  <a:schemeClr val="tx1"/>
                </a:solidFill>
                <a:latin typeface="Times New Roman" panose="02020603050405020304" pitchFamily="18" charset="0"/>
              </a:defRPr>
            </a:lvl4pPr>
            <a:lvl5pPr marL="2286000" indent="-457200" eaLnBrk="0" hangingPunct="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AutoNum type="arabicPeriod"/>
            </a:pPr>
            <a:r>
              <a:rPr lang="en-US" altLang="en-US" sz="2800">
                <a:latin typeface="Tahoma" panose="020B0604030504040204" pitchFamily="34" charset="0"/>
              </a:rPr>
              <a:t>A </a:t>
            </a:r>
            <a:r>
              <a:rPr lang="en-US" altLang="en-US" sz="2800">
                <a:latin typeface="Tahoma" panose="020B0604030504040204" pitchFamily="34" charset="0"/>
                <a:sym typeface="Symbol" panose="05050102010706020507" pitchFamily="18" charset="2"/>
              </a:rPr>
              <a:t> the “best” decision attribute for next </a:t>
            </a:r>
            <a:r>
              <a:rPr lang="en-US" altLang="en-US" sz="2800" i="1">
                <a:latin typeface="Tahoma" panose="020B0604030504040204" pitchFamily="34" charset="0"/>
                <a:sym typeface="Symbol" panose="05050102010706020507" pitchFamily="18" charset="2"/>
              </a:rPr>
              <a:t>node</a:t>
            </a:r>
          </a:p>
          <a:p>
            <a:pPr eaLnBrk="1" hangingPunct="1">
              <a:buFontTx/>
              <a:buAutoNum type="arabicPeriod"/>
            </a:pPr>
            <a:r>
              <a:rPr lang="en-US" altLang="en-US" sz="2800">
                <a:latin typeface="Tahoma" panose="020B0604030504040204" pitchFamily="34" charset="0"/>
              </a:rPr>
              <a:t>Assign A as decision attribute for </a:t>
            </a:r>
            <a:r>
              <a:rPr lang="en-US" altLang="en-US" sz="2800" i="1">
                <a:latin typeface="Tahoma" panose="020B0604030504040204" pitchFamily="34" charset="0"/>
              </a:rPr>
              <a:t>node</a:t>
            </a:r>
          </a:p>
          <a:p>
            <a:pPr eaLnBrk="1" hangingPunct="1">
              <a:buFontTx/>
              <a:buAutoNum type="arabicPeriod"/>
            </a:pPr>
            <a:r>
              <a:rPr lang="en-US" altLang="en-US" sz="2800">
                <a:latin typeface="Tahoma" panose="020B0604030504040204" pitchFamily="34" charset="0"/>
              </a:rPr>
              <a:t>For each value of A create new descendant </a:t>
            </a:r>
            <a:endParaRPr lang="en-US" altLang="en-US" sz="2800" i="1">
              <a:latin typeface="Tahoma" panose="020B0604030504040204" pitchFamily="34" charset="0"/>
            </a:endParaRPr>
          </a:p>
          <a:p>
            <a:pPr eaLnBrk="1" hangingPunct="1">
              <a:buFontTx/>
              <a:buAutoNum type="arabicPeriod" startAt="4"/>
            </a:pPr>
            <a:r>
              <a:rPr lang="en-US" altLang="en-US" sz="2800">
                <a:latin typeface="Tahoma" panose="020B0604030504040204" pitchFamily="34" charset="0"/>
              </a:rPr>
              <a:t>Sort training examples to leaf node according to</a:t>
            </a:r>
          </a:p>
          <a:p>
            <a:pPr eaLnBrk="1" hangingPunct="1"/>
            <a:r>
              <a:rPr lang="en-US" altLang="en-US" sz="2800">
                <a:latin typeface="Tahoma" panose="020B0604030504040204" pitchFamily="34" charset="0"/>
              </a:rPr>
              <a:t>     the attribute value of the branch</a:t>
            </a:r>
          </a:p>
          <a:p>
            <a:pPr eaLnBrk="1" hangingPunct="1">
              <a:buFontTx/>
              <a:buAutoNum type="arabicPeriod" startAt="5"/>
            </a:pPr>
            <a:r>
              <a:rPr lang="en-US" altLang="en-US" sz="2800">
                <a:latin typeface="Tahoma" panose="020B0604030504040204" pitchFamily="34" charset="0"/>
              </a:rPr>
              <a:t>If all training examples are perfectly classified (same value of target attribute) stop, else iterate over new</a:t>
            </a:r>
            <a:r>
              <a:rPr lang="sv-SE" altLang="en-US" sz="2800">
                <a:latin typeface="Tahoma" panose="020B0604030504040204" pitchFamily="34" charset="0"/>
              </a:rPr>
              <a:t> </a:t>
            </a:r>
            <a:r>
              <a:rPr lang="en-US" altLang="en-US" sz="2800">
                <a:latin typeface="Tahoma" panose="020B0604030504040204" pitchFamily="34" charset="0"/>
              </a:rPr>
              <a:t>leaf nodes.</a:t>
            </a:r>
          </a:p>
        </p:txBody>
      </p:sp>
    </p:spTree>
    <p:extLst>
      <p:ext uri="{BB962C8B-B14F-4D97-AF65-F5344CB8AC3E}">
        <p14:creationId xmlns:p14="http://schemas.microsoft.com/office/powerpoint/2010/main" val="128989419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endParaRPr lang="en-US" sz="4800" b="1" dirty="0" smtClean="0"/>
          </a:p>
          <a:p>
            <a:pPr marL="0" indent="0">
              <a:buNone/>
            </a:pPr>
            <a:endParaRPr lang="en-US" sz="4800" b="1" dirty="0"/>
          </a:p>
          <a:p>
            <a:pPr marL="0" indent="0">
              <a:buNone/>
            </a:pPr>
            <a:r>
              <a:rPr lang="en-US" sz="4800" b="1" dirty="0" smtClean="0"/>
              <a:t>				GINI INDEX</a:t>
            </a:r>
            <a:endParaRPr lang="en-US" sz="4800" b="1" dirty="0"/>
          </a:p>
        </p:txBody>
      </p:sp>
    </p:spTree>
    <p:extLst>
      <p:ext uri="{BB962C8B-B14F-4D97-AF65-F5344CB8AC3E}">
        <p14:creationId xmlns:p14="http://schemas.microsoft.com/office/powerpoint/2010/main" val="141946612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67129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8000" b="1" i="1" dirty="0" smtClean="0">
                <a:solidFill>
                  <a:srgbClr val="92D050"/>
                </a:solidFill>
              </a:rPr>
              <a:t>Week 1</a:t>
            </a:r>
            <a:endParaRPr lang="en-US" sz="8000" dirty="0"/>
          </a:p>
        </p:txBody>
      </p:sp>
    </p:spTree>
    <p:extLst>
      <p:ext uri="{BB962C8B-B14F-4D97-AF65-F5344CB8AC3E}">
        <p14:creationId xmlns:p14="http://schemas.microsoft.com/office/powerpoint/2010/main" val="4048024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Numpy</a:t>
            </a:r>
            <a:endParaRPr lang="en-US" dirty="0"/>
          </a:p>
        </p:txBody>
      </p:sp>
      <p:pic>
        <p:nvPicPr>
          <p:cNvPr id="4" name="Picture 3"/>
          <p:cNvPicPr>
            <a:picLocks noChangeAspect="1"/>
          </p:cNvPicPr>
          <p:nvPr/>
        </p:nvPicPr>
        <p:blipFill>
          <a:blip r:embed="rId2"/>
          <a:stretch>
            <a:fillRect/>
          </a:stretch>
        </p:blipFill>
        <p:spPr>
          <a:xfrm>
            <a:off x="669702" y="1403797"/>
            <a:ext cx="6078828" cy="4546241"/>
          </a:xfrm>
          <a:prstGeom prst="rect">
            <a:avLst/>
          </a:prstGeom>
        </p:spPr>
      </p:pic>
      <p:sp>
        <p:nvSpPr>
          <p:cNvPr id="5" name="object 8"/>
          <p:cNvSpPr txBox="1"/>
          <p:nvPr/>
        </p:nvSpPr>
        <p:spPr>
          <a:xfrm>
            <a:off x="7044743" y="1403797"/>
            <a:ext cx="4842457" cy="4883068"/>
          </a:xfrm>
          <a:prstGeom prst="rect">
            <a:avLst/>
          </a:prstGeom>
        </p:spPr>
        <p:txBody>
          <a:bodyPr vert="horz" wrap="square" lIns="0" tIns="13970" rIns="0" bIns="0" rtlCol="0">
            <a:spAutoFit/>
          </a:bodyPr>
          <a:lstStyle/>
          <a:p>
            <a:pPr marL="357505" marR="5080" indent="-345440" algn="just">
              <a:lnSpc>
                <a:spcPct val="100800"/>
              </a:lnSpc>
              <a:spcBef>
                <a:spcPts val="110"/>
              </a:spcBef>
              <a:buFont typeface="Wingdings" panose="05000000000000000000" pitchFamily="2" charset="2"/>
              <a:buChar char="ü"/>
            </a:pPr>
            <a:r>
              <a:rPr lang="en-US" sz="2050" spc="15" dirty="0" smtClean="0">
                <a:latin typeface="Noto Sans"/>
                <a:cs typeface="Noto Sans"/>
              </a:rPr>
              <a:t>Data being collected is in the form of rows and column</a:t>
            </a:r>
          </a:p>
          <a:p>
            <a:pPr marL="12065" marR="5080" algn="just">
              <a:lnSpc>
                <a:spcPct val="100800"/>
              </a:lnSpc>
              <a:spcBef>
                <a:spcPts val="110"/>
              </a:spcBef>
            </a:pPr>
            <a:endParaRPr lang="en-US" sz="2050" spc="15" dirty="0" smtClean="0">
              <a:latin typeface="Noto Sans"/>
              <a:cs typeface="Noto Sans"/>
            </a:endParaRPr>
          </a:p>
          <a:p>
            <a:pPr marL="357505" marR="5080" indent="-345440" algn="just">
              <a:lnSpc>
                <a:spcPct val="100800"/>
              </a:lnSpc>
              <a:spcBef>
                <a:spcPts val="110"/>
              </a:spcBef>
              <a:buFont typeface="Wingdings" panose="05000000000000000000" pitchFamily="2" charset="2"/>
              <a:buChar char="ü"/>
            </a:pPr>
            <a:r>
              <a:rPr lang="en-US" sz="2050" spc="15" dirty="0" smtClean="0">
                <a:latin typeface="Noto Sans"/>
                <a:cs typeface="Noto Sans"/>
              </a:rPr>
              <a:t>Column – attribute- characteristic of a particular domain </a:t>
            </a:r>
            <a:r>
              <a:rPr lang="en-US" sz="2050" spc="15" dirty="0" err="1" smtClean="0">
                <a:latin typeface="Noto Sans"/>
                <a:cs typeface="Noto Sans"/>
              </a:rPr>
              <a:t>eg</a:t>
            </a:r>
            <a:r>
              <a:rPr lang="en-US" sz="2050" spc="15" dirty="0" smtClean="0">
                <a:latin typeface="Noto Sans"/>
                <a:cs typeface="Noto Sans"/>
              </a:rPr>
              <a:t>: patient : age, sex, </a:t>
            </a:r>
            <a:r>
              <a:rPr lang="en-US" sz="2050" spc="15" dirty="0" err="1" smtClean="0">
                <a:latin typeface="Noto Sans"/>
                <a:cs typeface="Noto Sans"/>
              </a:rPr>
              <a:t>dob</a:t>
            </a:r>
            <a:r>
              <a:rPr lang="en-US" sz="2050" spc="15" dirty="0" smtClean="0">
                <a:latin typeface="Noto Sans"/>
                <a:cs typeface="Noto Sans"/>
              </a:rPr>
              <a:t> ,</a:t>
            </a:r>
            <a:r>
              <a:rPr lang="en-US" sz="2050" spc="15" dirty="0" err="1" smtClean="0">
                <a:latin typeface="Noto Sans"/>
                <a:cs typeface="Noto Sans"/>
              </a:rPr>
              <a:t>etc</a:t>
            </a:r>
            <a:endParaRPr lang="en-US" sz="2050" spc="15" dirty="0" smtClean="0">
              <a:latin typeface="Noto Sans"/>
              <a:cs typeface="Noto Sans"/>
            </a:endParaRPr>
          </a:p>
          <a:p>
            <a:pPr marL="12065" marR="5080" algn="just">
              <a:lnSpc>
                <a:spcPct val="100800"/>
              </a:lnSpc>
              <a:spcBef>
                <a:spcPts val="110"/>
              </a:spcBef>
            </a:pPr>
            <a:endParaRPr lang="en-US" sz="2050" spc="15" dirty="0" smtClean="0">
              <a:latin typeface="Noto Sans"/>
              <a:cs typeface="Noto Sans"/>
            </a:endParaRPr>
          </a:p>
          <a:p>
            <a:pPr marL="357505" marR="5080" indent="-345440" algn="just">
              <a:lnSpc>
                <a:spcPct val="100800"/>
              </a:lnSpc>
              <a:spcBef>
                <a:spcPts val="110"/>
              </a:spcBef>
              <a:buFont typeface="Wingdings" panose="05000000000000000000" pitchFamily="2" charset="2"/>
              <a:buChar char="ü"/>
            </a:pPr>
            <a:r>
              <a:rPr lang="en-US" sz="2050" spc="15" dirty="0" smtClean="0">
                <a:latin typeface="Noto Sans"/>
                <a:cs typeface="Noto Sans"/>
              </a:rPr>
              <a:t>Rows- data collected from different entities </a:t>
            </a:r>
            <a:r>
              <a:rPr lang="en-US" sz="2050" spc="15" dirty="0" err="1" smtClean="0">
                <a:latin typeface="Noto Sans"/>
                <a:cs typeface="Noto Sans"/>
              </a:rPr>
              <a:t>eg</a:t>
            </a:r>
            <a:r>
              <a:rPr lang="en-US" sz="2050" spc="15" dirty="0" smtClean="0">
                <a:latin typeface="Noto Sans"/>
                <a:cs typeface="Noto Sans"/>
              </a:rPr>
              <a:t>: patients data </a:t>
            </a:r>
          </a:p>
          <a:p>
            <a:pPr marL="12065" marR="5080" algn="just">
              <a:lnSpc>
                <a:spcPct val="100800"/>
              </a:lnSpc>
              <a:spcBef>
                <a:spcPts val="110"/>
              </a:spcBef>
            </a:pPr>
            <a:endParaRPr lang="en-US" sz="2050" spc="15" dirty="0" smtClean="0">
              <a:latin typeface="Noto Sans"/>
              <a:cs typeface="Noto Sans"/>
            </a:endParaRPr>
          </a:p>
          <a:p>
            <a:pPr marL="357505" marR="5080" indent="-345440" algn="just">
              <a:lnSpc>
                <a:spcPct val="100800"/>
              </a:lnSpc>
              <a:spcBef>
                <a:spcPts val="110"/>
              </a:spcBef>
              <a:buFont typeface="Wingdings" panose="05000000000000000000" pitchFamily="2" charset="2"/>
              <a:buChar char="ü"/>
            </a:pPr>
            <a:r>
              <a:rPr lang="en-US" sz="2050" spc="15" dirty="0" smtClean="0">
                <a:latin typeface="Noto Sans"/>
                <a:cs typeface="Noto Sans"/>
              </a:rPr>
              <a:t>We may want a package to compute the elements on the matrix like mean , median , SD, transpose/inverse of a matrix  </a:t>
            </a:r>
            <a:r>
              <a:rPr lang="en-US" sz="2050" spc="15" dirty="0" err="1" smtClean="0">
                <a:latin typeface="Noto Sans"/>
                <a:cs typeface="Noto Sans"/>
              </a:rPr>
              <a:t>etc</a:t>
            </a:r>
            <a:r>
              <a:rPr lang="en-US" sz="2050" spc="15" dirty="0" smtClean="0">
                <a:latin typeface="Noto Sans"/>
                <a:cs typeface="Noto Sans"/>
              </a:rPr>
              <a:t>, </a:t>
            </a:r>
          </a:p>
          <a:p>
            <a:pPr marL="357505" marR="5080" indent="-345440" algn="just">
              <a:lnSpc>
                <a:spcPct val="100800"/>
              </a:lnSpc>
              <a:spcBef>
                <a:spcPts val="110"/>
              </a:spcBef>
            </a:pPr>
            <a:endParaRPr sz="2050" dirty="0">
              <a:latin typeface="Noto Sans"/>
              <a:cs typeface="Noto Sans"/>
            </a:endParaRPr>
          </a:p>
        </p:txBody>
      </p:sp>
    </p:spTree>
    <p:extLst>
      <p:ext uri="{BB962C8B-B14F-4D97-AF65-F5344CB8AC3E}">
        <p14:creationId xmlns:p14="http://schemas.microsoft.com/office/powerpoint/2010/main" val="387109150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101589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3337" y="14287"/>
            <a:ext cx="12125325" cy="6829425"/>
          </a:xfrm>
          <a:prstGeom prst="rect">
            <a:avLst/>
          </a:prstGeom>
        </p:spPr>
      </p:pic>
    </p:spTree>
    <p:extLst>
      <p:ext uri="{BB962C8B-B14F-4D97-AF65-F5344CB8AC3E}">
        <p14:creationId xmlns:p14="http://schemas.microsoft.com/office/powerpoint/2010/main" val="248741320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9500" y="0"/>
            <a:ext cx="11932500" cy="6858000"/>
          </a:xfrm>
          <a:prstGeom prst="rect">
            <a:avLst/>
          </a:prstGeom>
        </p:spPr>
      </p:pic>
    </p:spTree>
    <p:extLst>
      <p:ext uri="{BB962C8B-B14F-4D97-AF65-F5344CB8AC3E}">
        <p14:creationId xmlns:p14="http://schemas.microsoft.com/office/powerpoint/2010/main" val="388738765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r>
              <a:rPr lang="en-US" dirty="0" smtClean="0"/>
              <a:t>For each attribute find all the </a:t>
            </a:r>
            <a:r>
              <a:rPr lang="en-US" dirty="0" err="1" smtClean="0"/>
              <a:t>gini</a:t>
            </a:r>
            <a:r>
              <a:rPr lang="en-US" dirty="0" smtClean="0"/>
              <a:t> index</a:t>
            </a:r>
          </a:p>
          <a:p>
            <a:r>
              <a:rPr lang="en-US" dirty="0" smtClean="0"/>
              <a:t>Then select the minimum </a:t>
            </a:r>
            <a:r>
              <a:rPr lang="en-US" dirty="0" err="1" smtClean="0"/>
              <a:t>gini</a:t>
            </a:r>
            <a:r>
              <a:rPr lang="en-US" dirty="0" smtClean="0"/>
              <a:t> index for that particular attribute</a:t>
            </a:r>
            <a:endParaRPr lang="en-US" dirty="0"/>
          </a:p>
          <a:p>
            <a:r>
              <a:rPr lang="en-US" dirty="0" smtClean="0"/>
              <a:t>Now do that for all attributes</a:t>
            </a:r>
          </a:p>
          <a:p>
            <a:r>
              <a:rPr lang="en-US" dirty="0" smtClean="0"/>
              <a:t>Then find out minimum </a:t>
            </a:r>
            <a:r>
              <a:rPr lang="en-US" dirty="0" err="1" smtClean="0"/>
              <a:t>gini</a:t>
            </a:r>
            <a:r>
              <a:rPr lang="en-US" dirty="0" smtClean="0"/>
              <a:t> index from all the attributes</a:t>
            </a:r>
          </a:p>
          <a:p>
            <a:endParaRPr lang="en-US" dirty="0"/>
          </a:p>
          <a:p>
            <a:endParaRPr lang="en-US" dirty="0"/>
          </a:p>
        </p:txBody>
      </p:sp>
    </p:spTree>
    <p:extLst>
      <p:ext uri="{BB962C8B-B14F-4D97-AF65-F5344CB8AC3E}">
        <p14:creationId xmlns:p14="http://schemas.microsoft.com/office/powerpoint/2010/main" val="87214426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4800" b="1" dirty="0" smtClean="0"/>
          </a:p>
          <a:p>
            <a:pPr marL="0" indent="0" algn="ctr">
              <a:buNone/>
            </a:pPr>
            <a:r>
              <a:rPr lang="en-US" sz="4800" b="1" dirty="0" smtClean="0"/>
              <a:t>NAIVE BAYES CLASSIFIER </a:t>
            </a:r>
            <a:endParaRPr lang="en-US" sz="4800" b="1" dirty="0"/>
          </a:p>
        </p:txBody>
      </p:sp>
    </p:spTree>
    <p:extLst>
      <p:ext uri="{BB962C8B-B14F-4D97-AF65-F5344CB8AC3E}">
        <p14:creationId xmlns:p14="http://schemas.microsoft.com/office/powerpoint/2010/main" val="398472411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Naïve Bayes Classifier Algorithm</a:t>
            </a:r>
            <a:br>
              <a:rPr lang="en-US" dirty="0"/>
            </a:br>
            <a:r>
              <a:rPr lang="en-US" dirty="0"/>
              <a:t/>
            </a:r>
            <a:br>
              <a:rPr lang="en-US" dirty="0"/>
            </a:br>
            <a:endParaRPr lang="en-US" dirty="0"/>
          </a:p>
        </p:txBody>
      </p:sp>
      <p:sp>
        <p:nvSpPr>
          <p:cNvPr id="3" name="Content Placeholder 2"/>
          <p:cNvSpPr>
            <a:spLocks noGrp="1"/>
          </p:cNvSpPr>
          <p:nvPr>
            <p:ph idx="1"/>
          </p:nvPr>
        </p:nvSpPr>
        <p:spPr>
          <a:xfrm>
            <a:off x="838200" y="955344"/>
            <a:ext cx="10515600" cy="6018662"/>
          </a:xfrm>
        </p:spPr>
        <p:txBody>
          <a:bodyPr>
            <a:normAutofit fontScale="92500" lnSpcReduction="10000"/>
          </a:bodyPr>
          <a:lstStyle/>
          <a:p>
            <a:pPr algn="just"/>
            <a:r>
              <a:rPr lang="en-US" dirty="0"/>
              <a:t>Naïve Bayes algorithm is a supervised learning algorithm, which is based on </a:t>
            </a:r>
            <a:r>
              <a:rPr lang="en-US" b="1" dirty="0"/>
              <a:t>Bayes theorem</a:t>
            </a:r>
            <a:r>
              <a:rPr lang="en-US" dirty="0"/>
              <a:t> and </a:t>
            </a:r>
            <a:r>
              <a:rPr lang="en-US" b="1" dirty="0">
                <a:solidFill>
                  <a:srgbClr val="FF0000"/>
                </a:solidFill>
              </a:rPr>
              <a:t>used for solving classification problems</a:t>
            </a:r>
            <a:r>
              <a:rPr lang="en-US" b="1" dirty="0" smtClean="0">
                <a:solidFill>
                  <a:srgbClr val="FF0000"/>
                </a:solidFill>
              </a:rPr>
              <a:t>.</a:t>
            </a:r>
          </a:p>
          <a:p>
            <a:pPr algn="just"/>
            <a:endParaRPr lang="en-US" dirty="0"/>
          </a:p>
          <a:p>
            <a:pPr algn="just"/>
            <a:r>
              <a:rPr lang="en-US" dirty="0"/>
              <a:t>It is mainly used in </a:t>
            </a:r>
            <a:r>
              <a:rPr lang="en-US" i="1" dirty="0"/>
              <a:t>text classification</a:t>
            </a:r>
            <a:r>
              <a:rPr lang="en-US" dirty="0"/>
              <a:t> that includes a high-dimensional training dataset</a:t>
            </a:r>
            <a:r>
              <a:rPr lang="en-US" dirty="0" smtClean="0"/>
              <a:t>.</a:t>
            </a:r>
          </a:p>
          <a:p>
            <a:pPr algn="just"/>
            <a:endParaRPr lang="en-US" dirty="0"/>
          </a:p>
          <a:p>
            <a:pPr algn="just"/>
            <a:r>
              <a:rPr lang="en-US" b="1" dirty="0"/>
              <a:t>Naïve Bayes Classifier </a:t>
            </a:r>
            <a:r>
              <a:rPr lang="en-US" dirty="0"/>
              <a:t>is one of the simple and </a:t>
            </a:r>
            <a:r>
              <a:rPr lang="en-US" b="1" dirty="0">
                <a:solidFill>
                  <a:srgbClr val="FF0000"/>
                </a:solidFill>
              </a:rPr>
              <a:t>most effective Classification algorithms </a:t>
            </a:r>
            <a:r>
              <a:rPr lang="en-US" dirty="0"/>
              <a:t>which helps in building the fast machine learning models that can make quick predictions</a:t>
            </a:r>
            <a:r>
              <a:rPr lang="en-US" dirty="0" smtClean="0"/>
              <a:t>.</a:t>
            </a:r>
          </a:p>
          <a:p>
            <a:pPr algn="just"/>
            <a:endParaRPr lang="en-US" dirty="0"/>
          </a:p>
          <a:p>
            <a:pPr algn="just"/>
            <a:r>
              <a:rPr lang="en-US" b="1" dirty="0"/>
              <a:t>It is a probabilistic classifier, </a:t>
            </a:r>
            <a:r>
              <a:rPr lang="en-US" b="1" dirty="0">
                <a:solidFill>
                  <a:srgbClr val="FF0000"/>
                </a:solidFill>
              </a:rPr>
              <a:t>which means it predicts on the basis of the probability of an object</a:t>
            </a:r>
            <a:r>
              <a:rPr lang="en-US" dirty="0" smtClean="0">
                <a:solidFill>
                  <a:srgbClr val="FF0000"/>
                </a:solidFill>
              </a:rPr>
              <a:t>.</a:t>
            </a:r>
          </a:p>
          <a:p>
            <a:pPr marL="0" indent="0" algn="just">
              <a:buNone/>
            </a:pPr>
            <a:endParaRPr lang="en-US" dirty="0"/>
          </a:p>
          <a:p>
            <a:pPr algn="just"/>
            <a:r>
              <a:rPr lang="en-US" dirty="0"/>
              <a:t>Some popular examples of Naïve Bayes Algorithm are </a:t>
            </a:r>
            <a:r>
              <a:rPr lang="en-US" b="1" dirty="0"/>
              <a:t>spam filtration, Sentimental analysis, and classifying articles</a:t>
            </a:r>
            <a:r>
              <a:rPr lang="en-US" dirty="0"/>
              <a:t>.</a:t>
            </a:r>
          </a:p>
        </p:txBody>
      </p:sp>
    </p:spTree>
    <p:extLst>
      <p:ext uri="{BB962C8B-B14F-4D97-AF65-F5344CB8AC3E}">
        <p14:creationId xmlns:p14="http://schemas.microsoft.com/office/powerpoint/2010/main" val="182664084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it called Naïve Bayes?</a:t>
            </a:r>
          </a:p>
        </p:txBody>
      </p:sp>
      <p:sp>
        <p:nvSpPr>
          <p:cNvPr id="3" name="Content Placeholder 2"/>
          <p:cNvSpPr>
            <a:spLocks noGrp="1"/>
          </p:cNvSpPr>
          <p:nvPr>
            <p:ph idx="1"/>
          </p:nvPr>
        </p:nvSpPr>
        <p:spPr>
          <a:xfrm>
            <a:off x="838200" y="1825625"/>
            <a:ext cx="10515600" cy="4889074"/>
          </a:xfrm>
        </p:spPr>
        <p:txBody>
          <a:bodyPr>
            <a:normAutofit fontScale="92500" lnSpcReduction="20000"/>
          </a:bodyPr>
          <a:lstStyle/>
          <a:p>
            <a:r>
              <a:rPr lang="en-US" dirty="0" smtClean="0"/>
              <a:t>It comprises </a:t>
            </a:r>
            <a:r>
              <a:rPr lang="en-US" dirty="0"/>
              <a:t>of two words Naïve and </a:t>
            </a:r>
            <a:r>
              <a:rPr lang="en-US" dirty="0" smtClean="0"/>
              <a:t>Bayes</a:t>
            </a:r>
            <a:endParaRPr lang="en-US" dirty="0"/>
          </a:p>
          <a:p>
            <a:endParaRPr lang="en-US" dirty="0"/>
          </a:p>
          <a:p>
            <a:r>
              <a:rPr lang="en-US" b="1" dirty="0" smtClean="0"/>
              <a:t>Naive</a:t>
            </a:r>
            <a:r>
              <a:rPr lang="en-US" dirty="0"/>
              <a:t>: </a:t>
            </a:r>
            <a:r>
              <a:rPr lang="en-US" dirty="0" smtClean="0"/>
              <a:t>it </a:t>
            </a:r>
            <a:r>
              <a:rPr lang="en-US" dirty="0"/>
              <a:t>assumes that the occurrence of a certain feature is independent of the occurrence of other features</a:t>
            </a:r>
            <a:r>
              <a:rPr lang="en-US" dirty="0" smtClean="0"/>
              <a:t>.</a:t>
            </a:r>
          </a:p>
          <a:p>
            <a:endParaRPr lang="en-US" dirty="0"/>
          </a:p>
          <a:p>
            <a:r>
              <a:rPr lang="en-US" dirty="0" smtClean="0"/>
              <a:t> </a:t>
            </a:r>
            <a:r>
              <a:rPr lang="en-US" dirty="0"/>
              <a:t>Such as if the fruit is identified on the bases of color, shape, and taste, then red, spherical, and sweet fruit is recognized as an apple. </a:t>
            </a:r>
            <a:endParaRPr lang="en-US" dirty="0" smtClean="0"/>
          </a:p>
          <a:p>
            <a:endParaRPr lang="en-US" dirty="0"/>
          </a:p>
          <a:p>
            <a:r>
              <a:rPr lang="en-US" dirty="0" smtClean="0"/>
              <a:t>Hence </a:t>
            </a:r>
            <a:r>
              <a:rPr lang="en-US" dirty="0"/>
              <a:t>each feature individually contributes to identify that it is an apple without depending on each other</a:t>
            </a:r>
            <a:r>
              <a:rPr lang="en-US" dirty="0" smtClean="0"/>
              <a:t>.</a:t>
            </a:r>
          </a:p>
          <a:p>
            <a:endParaRPr lang="en-US" dirty="0"/>
          </a:p>
          <a:p>
            <a:r>
              <a:rPr lang="en-US" b="1" dirty="0"/>
              <a:t>Bayes</a:t>
            </a:r>
            <a:r>
              <a:rPr lang="en-US" dirty="0"/>
              <a:t>: It is called Bayes because it depends on the principle of Bayes' Theorem.</a:t>
            </a:r>
          </a:p>
        </p:txBody>
      </p:sp>
    </p:spTree>
    <p:extLst>
      <p:ext uri="{BB962C8B-B14F-4D97-AF65-F5344CB8AC3E}">
        <p14:creationId xmlns:p14="http://schemas.microsoft.com/office/powerpoint/2010/main" val="45839398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a:t>
            </a:r>
            <a:r>
              <a:rPr lang="en-US" dirty="0" smtClean="0"/>
              <a:t>Theorem</a:t>
            </a:r>
            <a:endParaRPr lang="en-US" dirty="0"/>
          </a:p>
        </p:txBody>
      </p:sp>
      <p:sp>
        <p:nvSpPr>
          <p:cNvPr id="3" name="Content Placeholder 2"/>
          <p:cNvSpPr>
            <a:spLocks noGrp="1"/>
          </p:cNvSpPr>
          <p:nvPr>
            <p:ph idx="1"/>
          </p:nvPr>
        </p:nvSpPr>
        <p:spPr/>
        <p:txBody>
          <a:bodyPr>
            <a:normAutofit/>
          </a:bodyPr>
          <a:lstStyle/>
          <a:p>
            <a:pPr algn="just"/>
            <a:r>
              <a:rPr lang="en-US" dirty="0" smtClean="0"/>
              <a:t>Bayes</a:t>
            </a:r>
            <a:r>
              <a:rPr lang="en-US" dirty="0"/>
              <a:t>' theorem is also known as Bayes' Rule or Bayes' law, which is used to determine the probability of a hypothesis with prior knowledge. </a:t>
            </a:r>
            <a:endParaRPr lang="en-US" dirty="0" smtClean="0"/>
          </a:p>
          <a:p>
            <a:pPr algn="just"/>
            <a:endParaRPr lang="en-US" dirty="0"/>
          </a:p>
          <a:p>
            <a:pPr algn="just"/>
            <a:r>
              <a:rPr lang="en-US" dirty="0" smtClean="0"/>
              <a:t>It </a:t>
            </a:r>
            <a:r>
              <a:rPr lang="en-US" dirty="0"/>
              <a:t>depends on the conditional probability</a:t>
            </a:r>
            <a:r>
              <a:rPr lang="en-US" dirty="0" smtClean="0"/>
              <a:t>.</a:t>
            </a:r>
          </a:p>
          <a:p>
            <a:pPr marL="0" indent="0" algn="just">
              <a:buNone/>
            </a:pPr>
            <a:endParaRPr lang="en-US" dirty="0"/>
          </a:p>
        </p:txBody>
      </p:sp>
      <p:pic>
        <p:nvPicPr>
          <p:cNvPr id="1034" name="Picture 10" descr="Naïve Bayes Classifier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548" y="3655301"/>
            <a:ext cx="1581150" cy="4667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36561" y="4699635"/>
            <a:ext cx="6096000" cy="1477328"/>
          </a:xfrm>
          <a:prstGeom prst="rect">
            <a:avLst/>
          </a:prstGeom>
        </p:spPr>
        <p:txBody>
          <a:bodyPr>
            <a:spAutoFit/>
          </a:bodyPr>
          <a:lstStyle/>
          <a:p>
            <a:pPr algn="just"/>
            <a:r>
              <a:rPr lang="en-US" b="1" dirty="0">
                <a:solidFill>
                  <a:srgbClr val="333333"/>
                </a:solidFill>
                <a:latin typeface="inter-bold"/>
              </a:rPr>
              <a:t>Where,</a:t>
            </a:r>
            <a:endParaRPr lang="en-US" dirty="0">
              <a:solidFill>
                <a:srgbClr val="333333"/>
              </a:solidFill>
              <a:latin typeface="inter-regular"/>
            </a:endParaRPr>
          </a:p>
          <a:p>
            <a:pPr algn="just"/>
            <a:r>
              <a:rPr lang="en-US" b="1" dirty="0">
                <a:solidFill>
                  <a:srgbClr val="333333"/>
                </a:solidFill>
                <a:latin typeface="inter-bold"/>
              </a:rPr>
              <a:t>P(A|B) is Posterior probability</a:t>
            </a:r>
            <a:r>
              <a:rPr lang="en-US" dirty="0">
                <a:solidFill>
                  <a:srgbClr val="333333"/>
                </a:solidFill>
                <a:latin typeface="inter-regular"/>
              </a:rPr>
              <a:t>: Probability of hypothesis A on the observed event B.</a:t>
            </a:r>
          </a:p>
          <a:p>
            <a:pPr algn="just"/>
            <a:r>
              <a:rPr lang="en-US" b="1" dirty="0">
                <a:solidFill>
                  <a:srgbClr val="333333"/>
                </a:solidFill>
                <a:latin typeface="inter-bold"/>
              </a:rPr>
              <a:t>P(B|A) is Likelihood probability</a:t>
            </a:r>
            <a:r>
              <a:rPr lang="en-US" dirty="0">
                <a:solidFill>
                  <a:srgbClr val="333333"/>
                </a:solidFill>
                <a:latin typeface="inter-regular"/>
              </a:rPr>
              <a:t>: Probability of the evidence given that the probability of a hypothesis is true.</a:t>
            </a:r>
            <a:endParaRPr lang="en-US" b="0" i="0" dirty="0">
              <a:solidFill>
                <a:srgbClr val="333333"/>
              </a:solidFill>
              <a:effectLst/>
              <a:latin typeface="inter-regular"/>
            </a:endParaRPr>
          </a:p>
        </p:txBody>
      </p:sp>
      <p:sp>
        <p:nvSpPr>
          <p:cNvPr id="9" name="Rectangle 8"/>
          <p:cNvSpPr/>
          <p:nvPr/>
        </p:nvSpPr>
        <p:spPr>
          <a:xfrm>
            <a:off x="7634548" y="4988439"/>
            <a:ext cx="4089779" cy="1477328"/>
          </a:xfrm>
          <a:prstGeom prst="rect">
            <a:avLst/>
          </a:prstGeom>
        </p:spPr>
        <p:txBody>
          <a:bodyPr wrap="square">
            <a:spAutoFit/>
          </a:bodyPr>
          <a:lstStyle/>
          <a:p>
            <a:pPr algn="just"/>
            <a:r>
              <a:rPr lang="en-US" b="1" dirty="0">
                <a:solidFill>
                  <a:srgbClr val="333333"/>
                </a:solidFill>
                <a:latin typeface="inter-bold"/>
              </a:rPr>
              <a:t>P(A) is Prior Probability</a:t>
            </a:r>
            <a:r>
              <a:rPr lang="en-US" dirty="0">
                <a:solidFill>
                  <a:srgbClr val="333333"/>
                </a:solidFill>
                <a:latin typeface="inter-regular"/>
              </a:rPr>
              <a:t>: Probability of hypothesis before observing the evidence.</a:t>
            </a:r>
          </a:p>
          <a:p>
            <a:pPr algn="just"/>
            <a:r>
              <a:rPr lang="en-US" b="1" dirty="0">
                <a:solidFill>
                  <a:srgbClr val="333333"/>
                </a:solidFill>
                <a:latin typeface="inter-bold"/>
              </a:rPr>
              <a:t>P(B) is Marginal Probability</a:t>
            </a:r>
            <a:r>
              <a:rPr lang="en-US" dirty="0">
                <a:solidFill>
                  <a:srgbClr val="333333"/>
                </a:solidFill>
                <a:latin typeface="inter-regular"/>
              </a:rPr>
              <a:t>: Probability of Evidence.</a:t>
            </a:r>
            <a:endParaRPr lang="en-US" b="0" i="0" dirty="0">
              <a:solidFill>
                <a:srgbClr val="333333"/>
              </a:solidFill>
              <a:effectLst/>
              <a:latin typeface="inter-regular"/>
            </a:endParaRPr>
          </a:p>
        </p:txBody>
      </p:sp>
    </p:spTree>
    <p:extLst>
      <p:ext uri="{BB962C8B-B14F-4D97-AF65-F5344CB8AC3E}">
        <p14:creationId xmlns:p14="http://schemas.microsoft.com/office/powerpoint/2010/main" val="144256349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2568" y="2162175"/>
            <a:ext cx="7953375" cy="4695825"/>
          </a:xfrm>
          <a:prstGeom prst="rect">
            <a:avLst/>
          </a:prstGeom>
        </p:spPr>
      </p:pic>
      <p:pic>
        <p:nvPicPr>
          <p:cNvPr id="5" name="Picture 4"/>
          <p:cNvPicPr>
            <a:picLocks noChangeAspect="1"/>
          </p:cNvPicPr>
          <p:nvPr/>
        </p:nvPicPr>
        <p:blipFill>
          <a:blip r:embed="rId3"/>
          <a:stretch>
            <a:fillRect/>
          </a:stretch>
        </p:blipFill>
        <p:spPr>
          <a:xfrm>
            <a:off x="8181975" y="-81506"/>
            <a:ext cx="4010025" cy="1743075"/>
          </a:xfrm>
          <a:prstGeom prst="rect">
            <a:avLst/>
          </a:prstGeom>
        </p:spPr>
      </p:pic>
      <p:pic>
        <p:nvPicPr>
          <p:cNvPr id="6" name="Picture 10" descr="Naïve Bayes Classifier Algorith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969" y="365125"/>
            <a:ext cx="3373556" cy="129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71382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95534"/>
            <a:ext cx="12192000" cy="6762466"/>
          </a:xfrm>
          <a:prstGeom prst="rect">
            <a:avLst/>
          </a:prstGeom>
        </p:spPr>
      </p:pic>
    </p:spTree>
    <p:extLst>
      <p:ext uri="{BB962C8B-B14F-4D97-AF65-F5344CB8AC3E}">
        <p14:creationId xmlns:p14="http://schemas.microsoft.com/office/powerpoint/2010/main" val="201293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C00000"/>
                </a:solidFill>
              </a:rPr>
              <a:t>NUMPY - Methods commonly used</a:t>
            </a:r>
            <a:endParaRPr lang="en-US" b="1" i="1" dirty="0">
              <a:solidFill>
                <a:srgbClr val="C00000"/>
              </a:solidFill>
            </a:endParaRPr>
          </a:p>
        </p:txBody>
      </p:sp>
      <p:sp>
        <p:nvSpPr>
          <p:cNvPr id="3" name="Content Placeholder 2"/>
          <p:cNvSpPr>
            <a:spLocks noGrp="1"/>
          </p:cNvSpPr>
          <p:nvPr>
            <p:ph idx="1"/>
          </p:nvPr>
        </p:nvSpPr>
        <p:spPr/>
        <p:txBody>
          <a:bodyPr>
            <a:normAutofit/>
          </a:bodyPr>
          <a:lstStyle/>
          <a:p>
            <a:r>
              <a:rPr lang="en-US" b="1" i="1" dirty="0" smtClean="0">
                <a:solidFill>
                  <a:srgbClr val="C00000"/>
                </a:solidFill>
              </a:rPr>
              <a:t>array </a:t>
            </a:r>
            <a:r>
              <a:rPr lang="en-US" b="1" i="1" dirty="0" smtClean="0">
                <a:solidFill>
                  <a:schemeClr val="tx1">
                    <a:lumMod val="95000"/>
                    <a:lumOff val="5000"/>
                  </a:schemeClr>
                </a:solidFill>
              </a:rPr>
              <a:t>– creating arrays  - 1d-[]  , 2d [[1,4], [2,3]]</a:t>
            </a:r>
          </a:p>
          <a:p>
            <a:r>
              <a:rPr lang="en-US" b="1" i="1" dirty="0" smtClean="0">
                <a:solidFill>
                  <a:srgbClr val="C00000"/>
                </a:solidFill>
              </a:rPr>
              <a:t>Zero </a:t>
            </a:r>
            <a:r>
              <a:rPr lang="en-US" b="1" i="1" dirty="0" smtClean="0">
                <a:solidFill>
                  <a:schemeClr val="tx1">
                    <a:lumMod val="95000"/>
                    <a:lumOff val="5000"/>
                  </a:schemeClr>
                </a:solidFill>
              </a:rPr>
              <a:t>– </a:t>
            </a:r>
            <a:r>
              <a:rPr lang="en-US" b="1" i="1" dirty="0" err="1" smtClean="0">
                <a:solidFill>
                  <a:schemeClr val="tx1">
                    <a:lumMod val="95000"/>
                    <a:lumOff val="5000"/>
                  </a:schemeClr>
                </a:solidFill>
              </a:rPr>
              <a:t>init</a:t>
            </a:r>
            <a:r>
              <a:rPr lang="en-US" b="1" i="1" dirty="0" smtClean="0">
                <a:solidFill>
                  <a:schemeClr val="tx1">
                    <a:lumMod val="95000"/>
                    <a:lumOff val="5000"/>
                  </a:schemeClr>
                </a:solidFill>
              </a:rPr>
              <a:t> array with 0’s</a:t>
            </a:r>
          </a:p>
          <a:p>
            <a:r>
              <a:rPr lang="en-US" b="1" i="1" dirty="0">
                <a:solidFill>
                  <a:srgbClr val="C00000"/>
                </a:solidFill>
              </a:rPr>
              <a:t>o</a:t>
            </a:r>
            <a:r>
              <a:rPr lang="en-US" b="1" i="1" dirty="0" smtClean="0">
                <a:solidFill>
                  <a:srgbClr val="C00000"/>
                </a:solidFill>
              </a:rPr>
              <a:t>nes </a:t>
            </a:r>
            <a:r>
              <a:rPr lang="en-US" b="1" i="1" dirty="0" smtClean="0">
                <a:solidFill>
                  <a:schemeClr val="tx1">
                    <a:lumMod val="95000"/>
                    <a:lumOff val="5000"/>
                  </a:schemeClr>
                </a:solidFill>
              </a:rPr>
              <a:t>- </a:t>
            </a:r>
            <a:r>
              <a:rPr lang="en-US" b="1" i="1" dirty="0" err="1">
                <a:solidFill>
                  <a:schemeClr val="tx1">
                    <a:lumMod val="95000"/>
                    <a:lumOff val="5000"/>
                  </a:schemeClr>
                </a:solidFill>
              </a:rPr>
              <a:t>init</a:t>
            </a:r>
            <a:r>
              <a:rPr lang="en-US" b="1" i="1" dirty="0">
                <a:solidFill>
                  <a:schemeClr val="tx1">
                    <a:lumMod val="95000"/>
                    <a:lumOff val="5000"/>
                  </a:schemeClr>
                </a:solidFill>
              </a:rPr>
              <a:t> array with 1</a:t>
            </a:r>
            <a:r>
              <a:rPr lang="en-US" b="1" i="1" dirty="0" smtClean="0">
                <a:solidFill>
                  <a:schemeClr val="tx1">
                    <a:lumMod val="95000"/>
                    <a:lumOff val="5000"/>
                  </a:schemeClr>
                </a:solidFill>
              </a:rPr>
              <a:t>’s</a:t>
            </a:r>
          </a:p>
          <a:p>
            <a:r>
              <a:rPr lang="en-US" b="1" i="1" dirty="0" smtClean="0">
                <a:solidFill>
                  <a:srgbClr val="C00000"/>
                </a:solidFill>
              </a:rPr>
              <a:t>Shape </a:t>
            </a:r>
            <a:r>
              <a:rPr lang="en-US" b="1" i="1" dirty="0" smtClean="0">
                <a:solidFill>
                  <a:schemeClr val="tx1">
                    <a:lumMod val="95000"/>
                    <a:lumOff val="5000"/>
                  </a:schemeClr>
                </a:solidFill>
              </a:rPr>
              <a:t>– finding shape of array  - rows and columns are there </a:t>
            </a:r>
          </a:p>
          <a:p>
            <a:r>
              <a:rPr lang="en-US" b="1" i="1" dirty="0" err="1">
                <a:solidFill>
                  <a:srgbClr val="C00000"/>
                </a:solidFill>
              </a:rPr>
              <a:t>n</a:t>
            </a:r>
            <a:r>
              <a:rPr lang="en-US" b="1" i="1" dirty="0" err="1" smtClean="0">
                <a:solidFill>
                  <a:srgbClr val="C00000"/>
                </a:solidFill>
              </a:rPr>
              <a:t>dim</a:t>
            </a:r>
            <a:r>
              <a:rPr lang="en-US" b="1" i="1" dirty="0" smtClean="0">
                <a:solidFill>
                  <a:srgbClr val="C00000"/>
                </a:solidFill>
              </a:rPr>
              <a:t> </a:t>
            </a:r>
            <a:r>
              <a:rPr lang="en-US" b="1" i="1" dirty="0" smtClean="0">
                <a:solidFill>
                  <a:schemeClr val="tx1">
                    <a:lumMod val="95000"/>
                    <a:lumOff val="5000"/>
                  </a:schemeClr>
                </a:solidFill>
              </a:rPr>
              <a:t>– to find the number of dimensions</a:t>
            </a:r>
          </a:p>
          <a:p>
            <a:r>
              <a:rPr lang="en-US" b="1" i="1" dirty="0">
                <a:solidFill>
                  <a:srgbClr val="C00000"/>
                </a:solidFill>
              </a:rPr>
              <a:t>s</a:t>
            </a:r>
            <a:r>
              <a:rPr lang="en-US" b="1" i="1" dirty="0" smtClean="0">
                <a:solidFill>
                  <a:srgbClr val="C00000"/>
                </a:solidFill>
              </a:rPr>
              <a:t>ize </a:t>
            </a:r>
            <a:r>
              <a:rPr lang="en-US" b="1" i="1" dirty="0" smtClean="0">
                <a:solidFill>
                  <a:schemeClr val="tx1">
                    <a:lumMod val="95000"/>
                    <a:lumOff val="5000"/>
                  </a:schemeClr>
                </a:solidFill>
              </a:rPr>
              <a:t>– to find the no of elements in an array</a:t>
            </a:r>
          </a:p>
          <a:p>
            <a:r>
              <a:rPr lang="en-US" b="1" i="1" dirty="0" err="1">
                <a:solidFill>
                  <a:srgbClr val="C00000"/>
                </a:solidFill>
              </a:rPr>
              <a:t>d</a:t>
            </a:r>
            <a:r>
              <a:rPr lang="en-US" b="1" i="1" dirty="0" err="1" smtClean="0">
                <a:solidFill>
                  <a:srgbClr val="C00000"/>
                </a:solidFill>
              </a:rPr>
              <a:t>type</a:t>
            </a:r>
            <a:r>
              <a:rPr lang="en-US" b="1" i="1" dirty="0" smtClean="0">
                <a:solidFill>
                  <a:srgbClr val="C00000"/>
                </a:solidFill>
              </a:rPr>
              <a:t> </a:t>
            </a:r>
            <a:r>
              <a:rPr lang="en-US" b="1" i="1" dirty="0" smtClean="0">
                <a:solidFill>
                  <a:schemeClr val="tx1">
                    <a:lumMod val="95000"/>
                    <a:lumOff val="5000"/>
                  </a:schemeClr>
                </a:solidFill>
              </a:rPr>
              <a:t>– to find datatype of array </a:t>
            </a:r>
          </a:p>
          <a:p>
            <a:r>
              <a:rPr lang="en-US" b="1" i="1" dirty="0" err="1" smtClean="0">
                <a:solidFill>
                  <a:srgbClr val="C00000"/>
                </a:solidFill>
              </a:rPr>
              <a:t>Itemsize</a:t>
            </a:r>
            <a:r>
              <a:rPr lang="en-US" b="1" i="1" dirty="0" smtClean="0">
                <a:solidFill>
                  <a:srgbClr val="C00000"/>
                </a:solidFill>
              </a:rPr>
              <a:t>  </a:t>
            </a:r>
            <a:r>
              <a:rPr lang="en-US" b="1" i="1" dirty="0" smtClean="0">
                <a:solidFill>
                  <a:schemeClr val="tx1">
                    <a:lumMod val="95000"/>
                    <a:lumOff val="5000"/>
                  </a:schemeClr>
                </a:solidFill>
              </a:rPr>
              <a:t>- to find the size of one element</a:t>
            </a:r>
            <a:endParaRPr lang="en-US" b="1" i="1" dirty="0">
              <a:solidFill>
                <a:schemeClr val="tx1">
                  <a:lumMod val="95000"/>
                  <a:lumOff val="5000"/>
                </a:schemeClr>
              </a:solidFill>
            </a:endParaRPr>
          </a:p>
        </p:txBody>
      </p:sp>
    </p:spTree>
    <p:extLst>
      <p:ext uri="{BB962C8B-B14F-4D97-AF65-F5344CB8AC3E}">
        <p14:creationId xmlns:p14="http://schemas.microsoft.com/office/powerpoint/2010/main" val="391256765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we want to classify any new instance either into yes/no</a:t>
            </a:r>
            <a:endParaRPr lang="en-US" dirty="0"/>
          </a:p>
        </p:txBody>
      </p:sp>
      <p:sp>
        <p:nvSpPr>
          <p:cNvPr id="3" name="Content Placeholder 2"/>
          <p:cNvSpPr>
            <a:spLocks noGrp="1"/>
          </p:cNvSpPr>
          <p:nvPr>
            <p:ph idx="1"/>
          </p:nvPr>
        </p:nvSpPr>
        <p:spPr/>
        <p:txBody>
          <a:bodyPr/>
          <a:lstStyle/>
          <a:p>
            <a:pPr marL="0" indent="0">
              <a:buNone/>
            </a:pPr>
            <a:r>
              <a:rPr lang="en-US" dirty="0" smtClean="0"/>
              <a:t>1. Calculate the </a:t>
            </a:r>
            <a:r>
              <a:rPr lang="en-US" b="1" dirty="0" err="1"/>
              <a:t>Prioir</a:t>
            </a:r>
            <a:r>
              <a:rPr lang="en-US" b="1" dirty="0" smtClean="0"/>
              <a:t> probability</a:t>
            </a:r>
            <a:r>
              <a:rPr lang="en-US" dirty="0" smtClean="0"/>
              <a:t> </a:t>
            </a:r>
          </a:p>
          <a:p>
            <a:pPr marL="0" indent="0">
              <a:buNone/>
            </a:pPr>
            <a:r>
              <a:rPr lang="en-US" dirty="0" smtClean="0"/>
              <a:t>2. Calculate </a:t>
            </a:r>
            <a:r>
              <a:rPr lang="en-US" dirty="0"/>
              <a:t>the </a:t>
            </a:r>
            <a:r>
              <a:rPr lang="en-US" dirty="0" smtClean="0"/>
              <a:t>current </a:t>
            </a:r>
            <a:r>
              <a:rPr lang="en-US" dirty="0"/>
              <a:t>probabilities </a:t>
            </a:r>
          </a:p>
          <a:p>
            <a:endParaRPr lang="en-US" dirty="0" smtClean="0"/>
          </a:p>
          <a:p>
            <a:endParaRPr lang="en-US" dirty="0"/>
          </a:p>
        </p:txBody>
      </p:sp>
    </p:spTree>
    <p:extLst>
      <p:ext uri="{BB962C8B-B14F-4D97-AF65-F5344CB8AC3E}">
        <p14:creationId xmlns:p14="http://schemas.microsoft.com/office/powerpoint/2010/main" val="276424519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Prioir</a:t>
            </a:r>
            <a:r>
              <a:rPr lang="en-US" b="1" dirty="0" smtClean="0"/>
              <a:t> probability </a:t>
            </a:r>
            <a:r>
              <a:rPr lang="en-US" dirty="0" smtClean="0"/>
              <a:t>– </a:t>
            </a:r>
            <a:r>
              <a:rPr lang="en-US" dirty="0" err="1" smtClean="0"/>
              <a:t>Prob</a:t>
            </a:r>
            <a:r>
              <a:rPr lang="en-US" dirty="0" smtClean="0"/>
              <a:t> of YES and </a:t>
            </a:r>
            <a:r>
              <a:rPr lang="en-US" dirty="0" err="1" smtClean="0"/>
              <a:t>prob</a:t>
            </a:r>
            <a:r>
              <a:rPr lang="en-US" dirty="0" smtClean="0"/>
              <a:t> of No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287" y="1185862"/>
            <a:ext cx="12163425" cy="6033804"/>
          </a:xfrm>
          <a:prstGeom prst="rect">
            <a:avLst/>
          </a:prstGeom>
        </p:spPr>
      </p:pic>
    </p:spTree>
    <p:extLst>
      <p:ext uri="{BB962C8B-B14F-4D97-AF65-F5344CB8AC3E}">
        <p14:creationId xmlns:p14="http://schemas.microsoft.com/office/powerpoint/2010/main" val="12367764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371854"/>
          </a:xfrm>
        </p:spPr>
        <p:txBody>
          <a:bodyPr>
            <a:normAutofit fontScale="90000"/>
          </a:bodyPr>
          <a:lstStyle/>
          <a:p>
            <a:r>
              <a:rPr lang="en-US" dirty="0" smtClean="0"/>
              <a:t>Current </a:t>
            </a:r>
            <a:r>
              <a:rPr lang="en-US" dirty="0" err="1" smtClean="0"/>
              <a:t>Prob</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371854"/>
            <a:ext cx="12192000" cy="6486146"/>
          </a:xfrm>
          <a:prstGeom prst="rect">
            <a:avLst/>
          </a:prstGeom>
        </p:spPr>
      </p:pic>
    </p:spTree>
    <p:extLst>
      <p:ext uri="{BB962C8B-B14F-4D97-AF65-F5344CB8AC3E}">
        <p14:creationId xmlns:p14="http://schemas.microsoft.com/office/powerpoint/2010/main" val="164079987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NAIVE BAYES CLASSIFIER </a:t>
            </a:r>
            <a:r>
              <a:rPr lang="en-US" b="1" dirty="0" smtClean="0"/>
              <a:t>EQUATION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404919"/>
            <a:ext cx="12192000" cy="5453081"/>
          </a:xfrm>
          <a:prstGeom prst="rect">
            <a:avLst/>
          </a:prstGeom>
        </p:spPr>
      </p:pic>
    </p:spTree>
    <p:extLst>
      <p:ext uri="{BB962C8B-B14F-4D97-AF65-F5344CB8AC3E}">
        <p14:creationId xmlns:p14="http://schemas.microsoft.com/office/powerpoint/2010/main" val="422414353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marL="0" indent="0" algn="ctr">
              <a:buNone/>
            </a:pPr>
            <a:r>
              <a:rPr lang="en-US" sz="8000" b="1" i="1" dirty="0" smtClean="0">
                <a:solidFill>
                  <a:srgbClr val="92D050"/>
                </a:solidFill>
              </a:rPr>
              <a:t>Week 7</a:t>
            </a:r>
          </a:p>
          <a:p>
            <a:pPr marL="0" indent="0" algn="ctr">
              <a:buNone/>
            </a:pPr>
            <a:r>
              <a:rPr lang="en-US" sz="8000" b="1" i="1" dirty="0" smtClean="0">
                <a:solidFill>
                  <a:srgbClr val="92D050"/>
                </a:solidFill>
              </a:rPr>
              <a:t>WITHOUT USING PACAKAGES</a:t>
            </a:r>
          </a:p>
          <a:p>
            <a:pPr marL="0" indent="0" algn="ctr">
              <a:buNone/>
            </a:pPr>
            <a:r>
              <a:rPr lang="en-US" sz="8000" b="1" i="1" dirty="0" smtClean="0">
                <a:solidFill>
                  <a:srgbClr val="92D050"/>
                </a:solidFill>
              </a:rPr>
              <a:t>DECISION TREE AND LINEAR REGRESSION</a:t>
            </a:r>
            <a:endParaRPr lang="en-US" sz="8000" dirty="0"/>
          </a:p>
        </p:txBody>
      </p:sp>
    </p:spTree>
    <p:extLst>
      <p:ext uri="{BB962C8B-B14F-4D97-AF65-F5344CB8AC3E}">
        <p14:creationId xmlns:p14="http://schemas.microsoft.com/office/powerpoint/2010/main" val="257804260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8000" b="1" i="1" dirty="0" smtClean="0">
                <a:solidFill>
                  <a:srgbClr val="92D050"/>
                </a:solidFill>
              </a:rPr>
              <a:t>Week 8</a:t>
            </a:r>
          </a:p>
          <a:p>
            <a:pPr marL="0" indent="0" algn="ctr">
              <a:buNone/>
            </a:pPr>
            <a:r>
              <a:rPr lang="en-US" sz="8000" b="1" i="1" dirty="0" smtClean="0">
                <a:solidFill>
                  <a:srgbClr val="92D050"/>
                </a:solidFill>
              </a:rPr>
              <a:t>PERCEPTRON</a:t>
            </a:r>
          </a:p>
        </p:txBody>
      </p:sp>
    </p:spTree>
    <p:extLst>
      <p:ext uri="{BB962C8B-B14F-4D97-AF65-F5344CB8AC3E}">
        <p14:creationId xmlns:p14="http://schemas.microsoft.com/office/powerpoint/2010/main" val="289234481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6990" y="2902203"/>
            <a:ext cx="3803437" cy="491971"/>
          </a:xfrm>
          <a:prstGeom prst="rect">
            <a:avLst/>
          </a:prstGeom>
        </p:spPr>
        <p:txBody>
          <a:bodyPr vert="horz" wrap="square" lIns="0" tIns="36236" rIns="0" bIns="0" rtlCol="0">
            <a:spAutoFit/>
          </a:bodyPr>
          <a:lstStyle/>
          <a:p>
            <a:pPr marL="26841">
              <a:spcBef>
                <a:spcPts val="285"/>
              </a:spcBef>
            </a:pPr>
            <a:r>
              <a:rPr sz="2959" b="1" spc="-159" dirty="0" smtClean="0">
                <a:solidFill>
                  <a:srgbClr val="22373A"/>
                </a:solidFill>
                <a:latin typeface="Trebuchet MS"/>
                <a:cs typeface="Trebuchet MS"/>
              </a:rPr>
              <a:t>Perceptron</a:t>
            </a:r>
            <a:endParaRPr sz="2959" dirty="0">
              <a:latin typeface="Trebuchet MS"/>
              <a:cs typeface="Trebuchet MS"/>
            </a:endParaRPr>
          </a:p>
        </p:txBody>
      </p:sp>
      <p:sp>
        <p:nvSpPr>
          <p:cNvPr id="3" name="object 3"/>
          <p:cNvSpPr txBox="1">
            <a:spLocks noGrp="1"/>
          </p:cNvSpPr>
          <p:nvPr>
            <p:ph type="sldNum" sz="quarter" idx="4294967295"/>
          </p:nvPr>
        </p:nvSpPr>
        <p:spPr>
          <a:xfrm>
            <a:off x="11640619" y="6324280"/>
            <a:ext cx="390544" cy="281064"/>
          </a:xfrm>
          <a:prstGeom prst="rect">
            <a:avLst/>
          </a:prstGeom>
        </p:spPr>
        <p:txBody>
          <a:bodyPr vert="horz" wrap="square" lIns="0" tIns="4026" rIns="0" bIns="0" rtlCol="0">
            <a:spAutoFit/>
          </a:bodyPr>
          <a:lstStyle/>
          <a:p>
            <a:pPr marL="80524">
              <a:spcBef>
                <a:spcPts val="32"/>
              </a:spcBef>
            </a:pPr>
            <a:r>
              <a:rPr spc="-42" dirty="0"/>
              <a:t>19</a:t>
            </a:r>
          </a:p>
        </p:txBody>
      </p:sp>
    </p:spTree>
    <p:extLst>
      <p:ext uri="{BB962C8B-B14F-4D97-AF65-F5344CB8AC3E}">
        <p14:creationId xmlns:p14="http://schemas.microsoft.com/office/powerpoint/2010/main" val="2940034626"/>
      </p:ext>
    </p:extLst>
  </p:cSld>
  <p:clrMapOvr>
    <a:masterClrMapping/>
  </p:clrMapOvr>
  <p:transition>
    <p:cut/>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832" y="1566468"/>
            <a:ext cx="10652044" cy="346249"/>
          </a:xfrm>
          <a:prstGeom prst="rect">
            <a:avLst/>
          </a:prstGeom>
          <a:solidFill>
            <a:srgbClr val="023548"/>
          </a:solidFill>
        </p:spPr>
        <p:txBody>
          <a:bodyPr vert="horz" wrap="square" lIns="0" tIns="0" rIns="0" bIns="0" rtlCol="0">
            <a:spAutoFit/>
          </a:bodyPr>
          <a:lstStyle/>
          <a:p>
            <a:pPr marL="93945">
              <a:lnSpc>
                <a:spcPts val="2652"/>
              </a:lnSpc>
            </a:pPr>
            <a:r>
              <a:rPr sz="2325" b="1" spc="-232" dirty="0">
                <a:solidFill>
                  <a:srgbClr val="FFFFFF"/>
                </a:solidFill>
                <a:latin typeface="Trebuchet MS"/>
                <a:cs typeface="Trebuchet MS"/>
              </a:rPr>
              <a:t>The </a:t>
            </a:r>
            <a:r>
              <a:rPr sz="2325" b="1" spc="-106" dirty="0">
                <a:solidFill>
                  <a:srgbClr val="FFFFFF"/>
                </a:solidFill>
                <a:latin typeface="Trebuchet MS"/>
                <a:cs typeface="Trebuchet MS"/>
              </a:rPr>
              <a:t>story </a:t>
            </a:r>
            <a:r>
              <a:rPr sz="2325" b="1" spc="-159" dirty="0">
                <a:solidFill>
                  <a:srgbClr val="FFFFFF"/>
                </a:solidFill>
                <a:latin typeface="Trebuchet MS"/>
                <a:cs typeface="Trebuchet MS"/>
              </a:rPr>
              <a:t>ahead</a:t>
            </a:r>
            <a:r>
              <a:rPr sz="2325" b="1" spc="-306" dirty="0">
                <a:solidFill>
                  <a:srgbClr val="FFFFFF"/>
                </a:solidFill>
                <a:latin typeface="Trebuchet MS"/>
                <a:cs typeface="Trebuchet MS"/>
              </a:rPr>
              <a:t> ...</a:t>
            </a:r>
            <a:endParaRPr sz="2325">
              <a:latin typeface="Trebuchet MS"/>
              <a:cs typeface="Trebuchet MS"/>
            </a:endParaRPr>
          </a:p>
        </p:txBody>
      </p:sp>
      <p:sp>
        <p:nvSpPr>
          <p:cNvPr id="4" name="object 4"/>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20</a:t>
            </a:r>
            <a:endParaRPr sz="1691">
              <a:latin typeface="Arial"/>
              <a:cs typeface="Arial"/>
            </a:endParaRPr>
          </a:p>
        </p:txBody>
      </p:sp>
      <p:sp>
        <p:nvSpPr>
          <p:cNvPr id="3" name="object 3"/>
          <p:cNvSpPr txBox="1"/>
          <p:nvPr/>
        </p:nvSpPr>
        <p:spPr>
          <a:xfrm>
            <a:off x="1097765" y="2102732"/>
            <a:ext cx="5434059" cy="382183"/>
          </a:xfrm>
          <a:prstGeom prst="rect">
            <a:avLst/>
          </a:prstGeom>
        </p:spPr>
        <p:txBody>
          <a:bodyPr vert="horz" wrap="square" lIns="0" tIns="24157" rIns="0" bIns="0" rtlCol="0">
            <a:spAutoFit/>
          </a:bodyPr>
          <a:lstStyle/>
          <a:p>
            <a:pPr marL="250968" indent="-225468">
              <a:spcBef>
                <a:spcPts val="190"/>
              </a:spcBef>
              <a:buClr>
                <a:srgbClr val="FFFFFF"/>
              </a:buClr>
              <a:buChar char="•"/>
              <a:tabLst>
                <a:tab pos="252310" algn="l"/>
              </a:tabLst>
            </a:pPr>
            <a:r>
              <a:rPr sz="2325" spc="-53" dirty="0">
                <a:solidFill>
                  <a:srgbClr val="22373A"/>
                </a:solidFill>
                <a:latin typeface="Arial"/>
                <a:cs typeface="Arial"/>
              </a:rPr>
              <a:t>What </a:t>
            </a:r>
            <a:r>
              <a:rPr sz="2325" spc="-74" dirty="0">
                <a:solidFill>
                  <a:srgbClr val="22373A"/>
                </a:solidFill>
                <a:latin typeface="Arial"/>
                <a:cs typeface="Arial"/>
              </a:rPr>
              <a:t>about </a:t>
            </a:r>
            <a:r>
              <a:rPr sz="2325" spc="-127" dirty="0">
                <a:solidFill>
                  <a:srgbClr val="22373A"/>
                </a:solidFill>
                <a:latin typeface="Arial"/>
                <a:cs typeface="Arial"/>
              </a:rPr>
              <a:t>non-boolean </a:t>
            </a:r>
            <a:r>
              <a:rPr sz="2325" spc="-148" dirty="0">
                <a:solidFill>
                  <a:srgbClr val="22373A"/>
                </a:solidFill>
                <a:latin typeface="Arial"/>
                <a:cs typeface="Arial"/>
              </a:rPr>
              <a:t>(say, </a:t>
            </a:r>
            <a:r>
              <a:rPr sz="2325" spc="-116" dirty="0">
                <a:solidFill>
                  <a:srgbClr val="22373A"/>
                </a:solidFill>
                <a:latin typeface="Arial"/>
                <a:cs typeface="Arial"/>
              </a:rPr>
              <a:t>real) </a:t>
            </a:r>
            <a:r>
              <a:rPr sz="2325" spc="-63" dirty="0">
                <a:solidFill>
                  <a:srgbClr val="22373A"/>
                </a:solidFill>
                <a:latin typeface="Arial"/>
                <a:cs typeface="Arial"/>
              </a:rPr>
              <a:t>inputs</a:t>
            </a:r>
            <a:r>
              <a:rPr sz="2325" spc="-254" dirty="0">
                <a:solidFill>
                  <a:srgbClr val="22373A"/>
                </a:solidFill>
                <a:latin typeface="Arial"/>
                <a:cs typeface="Arial"/>
              </a:rPr>
              <a:t> </a:t>
            </a:r>
            <a:r>
              <a:rPr sz="2325" spc="-412" dirty="0">
                <a:solidFill>
                  <a:srgbClr val="22373A"/>
                </a:solidFill>
                <a:latin typeface="Arial"/>
                <a:cs typeface="Arial"/>
              </a:rPr>
              <a:t>?</a:t>
            </a:r>
            <a:endParaRPr sz="2325">
              <a:latin typeface="Arial"/>
              <a:cs typeface="Arial"/>
            </a:endParaRPr>
          </a:p>
        </p:txBody>
      </p:sp>
    </p:spTree>
    <p:extLst>
      <p:ext uri="{BB962C8B-B14F-4D97-AF65-F5344CB8AC3E}">
        <p14:creationId xmlns:p14="http://schemas.microsoft.com/office/powerpoint/2010/main" val="4083372326"/>
      </p:ext>
    </p:extLst>
  </p:cSld>
  <p:clrMapOvr>
    <a:masterClrMapping/>
  </p:clrMapOvr>
  <p:transition>
    <p:cut/>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832" y="1566468"/>
            <a:ext cx="10652044" cy="346249"/>
          </a:xfrm>
          <a:prstGeom prst="rect">
            <a:avLst/>
          </a:prstGeom>
          <a:solidFill>
            <a:srgbClr val="023548"/>
          </a:solidFill>
        </p:spPr>
        <p:txBody>
          <a:bodyPr vert="horz" wrap="square" lIns="0" tIns="0" rIns="0" bIns="0" rtlCol="0">
            <a:spAutoFit/>
          </a:bodyPr>
          <a:lstStyle/>
          <a:p>
            <a:pPr marL="93945">
              <a:lnSpc>
                <a:spcPts val="2652"/>
              </a:lnSpc>
            </a:pPr>
            <a:r>
              <a:rPr sz="2325" b="1" spc="-232" dirty="0">
                <a:solidFill>
                  <a:srgbClr val="FFFFFF"/>
                </a:solidFill>
                <a:latin typeface="Trebuchet MS"/>
                <a:cs typeface="Trebuchet MS"/>
              </a:rPr>
              <a:t>The </a:t>
            </a:r>
            <a:r>
              <a:rPr sz="2325" b="1" spc="-106" dirty="0">
                <a:solidFill>
                  <a:srgbClr val="FFFFFF"/>
                </a:solidFill>
                <a:latin typeface="Trebuchet MS"/>
                <a:cs typeface="Trebuchet MS"/>
              </a:rPr>
              <a:t>story </a:t>
            </a:r>
            <a:r>
              <a:rPr sz="2325" b="1" spc="-159" dirty="0">
                <a:solidFill>
                  <a:srgbClr val="FFFFFF"/>
                </a:solidFill>
                <a:latin typeface="Trebuchet MS"/>
                <a:cs typeface="Trebuchet MS"/>
              </a:rPr>
              <a:t>ahead</a:t>
            </a:r>
            <a:r>
              <a:rPr sz="2325" b="1" spc="-306" dirty="0">
                <a:solidFill>
                  <a:srgbClr val="FFFFFF"/>
                </a:solidFill>
                <a:latin typeface="Trebuchet MS"/>
                <a:cs typeface="Trebuchet MS"/>
              </a:rPr>
              <a:t> ...</a:t>
            </a:r>
            <a:endParaRPr sz="2325">
              <a:latin typeface="Trebuchet MS"/>
              <a:cs typeface="Trebuchet MS"/>
            </a:endParaRPr>
          </a:p>
        </p:txBody>
      </p:sp>
      <p:sp>
        <p:nvSpPr>
          <p:cNvPr id="4" name="object 4"/>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20</a:t>
            </a:r>
            <a:endParaRPr sz="1691">
              <a:latin typeface="Arial"/>
              <a:cs typeface="Arial"/>
            </a:endParaRPr>
          </a:p>
        </p:txBody>
      </p:sp>
      <p:sp>
        <p:nvSpPr>
          <p:cNvPr id="3" name="object 3"/>
          <p:cNvSpPr txBox="1"/>
          <p:nvPr/>
        </p:nvSpPr>
        <p:spPr>
          <a:xfrm>
            <a:off x="1097765" y="1955665"/>
            <a:ext cx="5960152" cy="1028752"/>
          </a:xfrm>
          <a:prstGeom prst="rect">
            <a:avLst/>
          </a:prstGeom>
        </p:spPr>
        <p:txBody>
          <a:bodyPr vert="horz" wrap="square" lIns="0" tIns="170443" rIns="0" bIns="0" rtlCol="0">
            <a:spAutoFit/>
          </a:bodyPr>
          <a:lstStyle/>
          <a:p>
            <a:pPr marL="250968" indent="-225468">
              <a:spcBef>
                <a:spcPts val="1342"/>
              </a:spcBef>
              <a:buClr>
                <a:srgbClr val="FFFFFF"/>
              </a:buClr>
              <a:buChar char="•"/>
              <a:tabLst>
                <a:tab pos="252310" algn="l"/>
              </a:tabLst>
            </a:pPr>
            <a:r>
              <a:rPr sz="2325" spc="-53" dirty="0">
                <a:solidFill>
                  <a:srgbClr val="22373A"/>
                </a:solidFill>
                <a:latin typeface="Arial"/>
                <a:cs typeface="Arial"/>
              </a:rPr>
              <a:t>What </a:t>
            </a:r>
            <a:r>
              <a:rPr sz="2325" spc="-74" dirty="0">
                <a:solidFill>
                  <a:srgbClr val="22373A"/>
                </a:solidFill>
                <a:latin typeface="Arial"/>
                <a:cs typeface="Arial"/>
              </a:rPr>
              <a:t>about </a:t>
            </a:r>
            <a:r>
              <a:rPr sz="2325" spc="-127" dirty="0">
                <a:solidFill>
                  <a:srgbClr val="22373A"/>
                </a:solidFill>
                <a:latin typeface="Arial"/>
                <a:cs typeface="Arial"/>
              </a:rPr>
              <a:t>non-boolean </a:t>
            </a:r>
            <a:r>
              <a:rPr sz="2325" spc="-148" dirty="0">
                <a:solidFill>
                  <a:srgbClr val="22373A"/>
                </a:solidFill>
                <a:latin typeface="Arial"/>
                <a:cs typeface="Arial"/>
              </a:rPr>
              <a:t>(say, </a:t>
            </a:r>
            <a:r>
              <a:rPr sz="2325" spc="-116" dirty="0">
                <a:solidFill>
                  <a:srgbClr val="22373A"/>
                </a:solidFill>
                <a:latin typeface="Arial"/>
                <a:cs typeface="Arial"/>
              </a:rPr>
              <a:t>real) </a:t>
            </a:r>
            <a:r>
              <a:rPr sz="2325" spc="-63" dirty="0">
                <a:solidFill>
                  <a:srgbClr val="22373A"/>
                </a:solidFill>
                <a:latin typeface="Arial"/>
                <a:cs typeface="Arial"/>
              </a:rPr>
              <a:t>inputs</a:t>
            </a:r>
            <a:r>
              <a:rPr sz="2325" spc="-211" dirty="0">
                <a:solidFill>
                  <a:srgbClr val="22373A"/>
                </a:solidFill>
                <a:latin typeface="Arial"/>
                <a:cs typeface="Arial"/>
              </a:rPr>
              <a:t> </a:t>
            </a:r>
            <a:r>
              <a:rPr sz="2325" spc="-412" dirty="0">
                <a:solidFill>
                  <a:srgbClr val="22373A"/>
                </a:solidFill>
                <a:latin typeface="Arial"/>
                <a:cs typeface="Arial"/>
              </a:rPr>
              <a:t>?</a:t>
            </a:r>
            <a:endParaRPr sz="2325">
              <a:latin typeface="Arial"/>
              <a:cs typeface="Arial"/>
            </a:endParaRPr>
          </a:p>
          <a:p>
            <a:pPr marL="250968" indent="-225468">
              <a:spcBef>
                <a:spcPts val="1141"/>
              </a:spcBef>
              <a:buClr>
                <a:srgbClr val="FFFFFF"/>
              </a:buClr>
              <a:buChar char="•"/>
              <a:tabLst>
                <a:tab pos="252310" algn="l"/>
              </a:tabLst>
            </a:pPr>
            <a:r>
              <a:rPr sz="2325" spc="-159" dirty="0">
                <a:solidFill>
                  <a:srgbClr val="22373A"/>
                </a:solidFill>
                <a:latin typeface="Arial"/>
                <a:cs typeface="Arial"/>
              </a:rPr>
              <a:t>Do </a:t>
            </a:r>
            <a:r>
              <a:rPr sz="2325" spc="-148" dirty="0">
                <a:solidFill>
                  <a:srgbClr val="22373A"/>
                </a:solidFill>
                <a:latin typeface="Arial"/>
                <a:cs typeface="Arial"/>
              </a:rPr>
              <a:t>we </a:t>
            </a:r>
            <a:r>
              <a:rPr sz="2325" spc="-159" dirty="0">
                <a:solidFill>
                  <a:srgbClr val="22373A"/>
                </a:solidFill>
                <a:latin typeface="Arial"/>
                <a:cs typeface="Arial"/>
              </a:rPr>
              <a:t>always need </a:t>
            </a:r>
            <a:r>
              <a:rPr sz="2325" spc="21" dirty="0">
                <a:solidFill>
                  <a:srgbClr val="22373A"/>
                </a:solidFill>
                <a:latin typeface="Arial"/>
                <a:cs typeface="Arial"/>
              </a:rPr>
              <a:t>to </a:t>
            </a:r>
            <a:r>
              <a:rPr sz="2325" spc="-148" dirty="0">
                <a:solidFill>
                  <a:srgbClr val="22373A"/>
                </a:solidFill>
                <a:latin typeface="Arial"/>
                <a:cs typeface="Arial"/>
              </a:rPr>
              <a:t>hand </a:t>
            </a:r>
            <a:r>
              <a:rPr sz="2325" spc="-137" dirty="0">
                <a:solidFill>
                  <a:srgbClr val="22373A"/>
                </a:solidFill>
                <a:latin typeface="Arial"/>
                <a:cs typeface="Arial"/>
              </a:rPr>
              <a:t>code </a:t>
            </a:r>
            <a:r>
              <a:rPr sz="2325" spc="-63" dirty="0">
                <a:solidFill>
                  <a:srgbClr val="22373A"/>
                </a:solidFill>
                <a:latin typeface="Arial"/>
                <a:cs typeface="Arial"/>
              </a:rPr>
              <a:t>the </a:t>
            </a:r>
            <a:r>
              <a:rPr sz="2325" spc="-95" dirty="0">
                <a:solidFill>
                  <a:srgbClr val="22373A"/>
                </a:solidFill>
                <a:latin typeface="Arial"/>
                <a:cs typeface="Arial"/>
              </a:rPr>
              <a:t>threshold</a:t>
            </a:r>
            <a:r>
              <a:rPr sz="2325" spc="-74" dirty="0">
                <a:solidFill>
                  <a:srgbClr val="22373A"/>
                </a:solidFill>
                <a:latin typeface="Arial"/>
                <a:cs typeface="Arial"/>
              </a:rPr>
              <a:t> </a:t>
            </a:r>
            <a:r>
              <a:rPr sz="2325" spc="-412" dirty="0">
                <a:solidFill>
                  <a:srgbClr val="22373A"/>
                </a:solidFill>
                <a:latin typeface="Arial"/>
                <a:cs typeface="Arial"/>
              </a:rPr>
              <a:t>?</a:t>
            </a:r>
            <a:endParaRPr sz="2325">
              <a:latin typeface="Arial"/>
              <a:cs typeface="Arial"/>
            </a:endParaRPr>
          </a:p>
        </p:txBody>
      </p:sp>
    </p:spTree>
    <p:extLst>
      <p:ext uri="{BB962C8B-B14F-4D97-AF65-F5344CB8AC3E}">
        <p14:creationId xmlns:p14="http://schemas.microsoft.com/office/powerpoint/2010/main" val="1402069188"/>
      </p:ext>
    </p:extLst>
  </p:cSld>
  <p:clrMapOvr>
    <a:masterClrMapping/>
  </p:clrMapOvr>
  <p:transition>
    <p:cut/>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832" y="1566468"/>
            <a:ext cx="10652044" cy="346249"/>
          </a:xfrm>
          <a:prstGeom prst="rect">
            <a:avLst/>
          </a:prstGeom>
          <a:solidFill>
            <a:srgbClr val="023548"/>
          </a:solidFill>
        </p:spPr>
        <p:txBody>
          <a:bodyPr vert="horz" wrap="square" lIns="0" tIns="0" rIns="0" bIns="0" rtlCol="0">
            <a:spAutoFit/>
          </a:bodyPr>
          <a:lstStyle/>
          <a:p>
            <a:pPr marL="93945">
              <a:lnSpc>
                <a:spcPts val="2652"/>
              </a:lnSpc>
            </a:pPr>
            <a:r>
              <a:rPr sz="2325" b="1" spc="-232" dirty="0">
                <a:solidFill>
                  <a:srgbClr val="FFFFFF"/>
                </a:solidFill>
                <a:latin typeface="Trebuchet MS"/>
                <a:cs typeface="Trebuchet MS"/>
              </a:rPr>
              <a:t>The </a:t>
            </a:r>
            <a:r>
              <a:rPr sz="2325" b="1" spc="-106" dirty="0">
                <a:solidFill>
                  <a:srgbClr val="FFFFFF"/>
                </a:solidFill>
                <a:latin typeface="Trebuchet MS"/>
                <a:cs typeface="Trebuchet MS"/>
              </a:rPr>
              <a:t>story </a:t>
            </a:r>
            <a:r>
              <a:rPr sz="2325" b="1" spc="-159" dirty="0">
                <a:solidFill>
                  <a:srgbClr val="FFFFFF"/>
                </a:solidFill>
                <a:latin typeface="Trebuchet MS"/>
                <a:cs typeface="Trebuchet MS"/>
              </a:rPr>
              <a:t>ahead</a:t>
            </a:r>
            <a:r>
              <a:rPr sz="2325" b="1" spc="-306" dirty="0">
                <a:solidFill>
                  <a:srgbClr val="FFFFFF"/>
                </a:solidFill>
                <a:latin typeface="Trebuchet MS"/>
                <a:cs typeface="Trebuchet MS"/>
              </a:rPr>
              <a:t> ...</a:t>
            </a:r>
            <a:endParaRPr sz="2325">
              <a:latin typeface="Trebuchet MS"/>
              <a:cs typeface="Trebuchet MS"/>
            </a:endParaRPr>
          </a:p>
        </p:txBody>
      </p:sp>
      <p:sp>
        <p:nvSpPr>
          <p:cNvPr id="4" name="object 4"/>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20</a:t>
            </a:r>
            <a:endParaRPr sz="1691">
              <a:latin typeface="Arial"/>
              <a:cs typeface="Arial"/>
            </a:endParaRPr>
          </a:p>
        </p:txBody>
      </p:sp>
      <p:sp>
        <p:nvSpPr>
          <p:cNvPr id="3" name="object 3"/>
          <p:cNvSpPr txBox="1"/>
          <p:nvPr/>
        </p:nvSpPr>
        <p:spPr>
          <a:xfrm>
            <a:off x="1097765" y="1955665"/>
            <a:ext cx="10346051" cy="1950030"/>
          </a:xfrm>
          <a:prstGeom prst="rect">
            <a:avLst/>
          </a:prstGeom>
        </p:spPr>
        <p:txBody>
          <a:bodyPr vert="horz" wrap="square" lIns="0" tIns="170443" rIns="0" bIns="0" rtlCol="0">
            <a:spAutoFit/>
          </a:bodyPr>
          <a:lstStyle/>
          <a:p>
            <a:pPr marL="250968" indent="-225468">
              <a:spcBef>
                <a:spcPts val="1342"/>
              </a:spcBef>
              <a:buClr>
                <a:srgbClr val="FFFFFF"/>
              </a:buClr>
              <a:buChar char="•"/>
              <a:tabLst>
                <a:tab pos="252310" algn="l"/>
              </a:tabLst>
            </a:pPr>
            <a:r>
              <a:rPr sz="2325" spc="-53" dirty="0">
                <a:solidFill>
                  <a:srgbClr val="22373A"/>
                </a:solidFill>
                <a:latin typeface="Arial"/>
                <a:cs typeface="Arial"/>
              </a:rPr>
              <a:t>What </a:t>
            </a:r>
            <a:r>
              <a:rPr sz="2325" spc="-74" dirty="0">
                <a:solidFill>
                  <a:srgbClr val="22373A"/>
                </a:solidFill>
                <a:latin typeface="Arial"/>
                <a:cs typeface="Arial"/>
              </a:rPr>
              <a:t>about </a:t>
            </a:r>
            <a:r>
              <a:rPr sz="2325" spc="-127" dirty="0">
                <a:solidFill>
                  <a:srgbClr val="22373A"/>
                </a:solidFill>
                <a:latin typeface="Arial"/>
                <a:cs typeface="Arial"/>
              </a:rPr>
              <a:t>non-boolean </a:t>
            </a:r>
            <a:r>
              <a:rPr sz="2325" spc="-148" dirty="0">
                <a:solidFill>
                  <a:srgbClr val="22373A"/>
                </a:solidFill>
                <a:latin typeface="Arial"/>
                <a:cs typeface="Arial"/>
              </a:rPr>
              <a:t>(say, </a:t>
            </a:r>
            <a:r>
              <a:rPr sz="2325" spc="-116" dirty="0">
                <a:solidFill>
                  <a:srgbClr val="22373A"/>
                </a:solidFill>
                <a:latin typeface="Arial"/>
                <a:cs typeface="Arial"/>
              </a:rPr>
              <a:t>real) </a:t>
            </a:r>
            <a:r>
              <a:rPr sz="2325" spc="-63" dirty="0">
                <a:solidFill>
                  <a:srgbClr val="22373A"/>
                </a:solidFill>
                <a:latin typeface="Arial"/>
                <a:cs typeface="Arial"/>
              </a:rPr>
              <a:t>inputs</a:t>
            </a:r>
            <a:r>
              <a:rPr sz="2325" spc="-190" dirty="0">
                <a:solidFill>
                  <a:srgbClr val="22373A"/>
                </a:solidFill>
                <a:latin typeface="Arial"/>
                <a:cs typeface="Arial"/>
              </a:rPr>
              <a:t> </a:t>
            </a:r>
            <a:r>
              <a:rPr sz="2325" spc="-412" dirty="0">
                <a:solidFill>
                  <a:srgbClr val="22373A"/>
                </a:solidFill>
                <a:latin typeface="Arial"/>
                <a:cs typeface="Arial"/>
              </a:rPr>
              <a:t>?</a:t>
            </a:r>
            <a:endParaRPr sz="2325">
              <a:latin typeface="Arial"/>
              <a:cs typeface="Arial"/>
            </a:endParaRPr>
          </a:p>
          <a:p>
            <a:pPr marL="250968" indent="-225468">
              <a:spcBef>
                <a:spcPts val="1141"/>
              </a:spcBef>
              <a:buClr>
                <a:srgbClr val="FFFFFF"/>
              </a:buClr>
              <a:buChar char="•"/>
              <a:tabLst>
                <a:tab pos="252310" algn="l"/>
              </a:tabLst>
            </a:pPr>
            <a:r>
              <a:rPr sz="2325" spc="-159" dirty="0">
                <a:solidFill>
                  <a:srgbClr val="22373A"/>
                </a:solidFill>
                <a:latin typeface="Arial"/>
                <a:cs typeface="Arial"/>
              </a:rPr>
              <a:t>Do </a:t>
            </a:r>
            <a:r>
              <a:rPr sz="2325" spc="-148" dirty="0">
                <a:solidFill>
                  <a:srgbClr val="22373A"/>
                </a:solidFill>
                <a:latin typeface="Arial"/>
                <a:cs typeface="Arial"/>
              </a:rPr>
              <a:t>we </a:t>
            </a:r>
            <a:r>
              <a:rPr sz="2325" spc="-159" dirty="0">
                <a:solidFill>
                  <a:srgbClr val="22373A"/>
                </a:solidFill>
                <a:latin typeface="Arial"/>
                <a:cs typeface="Arial"/>
              </a:rPr>
              <a:t>always need </a:t>
            </a:r>
            <a:r>
              <a:rPr sz="2325" spc="21" dirty="0">
                <a:solidFill>
                  <a:srgbClr val="22373A"/>
                </a:solidFill>
                <a:latin typeface="Arial"/>
                <a:cs typeface="Arial"/>
              </a:rPr>
              <a:t>to </a:t>
            </a:r>
            <a:r>
              <a:rPr sz="2325" spc="-148" dirty="0">
                <a:solidFill>
                  <a:srgbClr val="22373A"/>
                </a:solidFill>
                <a:latin typeface="Arial"/>
                <a:cs typeface="Arial"/>
              </a:rPr>
              <a:t>hand </a:t>
            </a:r>
            <a:r>
              <a:rPr sz="2325" spc="-137" dirty="0">
                <a:solidFill>
                  <a:srgbClr val="22373A"/>
                </a:solidFill>
                <a:latin typeface="Arial"/>
                <a:cs typeface="Arial"/>
              </a:rPr>
              <a:t>code </a:t>
            </a:r>
            <a:r>
              <a:rPr sz="2325" spc="-63" dirty="0">
                <a:solidFill>
                  <a:srgbClr val="22373A"/>
                </a:solidFill>
                <a:latin typeface="Arial"/>
                <a:cs typeface="Arial"/>
              </a:rPr>
              <a:t>the </a:t>
            </a:r>
            <a:r>
              <a:rPr sz="2325" spc="-95" dirty="0">
                <a:solidFill>
                  <a:srgbClr val="22373A"/>
                </a:solidFill>
                <a:latin typeface="Arial"/>
                <a:cs typeface="Arial"/>
              </a:rPr>
              <a:t>threshold </a:t>
            </a:r>
            <a:r>
              <a:rPr sz="2325" spc="-412" dirty="0">
                <a:solidFill>
                  <a:srgbClr val="22373A"/>
                </a:solidFill>
                <a:latin typeface="Arial"/>
                <a:cs typeface="Arial"/>
              </a:rPr>
              <a:t>?</a:t>
            </a:r>
            <a:endParaRPr sz="2325">
              <a:latin typeface="Arial"/>
              <a:cs typeface="Arial"/>
            </a:endParaRPr>
          </a:p>
          <a:p>
            <a:pPr marL="250968" marR="10737" indent="-225468">
              <a:lnSpc>
                <a:spcPct val="118000"/>
              </a:lnSpc>
              <a:spcBef>
                <a:spcPts val="634"/>
              </a:spcBef>
              <a:buClr>
                <a:srgbClr val="FFFFFF"/>
              </a:buClr>
              <a:buChar char="•"/>
              <a:tabLst>
                <a:tab pos="252310" algn="l"/>
              </a:tabLst>
            </a:pPr>
            <a:r>
              <a:rPr sz="2325" spc="-180" dirty="0">
                <a:solidFill>
                  <a:srgbClr val="22373A"/>
                </a:solidFill>
                <a:latin typeface="Arial"/>
                <a:cs typeface="Arial"/>
              </a:rPr>
              <a:t>Are </a:t>
            </a:r>
            <a:r>
              <a:rPr sz="2325" spc="-95" dirty="0">
                <a:solidFill>
                  <a:srgbClr val="22373A"/>
                </a:solidFill>
                <a:latin typeface="Arial"/>
                <a:cs typeface="Arial"/>
              </a:rPr>
              <a:t>all </a:t>
            </a:r>
            <a:r>
              <a:rPr sz="2325" spc="-63" dirty="0">
                <a:solidFill>
                  <a:srgbClr val="22373A"/>
                </a:solidFill>
                <a:latin typeface="Arial"/>
                <a:cs typeface="Arial"/>
              </a:rPr>
              <a:t>inputs </a:t>
            </a:r>
            <a:r>
              <a:rPr sz="2325" spc="-137" dirty="0">
                <a:solidFill>
                  <a:srgbClr val="22373A"/>
                </a:solidFill>
                <a:latin typeface="Arial"/>
                <a:cs typeface="Arial"/>
              </a:rPr>
              <a:t>equal </a:t>
            </a:r>
            <a:r>
              <a:rPr sz="2325" spc="-412" dirty="0">
                <a:solidFill>
                  <a:srgbClr val="22373A"/>
                </a:solidFill>
                <a:latin typeface="Arial"/>
                <a:cs typeface="Arial"/>
              </a:rPr>
              <a:t>? </a:t>
            </a:r>
            <a:r>
              <a:rPr sz="2325" spc="-53" dirty="0">
                <a:solidFill>
                  <a:srgbClr val="22373A"/>
                </a:solidFill>
                <a:latin typeface="Arial"/>
                <a:cs typeface="Arial"/>
              </a:rPr>
              <a:t>What </a:t>
            </a:r>
            <a:r>
              <a:rPr sz="2325" spc="11" dirty="0">
                <a:solidFill>
                  <a:srgbClr val="22373A"/>
                </a:solidFill>
                <a:latin typeface="Arial"/>
                <a:cs typeface="Arial"/>
              </a:rPr>
              <a:t>if </a:t>
            </a:r>
            <a:r>
              <a:rPr sz="2325" spc="-148" dirty="0">
                <a:solidFill>
                  <a:srgbClr val="22373A"/>
                </a:solidFill>
                <a:latin typeface="Arial"/>
                <a:cs typeface="Arial"/>
              </a:rPr>
              <a:t>we </a:t>
            </a:r>
            <a:r>
              <a:rPr sz="2325" spc="-63" dirty="0">
                <a:solidFill>
                  <a:srgbClr val="22373A"/>
                </a:solidFill>
                <a:latin typeface="Arial"/>
                <a:cs typeface="Arial"/>
              </a:rPr>
              <a:t>want </a:t>
            </a:r>
            <a:r>
              <a:rPr sz="2325" spc="21" dirty="0">
                <a:solidFill>
                  <a:srgbClr val="22373A"/>
                </a:solidFill>
                <a:latin typeface="Arial"/>
                <a:cs typeface="Arial"/>
              </a:rPr>
              <a:t>to </a:t>
            </a:r>
            <a:r>
              <a:rPr sz="2325" spc="-148" dirty="0">
                <a:solidFill>
                  <a:srgbClr val="22373A"/>
                </a:solidFill>
                <a:latin typeface="Arial"/>
                <a:cs typeface="Arial"/>
              </a:rPr>
              <a:t>assign </a:t>
            </a:r>
            <a:r>
              <a:rPr sz="2325" spc="-127" dirty="0">
                <a:solidFill>
                  <a:srgbClr val="22373A"/>
                </a:solidFill>
                <a:latin typeface="Arial"/>
                <a:cs typeface="Arial"/>
              </a:rPr>
              <a:t>more </a:t>
            </a:r>
            <a:r>
              <a:rPr sz="2325" spc="-63" dirty="0">
                <a:solidFill>
                  <a:srgbClr val="22373A"/>
                </a:solidFill>
                <a:latin typeface="Arial"/>
                <a:cs typeface="Arial"/>
              </a:rPr>
              <a:t>weight </a:t>
            </a:r>
            <a:r>
              <a:rPr sz="2325" spc="-85" dirty="0">
                <a:solidFill>
                  <a:srgbClr val="22373A"/>
                </a:solidFill>
                <a:latin typeface="Arial"/>
                <a:cs typeface="Arial"/>
              </a:rPr>
              <a:t>(importance) </a:t>
            </a:r>
            <a:r>
              <a:rPr sz="2325" spc="21" dirty="0">
                <a:solidFill>
                  <a:srgbClr val="22373A"/>
                </a:solidFill>
                <a:latin typeface="Arial"/>
                <a:cs typeface="Arial"/>
              </a:rPr>
              <a:t>to </a:t>
            </a:r>
            <a:r>
              <a:rPr sz="2325" spc="-169" dirty="0">
                <a:solidFill>
                  <a:srgbClr val="22373A"/>
                </a:solidFill>
                <a:latin typeface="Arial"/>
                <a:cs typeface="Arial"/>
              </a:rPr>
              <a:t>some  </a:t>
            </a:r>
            <a:r>
              <a:rPr sz="2325" spc="-63" dirty="0">
                <a:solidFill>
                  <a:srgbClr val="22373A"/>
                </a:solidFill>
                <a:latin typeface="Arial"/>
                <a:cs typeface="Arial"/>
              </a:rPr>
              <a:t>inputs</a:t>
            </a:r>
            <a:r>
              <a:rPr sz="2325" spc="-127" dirty="0">
                <a:solidFill>
                  <a:srgbClr val="22373A"/>
                </a:solidFill>
                <a:latin typeface="Arial"/>
                <a:cs typeface="Arial"/>
              </a:rPr>
              <a:t> </a:t>
            </a:r>
            <a:r>
              <a:rPr sz="2325" spc="-412" dirty="0">
                <a:solidFill>
                  <a:srgbClr val="22373A"/>
                </a:solidFill>
                <a:latin typeface="Arial"/>
                <a:cs typeface="Arial"/>
              </a:rPr>
              <a:t>?</a:t>
            </a:r>
            <a:endParaRPr sz="2325">
              <a:latin typeface="Arial"/>
              <a:cs typeface="Arial"/>
            </a:endParaRPr>
          </a:p>
        </p:txBody>
      </p:sp>
    </p:spTree>
    <p:extLst>
      <p:ext uri="{BB962C8B-B14F-4D97-AF65-F5344CB8AC3E}">
        <p14:creationId xmlns:p14="http://schemas.microsoft.com/office/powerpoint/2010/main" val="3159170633"/>
      </p:ext>
    </p:extLst>
  </p:cSld>
  <p:clrMapOvr>
    <a:masterClrMapping/>
  </p:clrMapOvr>
  <p:transition>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C00000"/>
                </a:solidFill>
              </a:rPr>
              <a:t>NUMPY - Methods commonly used</a:t>
            </a:r>
            <a:endParaRPr lang="en-US" b="1" i="1" dirty="0">
              <a:solidFill>
                <a:srgbClr val="C00000"/>
              </a:solidFill>
            </a:endParaRPr>
          </a:p>
        </p:txBody>
      </p:sp>
      <p:sp>
        <p:nvSpPr>
          <p:cNvPr id="3" name="Content Placeholder 2"/>
          <p:cNvSpPr>
            <a:spLocks noGrp="1"/>
          </p:cNvSpPr>
          <p:nvPr>
            <p:ph idx="1"/>
          </p:nvPr>
        </p:nvSpPr>
        <p:spPr>
          <a:xfrm>
            <a:off x="515155" y="1825625"/>
            <a:ext cx="10838645" cy="4351338"/>
          </a:xfrm>
        </p:spPr>
        <p:txBody>
          <a:bodyPr>
            <a:normAutofit/>
          </a:bodyPr>
          <a:lstStyle/>
          <a:p>
            <a:r>
              <a:rPr lang="en-US" b="1" dirty="0" err="1" smtClean="0">
                <a:solidFill>
                  <a:srgbClr val="C00000"/>
                </a:solidFill>
              </a:rPr>
              <a:t>nbytes</a:t>
            </a:r>
            <a:r>
              <a:rPr lang="en-US" dirty="0" smtClean="0"/>
              <a:t> – finding total no of bytes</a:t>
            </a:r>
          </a:p>
          <a:p>
            <a:r>
              <a:rPr lang="en-US" b="1" dirty="0">
                <a:solidFill>
                  <a:srgbClr val="C00000"/>
                </a:solidFill>
              </a:rPr>
              <a:t>f</a:t>
            </a:r>
            <a:r>
              <a:rPr lang="en-US" b="1" dirty="0" smtClean="0">
                <a:solidFill>
                  <a:srgbClr val="C00000"/>
                </a:solidFill>
              </a:rPr>
              <a:t>ill</a:t>
            </a:r>
            <a:r>
              <a:rPr lang="en-US" dirty="0" smtClean="0"/>
              <a:t> – to fill all elements with a value</a:t>
            </a:r>
          </a:p>
          <a:p>
            <a:r>
              <a:rPr lang="en-US" b="1" dirty="0" err="1" smtClean="0">
                <a:solidFill>
                  <a:srgbClr val="C00000"/>
                </a:solidFill>
              </a:rPr>
              <a:t>arange</a:t>
            </a:r>
            <a:r>
              <a:rPr lang="en-US" dirty="0" smtClean="0"/>
              <a:t> – to create </a:t>
            </a:r>
            <a:r>
              <a:rPr lang="en-US" dirty="0" err="1" smtClean="0"/>
              <a:t>seq</a:t>
            </a:r>
            <a:r>
              <a:rPr lang="en-US" dirty="0" smtClean="0"/>
              <a:t> of no within a range with fixed step  [1, 13, 2]</a:t>
            </a:r>
          </a:p>
          <a:p>
            <a:pPr marL="0" indent="0">
              <a:buNone/>
            </a:pPr>
            <a:r>
              <a:rPr lang="en-US" dirty="0" smtClean="0"/>
              <a:t>		1- start, 10 – stop , interval of 2 --- o/p{1, 3, 5, 7,9,11}</a:t>
            </a:r>
          </a:p>
          <a:p>
            <a:r>
              <a:rPr lang="en-US" b="1" dirty="0" err="1" smtClean="0">
                <a:solidFill>
                  <a:srgbClr val="C00000"/>
                </a:solidFill>
              </a:rPr>
              <a:t>linepace</a:t>
            </a:r>
            <a:r>
              <a:rPr lang="en-US" b="1" dirty="0" smtClean="0">
                <a:solidFill>
                  <a:srgbClr val="C00000"/>
                </a:solidFill>
              </a:rPr>
              <a:t> </a:t>
            </a:r>
            <a:r>
              <a:rPr lang="en-US" dirty="0" smtClean="0"/>
              <a:t>-    to create list of </a:t>
            </a:r>
            <a:r>
              <a:rPr lang="en-US" dirty="0" err="1" smtClean="0"/>
              <a:t>nos</a:t>
            </a:r>
            <a:r>
              <a:rPr lang="en-US" dirty="0" smtClean="0"/>
              <a:t> within a range with </a:t>
            </a:r>
            <a:r>
              <a:rPr lang="en-US" dirty="0" err="1" smtClean="0"/>
              <a:t>var</a:t>
            </a:r>
            <a:r>
              <a:rPr lang="en-US" dirty="0" smtClean="0"/>
              <a:t> step</a:t>
            </a:r>
          </a:p>
          <a:p>
            <a:pPr marL="0" indent="0">
              <a:buNone/>
            </a:pPr>
            <a:r>
              <a:rPr lang="en-US" dirty="0" smtClean="0"/>
              <a:t>	[1,11,15]  - interval will be created by python itself automatically</a:t>
            </a:r>
          </a:p>
          <a:p>
            <a:pPr>
              <a:buFont typeface="Wingdings" panose="05000000000000000000" pitchFamily="2" charset="2"/>
              <a:buChar char="§"/>
            </a:pPr>
            <a:r>
              <a:rPr lang="en-US" b="1" dirty="0">
                <a:solidFill>
                  <a:srgbClr val="C00000"/>
                </a:solidFill>
              </a:rPr>
              <a:t>e</a:t>
            </a:r>
            <a:r>
              <a:rPr lang="en-US" b="1" dirty="0" smtClean="0">
                <a:solidFill>
                  <a:srgbClr val="C00000"/>
                </a:solidFill>
              </a:rPr>
              <a:t>ye</a:t>
            </a:r>
            <a:r>
              <a:rPr lang="en-US" dirty="0" smtClean="0"/>
              <a:t> -  identity matrix – </a:t>
            </a:r>
            <a:r>
              <a:rPr lang="en-US" dirty="0" err="1" smtClean="0"/>
              <a:t>diagnaol</a:t>
            </a:r>
            <a:r>
              <a:rPr lang="en-US" dirty="0" smtClean="0"/>
              <a:t> matrix -1 </a:t>
            </a:r>
          </a:p>
          <a:p>
            <a:pPr>
              <a:buFont typeface="Wingdings" panose="05000000000000000000" pitchFamily="2" charset="2"/>
              <a:buChar char="§"/>
            </a:pPr>
            <a:r>
              <a:rPr lang="en-US" b="1" dirty="0" smtClean="0">
                <a:solidFill>
                  <a:srgbClr val="C00000"/>
                </a:solidFill>
              </a:rPr>
              <a:t>random</a:t>
            </a:r>
            <a:r>
              <a:rPr lang="en-US" dirty="0" smtClean="0"/>
              <a:t> – creating different set of operations using random no </a:t>
            </a:r>
            <a:endParaRPr lang="en-US" dirty="0"/>
          </a:p>
        </p:txBody>
      </p:sp>
    </p:spTree>
    <p:extLst>
      <p:ext uri="{BB962C8B-B14F-4D97-AF65-F5344CB8AC3E}">
        <p14:creationId xmlns:p14="http://schemas.microsoft.com/office/powerpoint/2010/main" val="367872092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3832" y="1566468"/>
            <a:ext cx="10652044" cy="346249"/>
          </a:xfrm>
          <a:prstGeom prst="rect">
            <a:avLst/>
          </a:prstGeom>
          <a:solidFill>
            <a:srgbClr val="023548"/>
          </a:solidFill>
        </p:spPr>
        <p:txBody>
          <a:bodyPr vert="horz" wrap="square" lIns="0" tIns="0" rIns="0" bIns="0" rtlCol="0">
            <a:spAutoFit/>
          </a:bodyPr>
          <a:lstStyle/>
          <a:p>
            <a:pPr marL="93945">
              <a:lnSpc>
                <a:spcPts val="2652"/>
              </a:lnSpc>
            </a:pPr>
            <a:r>
              <a:rPr sz="2325" b="1" spc="-232" dirty="0">
                <a:solidFill>
                  <a:srgbClr val="FFFFFF"/>
                </a:solidFill>
                <a:latin typeface="Trebuchet MS"/>
                <a:cs typeface="Trebuchet MS"/>
              </a:rPr>
              <a:t>The </a:t>
            </a:r>
            <a:r>
              <a:rPr sz="2325" b="1" spc="-106" dirty="0">
                <a:solidFill>
                  <a:srgbClr val="FFFFFF"/>
                </a:solidFill>
                <a:latin typeface="Trebuchet MS"/>
                <a:cs typeface="Trebuchet MS"/>
              </a:rPr>
              <a:t>story </a:t>
            </a:r>
            <a:r>
              <a:rPr sz="2325" b="1" spc="-159" dirty="0">
                <a:solidFill>
                  <a:srgbClr val="FFFFFF"/>
                </a:solidFill>
                <a:latin typeface="Trebuchet MS"/>
                <a:cs typeface="Trebuchet MS"/>
              </a:rPr>
              <a:t>ahead</a:t>
            </a:r>
            <a:r>
              <a:rPr sz="2325" b="1" spc="-306" dirty="0">
                <a:solidFill>
                  <a:srgbClr val="FFFFFF"/>
                </a:solidFill>
                <a:latin typeface="Trebuchet MS"/>
                <a:cs typeface="Trebuchet MS"/>
              </a:rPr>
              <a:t> ...</a:t>
            </a:r>
            <a:endParaRPr sz="2325">
              <a:latin typeface="Trebuchet MS"/>
              <a:cs typeface="Trebuchet MS"/>
            </a:endParaRPr>
          </a:p>
        </p:txBody>
      </p:sp>
      <p:sp>
        <p:nvSpPr>
          <p:cNvPr id="4" name="object 4"/>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20</a:t>
            </a:r>
            <a:endParaRPr sz="1691">
              <a:latin typeface="Arial"/>
              <a:cs typeface="Arial"/>
            </a:endParaRPr>
          </a:p>
        </p:txBody>
      </p:sp>
      <p:sp>
        <p:nvSpPr>
          <p:cNvPr id="3" name="object 3"/>
          <p:cNvSpPr txBox="1"/>
          <p:nvPr/>
        </p:nvSpPr>
        <p:spPr>
          <a:xfrm>
            <a:off x="1097765" y="1955665"/>
            <a:ext cx="10346051" cy="2448885"/>
          </a:xfrm>
          <a:prstGeom prst="rect">
            <a:avLst/>
          </a:prstGeom>
        </p:spPr>
        <p:txBody>
          <a:bodyPr vert="horz" wrap="square" lIns="0" tIns="170443" rIns="0" bIns="0" rtlCol="0">
            <a:spAutoFit/>
          </a:bodyPr>
          <a:lstStyle/>
          <a:p>
            <a:pPr marL="250968" indent="-225468">
              <a:spcBef>
                <a:spcPts val="1342"/>
              </a:spcBef>
              <a:buClr>
                <a:srgbClr val="FFFFFF"/>
              </a:buClr>
              <a:buChar char="•"/>
              <a:tabLst>
                <a:tab pos="252310" algn="l"/>
              </a:tabLst>
            </a:pPr>
            <a:r>
              <a:rPr sz="2325" spc="-53" dirty="0">
                <a:solidFill>
                  <a:srgbClr val="22373A"/>
                </a:solidFill>
                <a:latin typeface="Arial"/>
                <a:cs typeface="Arial"/>
              </a:rPr>
              <a:t>What </a:t>
            </a:r>
            <a:r>
              <a:rPr sz="2325" spc="-74" dirty="0">
                <a:solidFill>
                  <a:srgbClr val="22373A"/>
                </a:solidFill>
                <a:latin typeface="Arial"/>
                <a:cs typeface="Arial"/>
              </a:rPr>
              <a:t>about </a:t>
            </a:r>
            <a:r>
              <a:rPr sz="2325" spc="-127" dirty="0">
                <a:solidFill>
                  <a:srgbClr val="22373A"/>
                </a:solidFill>
                <a:latin typeface="Arial"/>
                <a:cs typeface="Arial"/>
              </a:rPr>
              <a:t>non-boolean </a:t>
            </a:r>
            <a:r>
              <a:rPr sz="2325" spc="-148" dirty="0">
                <a:solidFill>
                  <a:srgbClr val="22373A"/>
                </a:solidFill>
                <a:latin typeface="Arial"/>
                <a:cs typeface="Arial"/>
              </a:rPr>
              <a:t>(say, </a:t>
            </a:r>
            <a:r>
              <a:rPr sz="2325" spc="-116" dirty="0">
                <a:solidFill>
                  <a:srgbClr val="22373A"/>
                </a:solidFill>
                <a:latin typeface="Arial"/>
                <a:cs typeface="Arial"/>
              </a:rPr>
              <a:t>real) </a:t>
            </a:r>
            <a:r>
              <a:rPr sz="2325" spc="-63" dirty="0">
                <a:solidFill>
                  <a:srgbClr val="22373A"/>
                </a:solidFill>
                <a:latin typeface="Arial"/>
                <a:cs typeface="Arial"/>
              </a:rPr>
              <a:t>inputs</a:t>
            </a:r>
            <a:r>
              <a:rPr sz="2325" spc="-190" dirty="0">
                <a:solidFill>
                  <a:srgbClr val="22373A"/>
                </a:solidFill>
                <a:latin typeface="Arial"/>
                <a:cs typeface="Arial"/>
              </a:rPr>
              <a:t> </a:t>
            </a:r>
            <a:r>
              <a:rPr sz="2325" spc="-412" dirty="0">
                <a:solidFill>
                  <a:srgbClr val="22373A"/>
                </a:solidFill>
                <a:latin typeface="Arial"/>
                <a:cs typeface="Arial"/>
              </a:rPr>
              <a:t>?</a:t>
            </a:r>
            <a:endParaRPr sz="2325">
              <a:latin typeface="Arial"/>
              <a:cs typeface="Arial"/>
            </a:endParaRPr>
          </a:p>
          <a:p>
            <a:pPr marL="250968" indent="-225468">
              <a:spcBef>
                <a:spcPts val="1141"/>
              </a:spcBef>
              <a:buClr>
                <a:srgbClr val="FFFFFF"/>
              </a:buClr>
              <a:buChar char="•"/>
              <a:tabLst>
                <a:tab pos="252310" algn="l"/>
              </a:tabLst>
            </a:pPr>
            <a:r>
              <a:rPr sz="2325" spc="-159" dirty="0">
                <a:solidFill>
                  <a:srgbClr val="22373A"/>
                </a:solidFill>
                <a:latin typeface="Arial"/>
                <a:cs typeface="Arial"/>
              </a:rPr>
              <a:t>Do </a:t>
            </a:r>
            <a:r>
              <a:rPr sz="2325" spc="-148" dirty="0">
                <a:solidFill>
                  <a:srgbClr val="22373A"/>
                </a:solidFill>
                <a:latin typeface="Arial"/>
                <a:cs typeface="Arial"/>
              </a:rPr>
              <a:t>we </a:t>
            </a:r>
            <a:r>
              <a:rPr sz="2325" spc="-159" dirty="0">
                <a:solidFill>
                  <a:srgbClr val="22373A"/>
                </a:solidFill>
                <a:latin typeface="Arial"/>
                <a:cs typeface="Arial"/>
              </a:rPr>
              <a:t>always need </a:t>
            </a:r>
            <a:r>
              <a:rPr sz="2325" spc="21" dirty="0">
                <a:solidFill>
                  <a:srgbClr val="22373A"/>
                </a:solidFill>
                <a:latin typeface="Arial"/>
                <a:cs typeface="Arial"/>
              </a:rPr>
              <a:t>to </a:t>
            </a:r>
            <a:r>
              <a:rPr sz="2325" spc="-148" dirty="0">
                <a:solidFill>
                  <a:srgbClr val="22373A"/>
                </a:solidFill>
                <a:latin typeface="Arial"/>
                <a:cs typeface="Arial"/>
              </a:rPr>
              <a:t>hand </a:t>
            </a:r>
            <a:r>
              <a:rPr sz="2325" spc="-137" dirty="0">
                <a:solidFill>
                  <a:srgbClr val="22373A"/>
                </a:solidFill>
                <a:latin typeface="Arial"/>
                <a:cs typeface="Arial"/>
              </a:rPr>
              <a:t>code </a:t>
            </a:r>
            <a:r>
              <a:rPr sz="2325" spc="-63" dirty="0">
                <a:solidFill>
                  <a:srgbClr val="22373A"/>
                </a:solidFill>
                <a:latin typeface="Arial"/>
                <a:cs typeface="Arial"/>
              </a:rPr>
              <a:t>the </a:t>
            </a:r>
            <a:r>
              <a:rPr sz="2325" spc="-95" dirty="0">
                <a:solidFill>
                  <a:srgbClr val="22373A"/>
                </a:solidFill>
                <a:latin typeface="Arial"/>
                <a:cs typeface="Arial"/>
              </a:rPr>
              <a:t>threshold </a:t>
            </a:r>
            <a:r>
              <a:rPr sz="2325" spc="-412" dirty="0">
                <a:solidFill>
                  <a:srgbClr val="22373A"/>
                </a:solidFill>
                <a:latin typeface="Arial"/>
                <a:cs typeface="Arial"/>
              </a:rPr>
              <a:t>?</a:t>
            </a:r>
            <a:endParaRPr sz="2325">
              <a:latin typeface="Arial"/>
              <a:cs typeface="Arial"/>
            </a:endParaRPr>
          </a:p>
          <a:p>
            <a:pPr marL="250968" marR="10737" indent="-225468">
              <a:lnSpc>
                <a:spcPct val="118000"/>
              </a:lnSpc>
              <a:spcBef>
                <a:spcPts val="634"/>
              </a:spcBef>
              <a:buClr>
                <a:srgbClr val="FFFFFF"/>
              </a:buClr>
              <a:buChar char="•"/>
              <a:tabLst>
                <a:tab pos="252310" algn="l"/>
              </a:tabLst>
            </a:pPr>
            <a:r>
              <a:rPr sz="2325" spc="-180" dirty="0">
                <a:solidFill>
                  <a:srgbClr val="22373A"/>
                </a:solidFill>
                <a:latin typeface="Arial"/>
                <a:cs typeface="Arial"/>
              </a:rPr>
              <a:t>Are </a:t>
            </a:r>
            <a:r>
              <a:rPr sz="2325" spc="-95" dirty="0">
                <a:solidFill>
                  <a:srgbClr val="22373A"/>
                </a:solidFill>
                <a:latin typeface="Arial"/>
                <a:cs typeface="Arial"/>
              </a:rPr>
              <a:t>all </a:t>
            </a:r>
            <a:r>
              <a:rPr sz="2325" spc="-63" dirty="0">
                <a:solidFill>
                  <a:srgbClr val="22373A"/>
                </a:solidFill>
                <a:latin typeface="Arial"/>
                <a:cs typeface="Arial"/>
              </a:rPr>
              <a:t>inputs </a:t>
            </a:r>
            <a:r>
              <a:rPr sz="2325" spc="-137" dirty="0">
                <a:solidFill>
                  <a:srgbClr val="22373A"/>
                </a:solidFill>
                <a:latin typeface="Arial"/>
                <a:cs typeface="Arial"/>
              </a:rPr>
              <a:t>equal </a:t>
            </a:r>
            <a:r>
              <a:rPr sz="2325" spc="-412" dirty="0">
                <a:solidFill>
                  <a:srgbClr val="22373A"/>
                </a:solidFill>
                <a:latin typeface="Arial"/>
                <a:cs typeface="Arial"/>
              </a:rPr>
              <a:t>? </a:t>
            </a:r>
            <a:r>
              <a:rPr sz="2325" spc="-53" dirty="0">
                <a:solidFill>
                  <a:srgbClr val="22373A"/>
                </a:solidFill>
                <a:latin typeface="Arial"/>
                <a:cs typeface="Arial"/>
              </a:rPr>
              <a:t>What </a:t>
            </a:r>
            <a:r>
              <a:rPr sz="2325" spc="11" dirty="0">
                <a:solidFill>
                  <a:srgbClr val="22373A"/>
                </a:solidFill>
                <a:latin typeface="Arial"/>
                <a:cs typeface="Arial"/>
              </a:rPr>
              <a:t>if </a:t>
            </a:r>
            <a:r>
              <a:rPr sz="2325" spc="-148" dirty="0">
                <a:solidFill>
                  <a:srgbClr val="22373A"/>
                </a:solidFill>
                <a:latin typeface="Arial"/>
                <a:cs typeface="Arial"/>
              </a:rPr>
              <a:t>we </a:t>
            </a:r>
            <a:r>
              <a:rPr sz="2325" spc="-63" dirty="0">
                <a:solidFill>
                  <a:srgbClr val="22373A"/>
                </a:solidFill>
                <a:latin typeface="Arial"/>
                <a:cs typeface="Arial"/>
              </a:rPr>
              <a:t>want </a:t>
            </a:r>
            <a:r>
              <a:rPr sz="2325" spc="21" dirty="0">
                <a:solidFill>
                  <a:srgbClr val="22373A"/>
                </a:solidFill>
                <a:latin typeface="Arial"/>
                <a:cs typeface="Arial"/>
              </a:rPr>
              <a:t>to </a:t>
            </a:r>
            <a:r>
              <a:rPr sz="2325" spc="-148" dirty="0">
                <a:solidFill>
                  <a:srgbClr val="22373A"/>
                </a:solidFill>
                <a:latin typeface="Arial"/>
                <a:cs typeface="Arial"/>
              </a:rPr>
              <a:t>assign </a:t>
            </a:r>
            <a:r>
              <a:rPr sz="2325" spc="-127" dirty="0">
                <a:solidFill>
                  <a:srgbClr val="22373A"/>
                </a:solidFill>
                <a:latin typeface="Arial"/>
                <a:cs typeface="Arial"/>
              </a:rPr>
              <a:t>more </a:t>
            </a:r>
            <a:r>
              <a:rPr sz="2325" spc="-63" dirty="0">
                <a:solidFill>
                  <a:srgbClr val="22373A"/>
                </a:solidFill>
                <a:latin typeface="Arial"/>
                <a:cs typeface="Arial"/>
              </a:rPr>
              <a:t>weight </a:t>
            </a:r>
            <a:r>
              <a:rPr sz="2325" spc="-85" dirty="0">
                <a:solidFill>
                  <a:srgbClr val="22373A"/>
                </a:solidFill>
                <a:latin typeface="Arial"/>
                <a:cs typeface="Arial"/>
              </a:rPr>
              <a:t>(importance) </a:t>
            </a:r>
            <a:r>
              <a:rPr sz="2325" spc="21" dirty="0">
                <a:solidFill>
                  <a:srgbClr val="22373A"/>
                </a:solidFill>
                <a:latin typeface="Arial"/>
                <a:cs typeface="Arial"/>
              </a:rPr>
              <a:t>to </a:t>
            </a:r>
            <a:r>
              <a:rPr sz="2325" spc="-169" dirty="0">
                <a:solidFill>
                  <a:srgbClr val="22373A"/>
                </a:solidFill>
                <a:latin typeface="Arial"/>
                <a:cs typeface="Arial"/>
              </a:rPr>
              <a:t>some  </a:t>
            </a:r>
            <a:r>
              <a:rPr sz="2325" spc="-63" dirty="0">
                <a:solidFill>
                  <a:srgbClr val="22373A"/>
                </a:solidFill>
                <a:latin typeface="Arial"/>
                <a:cs typeface="Arial"/>
              </a:rPr>
              <a:t>inputs</a:t>
            </a:r>
            <a:r>
              <a:rPr sz="2325" spc="-127" dirty="0">
                <a:solidFill>
                  <a:srgbClr val="22373A"/>
                </a:solidFill>
                <a:latin typeface="Arial"/>
                <a:cs typeface="Arial"/>
              </a:rPr>
              <a:t> </a:t>
            </a:r>
            <a:r>
              <a:rPr sz="2325" spc="-412" dirty="0">
                <a:solidFill>
                  <a:srgbClr val="22373A"/>
                </a:solidFill>
                <a:latin typeface="Arial"/>
                <a:cs typeface="Arial"/>
              </a:rPr>
              <a:t>?</a:t>
            </a:r>
            <a:endParaRPr sz="2325">
              <a:latin typeface="Arial"/>
              <a:cs typeface="Arial"/>
            </a:endParaRPr>
          </a:p>
          <a:p>
            <a:pPr marL="250968" indent="-225468">
              <a:spcBef>
                <a:spcPts val="1131"/>
              </a:spcBef>
              <a:buClr>
                <a:srgbClr val="FFFFFF"/>
              </a:buClr>
              <a:buChar char="•"/>
              <a:tabLst>
                <a:tab pos="252310" algn="l"/>
              </a:tabLst>
            </a:pPr>
            <a:r>
              <a:rPr sz="2325" spc="-53" dirty="0">
                <a:solidFill>
                  <a:srgbClr val="22373A"/>
                </a:solidFill>
                <a:latin typeface="Arial"/>
                <a:cs typeface="Arial"/>
              </a:rPr>
              <a:t>What </a:t>
            </a:r>
            <a:r>
              <a:rPr sz="2325" spc="-74" dirty="0">
                <a:solidFill>
                  <a:srgbClr val="22373A"/>
                </a:solidFill>
                <a:latin typeface="Arial"/>
                <a:cs typeface="Arial"/>
              </a:rPr>
              <a:t>about </a:t>
            </a:r>
            <a:r>
              <a:rPr sz="2325" spc="-63" dirty="0">
                <a:solidFill>
                  <a:srgbClr val="22373A"/>
                </a:solidFill>
                <a:latin typeface="Arial"/>
                <a:cs typeface="Arial"/>
              </a:rPr>
              <a:t>functions </a:t>
            </a:r>
            <a:r>
              <a:rPr sz="2325" spc="-106" dirty="0">
                <a:solidFill>
                  <a:srgbClr val="22373A"/>
                </a:solidFill>
                <a:latin typeface="Arial"/>
                <a:cs typeface="Arial"/>
              </a:rPr>
              <a:t>which </a:t>
            </a:r>
            <a:r>
              <a:rPr sz="2325" spc="-169" dirty="0">
                <a:solidFill>
                  <a:srgbClr val="22373A"/>
                </a:solidFill>
                <a:latin typeface="Arial"/>
                <a:cs typeface="Arial"/>
              </a:rPr>
              <a:t>are </a:t>
            </a:r>
            <a:r>
              <a:rPr sz="2325" spc="-11" dirty="0">
                <a:solidFill>
                  <a:srgbClr val="22373A"/>
                </a:solidFill>
                <a:latin typeface="Arial"/>
                <a:cs typeface="Arial"/>
              </a:rPr>
              <a:t>not </a:t>
            </a:r>
            <a:r>
              <a:rPr sz="2325" spc="-106" dirty="0">
                <a:solidFill>
                  <a:srgbClr val="22373A"/>
                </a:solidFill>
                <a:latin typeface="Arial"/>
                <a:cs typeface="Arial"/>
              </a:rPr>
              <a:t>linearly </a:t>
            </a:r>
            <a:r>
              <a:rPr sz="2325" spc="-159" dirty="0">
                <a:solidFill>
                  <a:srgbClr val="22373A"/>
                </a:solidFill>
                <a:latin typeface="Arial"/>
                <a:cs typeface="Arial"/>
              </a:rPr>
              <a:t>separable</a:t>
            </a:r>
            <a:r>
              <a:rPr sz="2325" spc="-349" dirty="0">
                <a:solidFill>
                  <a:srgbClr val="22373A"/>
                </a:solidFill>
                <a:latin typeface="Arial"/>
                <a:cs typeface="Arial"/>
              </a:rPr>
              <a:t> </a:t>
            </a:r>
            <a:r>
              <a:rPr sz="2325" spc="-412" dirty="0">
                <a:solidFill>
                  <a:srgbClr val="22373A"/>
                </a:solidFill>
                <a:latin typeface="Arial"/>
                <a:cs typeface="Arial"/>
              </a:rPr>
              <a:t>?</a:t>
            </a:r>
            <a:endParaRPr sz="2325">
              <a:latin typeface="Arial"/>
              <a:cs typeface="Arial"/>
            </a:endParaRPr>
          </a:p>
        </p:txBody>
      </p:sp>
    </p:spTree>
    <p:extLst>
      <p:ext uri="{BB962C8B-B14F-4D97-AF65-F5344CB8AC3E}">
        <p14:creationId xmlns:p14="http://schemas.microsoft.com/office/powerpoint/2010/main" val="992303088"/>
      </p:ext>
    </p:extLst>
  </p:cSld>
  <p:clrMapOvr>
    <a:masterClrMapping/>
  </p:clrMapOvr>
  <p:transition>
    <p:cut/>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12128" y="62347"/>
            <a:ext cx="6084965" cy="871437"/>
          </a:xfrm>
          <a:prstGeom prst="rect">
            <a:avLst/>
          </a:prstGeom>
        </p:spPr>
        <p:txBody>
          <a:bodyPr vert="horz" wrap="square" lIns="0" tIns="26841" rIns="0" bIns="0" rtlCol="0">
            <a:spAutoFit/>
          </a:bodyPr>
          <a:lstStyle/>
          <a:p>
            <a:pPr marL="250968" marR="10737" indent="-225468">
              <a:lnSpc>
                <a:spcPct val="118000"/>
              </a:lnSpc>
              <a:spcBef>
                <a:spcPts val="211"/>
              </a:spcBef>
              <a:buClr>
                <a:srgbClr val="FFFFFF"/>
              </a:buClr>
              <a:buChar char="•"/>
              <a:tabLst>
                <a:tab pos="252310" algn="l"/>
              </a:tabLst>
            </a:pPr>
            <a:r>
              <a:rPr sz="2325" spc="-169" dirty="0">
                <a:solidFill>
                  <a:srgbClr val="22373A"/>
                </a:solidFill>
                <a:latin typeface="Arial"/>
                <a:cs typeface="Arial"/>
              </a:rPr>
              <a:t>Frank </a:t>
            </a:r>
            <a:r>
              <a:rPr sz="2325" spc="-127" dirty="0">
                <a:solidFill>
                  <a:srgbClr val="22373A"/>
                </a:solidFill>
                <a:latin typeface="Arial"/>
                <a:cs typeface="Arial"/>
              </a:rPr>
              <a:t>Rosenblatt, </a:t>
            </a:r>
            <a:r>
              <a:rPr sz="2325" spc="-169" dirty="0">
                <a:solidFill>
                  <a:srgbClr val="22373A"/>
                </a:solidFill>
                <a:latin typeface="Arial"/>
                <a:cs typeface="Arial"/>
              </a:rPr>
              <a:t>an </a:t>
            </a:r>
            <a:r>
              <a:rPr sz="2325" spc="-148" dirty="0">
                <a:solidFill>
                  <a:srgbClr val="22373A"/>
                </a:solidFill>
                <a:latin typeface="Arial"/>
                <a:cs typeface="Arial"/>
              </a:rPr>
              <a:t>American </a:t>
            </a:r>
            <a:r>
              <a:rPr sz="2325" spc="-95" dirty="0">
                <a:solidFill>
                  <a:srgbClr val="22373A"/>
                </a:solidFill>
                <a:latin typeface="Arial"/>
                <a:cs typeface="Arial"/>
              </a:rPr>
              <a:t>psychologist, </a:t>
            </a:r>
            <a:r>
              <a:rPr sz="2325" spc="-137" dirty="0">
                <a:solidFill>
                  <a:srgbClr val="22373A"/>
                </a:solidFill>
                <a:latin typeface="Arial"/>
                <a:cs typeface="Arial"/>
              </a:rPr>
              <a:t>pro-  </a:t>
            </a:r>
            <a:r>
              <a:rPr sz="2325" spc="-148" dirty="0">
                <a:solidFill>
                  <a:srgbClr val="22373A"/>
                </a:solidFill>
                <a:latin typeface="Arial"/>
                <a:cs typeface="Arial"/>
              </a:rPr>
              <a:t>posed </a:t>
            </a:r>
            <a:r>
              <a:rPr sz="2325" spc="-63" dirty="0">
                <a:solidFill>
                  <a:srgbClr val="22373A"/>
                </a:solidFill>
                <a:latin typeface="Arial"/>
                <a:cs typeface="Arial"/>
              </a:rPr>
              <a:t>the </a:t>
            </a:r>
            <a:r>
              <a:rPr sz="2325" b="1" spc="-106" dirty="0">
                <a:solidFill>
                  <a:srgbClr val="22373A"/>
                </a:solidFill>
                <a:latin typeface="Trebuchet MS"/>
                <a:cs typeface="Trebuchet MS"/>
              </a:rPr>
              <a:t>classical </a:t>
            </a:r>
            <a:r>
              <a:rPr sz="2325" b="1" spc="-159" dirty="0">
                <a:solidFill>
                  <a:srgbClr val="22373A"/>
                </a:solidFill>
                <a:latin typeface="Trebuchet MS"/>
                <a:cs typeface="Trebuchet MS"/>
              </a:rPr>
              <a:t>perceptron </a:t>
            </a:r>
            <a:r>
              <a:rPr sz="2325" spc="-116" dirty="0">
                <a:solidFill>
                  <a:srgbClr val="22373A"/>
                </a:solidFill>
                <a:latin typeface="Arial"/>
                <a:cs typeface="Arial"/>
              </a:rPr>
              <a:t>model</a:t>
            </a:r>
            <a:r>
              <a:rPr sz="2325" spc="-241" dirty="0">
                <a:solidFill>
                  <a:srgbClr val="22373A"/>
                </a:solidFill>
                <a:latin typeface="Arial"/>
                <a:cs typeface="Arial"/>
              </a:rPr>
              <a:t> </a:t>
            </a:r>
            <a:r>
              <a:rPr sz="2325" spc="-53" dirty="0">
                <a:solidFill>
                  <a:srgbClr val="22373A"/>
                </a:solidFill>
                <a:latin typeface="Arial"/>
                <a:cs typeface="Arial"/>
              </a:rPr>
              <a:t>(1958)</a:t>
            </a:r>
            <a:endParaRPr sz="2325">
              <a:latin typeface="Arial"/>
              <a:cs typeface="Arial"/>
            </a:endParaRPr>
          </a:p>
        </p:txBody>
      </p:sp>
      <p:sp>
        <p:nvSpPr>
          <p:cNvPr id="3" name="object 3"/>
          <p:cNvSpPr txBox="1"/>
          <p:nvPr/>
        </p:nvSpPr>
        <p:spPr>
          <a:xfrm>
            <a:off x="11694302" y="6325433"/>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21</a:t>
            </a:r>
            <a:endParaRPr sz="1691">
              <a:latin typeface="Arial"/>
              <a:cs typeface="Arial"/>
            </a:endParaRPr>
          </a:p>
        </p:txBody>
      </p:sp>
    </p:spTree>
    <p:extLst>
      <p:ext uri="{BB962C8B-B14F-4D97-AF65-F5344CB8AC3E}">
        <p14:creationId xmlns:p14="http://schemas.microsoft.com/office/powerpoint/2010/main" val="3024867581"/>
      </p:ext>
    </p:extLst>
  </p:cSld>
  <p:clrMapOvr>
    <a:masterClrMapping/>
  </p:clrMapOvr>
  <p:transition>
    <p:cut/>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8259" y="2882530"/>
            <a:ext cx="1257524" cy="382183"/>
          </a:xfrm>
          <a:prstGeom prst="rect">
            <a:avLst/>
          </a:prstGeom>
        </p:spPr>
        <p:txBody>
          <a:bodyPr vert="horz" wrap="square" lIns="0" tIns="24157" rIns="0" bIns="0" rtlCol="0">
            <a:spAutoFit/>
          </a:bodyPr>
          <a:lstStyle/>
          <a:p>
            <a:pPr marL="107366">
              <a:spcBef>
                <a:spcPts val="190"/>
              </a:spcBef>
              <a:tabLst>
                <a:tab pos="866977" algn="l"/>
              </a:tabLst>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	</a:t>
            </a: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3" name="object 3"/>
          <p:cNvSpPr txBox="1"/>
          <p:nvPr/>
        </p:nvSpPr>
        <p:spPr>
          <a:xfrm>
            <a:off x="2526351" y="2856924"/>
            <a:ext cx="217416" cy="382183"/>
          </a:xfrm>
          <a:prstGeom prst="rect">
            <a:avLst/>
          </a:prstGeom>
        </p:spPr>
        <p:txBody>
          <a:bodyPr vert="horz" wrap="square" lIns="0" tIns="24157" rIns="0" bIns="0" rtlCol="0">
            <a:spAutoFit/>
          </a:bodyPr>
          <a:lstStyle/>
          <a:p>
            <a:pPr marL="26841">
              <a:spcBef>
                <a:spcPts val="190"/>
              </a:spcBef>
            </a:pPr>
            <a:r>
              <a:rPr sz="2325" i="1" spc="53" dirty="0">
                <a:solidFill>
                  <a:srgbClr val="22373A"/>
                </a:solidFill>
                <a:latin typeface="Times New Roman"/>
                <a:cs typeface="Times New Roman"/>
              </a:rPr>
              <a:t>..</a:t>
            </a:r>
            <a:endParaRPr sz="2325">
              <a:latin typeface="Times New Roman"/>
              <a:cs typeface="Times New Roman"/>
            </a:endParaRPr>
          </a:p>
        </p:txBody>
      </p:sp>
      <p:sp>
        <p:nvSpPr>
          <p:cNvPr id="4" name="object 4"/>
          <p:cNvSpPr txBox="1"/>
          <p:nvPr/>
        </p:nvSpPr>
        <p:spPr>
          <a:xfrm>
            <a:off x="3287224" y="2856924"/>
            <a:ext cx="217416" cy="382183"/>
          </a:xfrm>
          <a:prstGeom prst="rect">
            <a:avLst/>
          </a:prstGeom>
        </p:spPr>
        <p:txBody>
          <a:bodyPr vert="horz" wrap="square" lIns="0" tIns="24157" rIns="0" bIns="0" rtlCol="0">
            <a:spAutoFit/>
          </a:bodyPr>
          <a:lstStyle/>
          <a:p>
            <a:pPr marL="26841">
              <a:spcBef>
                <a:spcPts val="190"/>
              </a:spcBef>
            </a:pPr>
            <a:r>
              <a:rPr sz="2325" i="1" spc="53" dirty="0">
                <a:solidFill>
                  <a:srgbClr val="22373A"/>
                </a:solidFill>
                <a:latin typeface="Times New Roman"/>
                <a:cs typeface="Times New Roman"/>
              </a:rPr>
              <a:t>..</a:t>
            </a:r>
            <a:endParaRPr sz="2325">
              <a:latin typeface="Times New Roman"/>
              <a:cs typeface="Times New Roman"/>
            </a:endParaRPr>
          </a:p>
        </p:txBody>
      </p:sp>
      <p:sp>
        <p:nvSpPr>
          <p:cNvPr id="5" name="object 5"/>
          <p:cNvSpPr txBox="1"/>
          <p:nvPr/>
        </p:nvSpPr>
        <p:spPr>
          <a:xfrm>
            <a:off x="3916417" y="2882531"/>
            <a:ext cx="467040" cy="382183"/>
          </a:xfrm>
          <a:prstGeom prst="rect">
            <a:avLst/>
          </a:prstGeom>
        </p:spPr>
        <p:txBody>
          <a:bodyPr vert="horz" wrap="square" lIns="0" tIns="24157" rIns="0" bIns="0" rtlCol="0">
            <a:spAutoFit/>
          </a:bodyPr>
          <a:lstStyle/>
          <a:p>
            <a:pPr marL="80524">
              <a:spcBef>
                <a:spcPts val="190"/>
              </a:spcBef>
            </a:pPr>
            <a:r>
              <a:rPr sz="2325" i="1" spc="148" dirty="0">
                <a:solidFill>
                  <a:srgbClr val="22373A"/>
                </a:solidFill>
                <a:latin typeface="Times New Roman"/>
                <a:cs typeface="Times New Roman"/>
              </a:rPr>
              <a:t>x</a:t>
            </a:r>
            <a:r>
              <a:rPr sz="2536" i="1" spc="220" baseline="-10416" dirty="0">
                <a:solidFill>
                  <a:srgbClr val="22373A"/>
                </a:solidFill>
                <a:latin typeface="Verdana"/>
                <a:cs typeface="Verdana"/>
              </a:rPr>
              <a:t>n</a:t>
            </a:r>
            <a:endParaRPr sz="2536" baseline="-10416">
              <a:latin typeface="Verdana"/>
              <a:cs typeface="Verdana"/>
            </a:endParaRPr>
          </a:p>
        </p:txBody>
      </p:sp>
      <p:grpSp>
        <p:nvGrpSpPr>
          <p:cNvPr id="6" name="object 6"/>
          <p:cNvGrpSpPr/>
          <p:nvPr/>
        </p:nvGrpSpPr>
        <p:grpSpPr>
          <a:xfrm>
            <a:off x="2243468" y="1172114"/>
            <a:ext cx="782429" cy="782429"/>
            <a:chOff x="1060081" y="554583"/>
            <a:chExt cx="370205" cy="370205"/>
          </a:xfrm>
        </p:grpSpPr>
        <p:sp>
          <p:nvSpPr>
            <p:cNvPr id="7" name="object 7"/>
            <p:cNvSpPr/>
            <p:nvPr/>
          </p:nvSpPr>
          <p:spPr>
            <a:xfrm>
              <a:off x="1065161" y="559663"/>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8" name="object 8"/>
            <p:cNvSpPr/>
            <p:nvPr/>
          </p:nvSpPr>
          <p:spPr>
            <a:xfrm>
              <a:off x="1065161" y="559663"/>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9" name="object 9"/>
          <p:cNvSpPr txBox="1"/>
          <p:nvPr/>
        </p:nvSpPr>
        <p:spPr>
          <a:xfrm>
            <a:off x="2530672" y="136942"/>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10" name="object 10"/>
          <p:cNvGrpSpPr/>
          <p:nvPr/>
        </p:nvGrpSpPr>
        <p:grpSpPr>
          <a:xfrm>
            <a:off x="1286454" y="616428"/>
            <a:ext cx="2697569" cy="2431839"/>
            <a:chOff x="607272" y="291662"/>
            <a:chExt cx="1276350" cy="1150620"/>
          </a:xfrm>
        </p:grpSpPr>
        <p:sp>
          <p:nvSpPr>
            <p:cNvPr id="11" name="object 11"/>
            <p:cNvSpPr/>
            <p:nvPr/>
          </p:nvSpPr>
          <p:spPr>
            <a:xfrm>
              <a:off x="609803" y="877503"/>
              <a:ext cx="504190" cy="529590"/>
            </a:xfrm>
            <a:custGeom>
              <a:avLst/>
              <a:gdLst/>
              <a:ahLst/>
              <a:cxnLst/>
              <a:rect l="l" t="t" r="r" b="b"/>
              <a:pathLst>
                <a:path w="504190" h="529590">
                  <a:moveTo>
                    <a:pt x="0" y="529248"/>
                  </a:moveTo>
                  <a:lnTo>
                    <a:pt x="504075" y="0"/>
                  </a:lnTo>
                </a:path>
              </a:pathLst>
            </a:custGeom>
            <a:ln w="5060">
              <a:solidFill>
                <a:srgbClr val="22373A"/>
              </a:solidFill>
            </a:ln>
          </p:spPr>
          <p:txBody>
            <a:bodyPr wrap="square" lIns="0" tIns="0" rIns="0" bIns="0" rtlCol="0"/>
            <a:lstStyle/>
            <a:p>
              <a:endParaRPr sz="3804"/>
            </a:p>
          </p:txBody>
        </p:sp>
        <p:sp>
          <p:nvSpPr>
            <p:cNvPr id="12" name="object 12"/>
            <p:cNvSpPr/>
            <p:nvPr/>
          </p:nvSpPr>
          <p:spPr>
            <a:xfrm>
              <a:off x="1075444" y="873782"/>
              <a:ext cx="44450" cy="42545"/>
            </a:xfrm>
            <a:custGeom>
              <a:avLst/>
              <a:gdLst/>
              <a:ahLst/>
              <a:cxnLst/>
              <a:rect l="l" t="t" r="r" b="b"/>
              <a:pathLst>
                <a:path w="44450" h="42544">
                  <a:moveTo>
                    <a:pt x="0" y="0"/>
                  </a:moveTo>
                  <a:lnTo>
                    <a:pt x="11843" y="4888"/>
                  </a:lnTo>
                  <a:lnTo>
                    <a:pt x="22533" y="6372"/>
                  </a:lnTo>
                  <a:lnTo>
                    <a:pt x="32004" y="5141"/>
                  </a:lnTo>
                  <a:lnTo>
                    <a:pt x="40187" y="1887"/>
                  </a:lnTo>
                  <a:lnTo>
                    <a:pt x="37336" y="10219"/>
                  </a:lnTo>
                  <a:lnTo>
                    <a:pt x="36568" y="19738"/>
                  </a:lnTo>
                  <a:lnTo>
                    <a:pt x="38570" y="30344"/>
                  </a:lnTo>
                  <a:lnTo>
                    <a:pt x="44030" y="41935"/>
                  </a:lnTo>
                </a:path>
              </a:pathLst>
            </a:custGeom>
            <a:ln w="5067">
              <a:solidFill>
                <a:srgbClr val="22373A"/>
              </a:solidFill>
            </a:ln>
          </p:spPr>
          <p:txBody>
            <a:bodyPr wrap="square" lIns="0" tIns="0" rIns="0" bIns="0" rtlCol="0"/>
            <a:lstStyle/>
            <a:p>
              <a:endParaRPr sz="3804"/>
            </a:p>
          </p:txBody>
        </p:sp>
        <p:sp>
          <p:nvSpPr>
            <p:cNvPr id="13" name="object 13"/>
            <p:cNvSpPr/>
            <p:nvPr/>
          </p:nvSpPr>
          <p:spPr>
            <a:xfrm>
              <a:off x="927468" y="911730"/>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4" name="object 14"/>
            <p:cNvSpPr/>
            <p:nvPr/>
          </p:nvSpPr>
          <p:spPr>
            <a:xfrm>
              <a:off x="1125498" y="909440"/>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5" name="object 15"/>
            <p:cNvSpPr/>
            <p:nvPr/>
          </p:nvSpPr>
          <p:spPr>
            <a:xfrm>
              <a:off x="1245158" y="929789"/>
              <a:ext cx="0" cy="509905"/>
            </a:xfrm>
            <a:custGeom>
              <a:avLst/>
              <a:gdLst/>
              <a:ahLst/>
              <a:cxnLst/>
              <a:rect l="l" t="t" r="r" b="b"/>
              <a:pathLst>
                <a:path h="509905">
                  <a:moveTo>
                    <a:pt x="0" y="509867"/>
                  </a:moveTo>
                  <a:lnTo>
                    <a:pt x="0" y="0"/>
                  </a:lnTo>
                </a:path>
              </a:pathLst>
            </a:custGeom>
            <a:ln w="5060">
              <a:solidFill>
                <a:srgbClr val="22373A"/>
              </a:solidFill>
            </a:ln>
          </p:spPr>
          <p:txBody>
            <a:bodyPr wrap="square" lIns="0" tIns="0" rIns="0" bIns="0" rtlCol="0"/>
            <a:lstStyle/>
            <a:p>
              <a:endParaRPr sz="3804"/>
            </a:p>
          </p:txBody>
        </p:sp>
        <p:sp>
          <p:nvSpPr>
            <p:cNvPr id="16" name="object 16"/>
            <p:cNvSpPr/>
            <p:nvPr/>
          </p:nvSpPr>
          <p:spPr>
            <a:xfrm>
              <a:off x="1214792" y="92725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sp>
          <p:nvSpPr>
            <p:cNvPr id="17" name="object 17"/>
            <p:cNvSpPr/>
            <p:nvPr/>
          </p:nvSpPr>
          <p:spPr>
            <a:xfrm>
              <a:off x="1327086" y="911730"/>
              <a:ext cx="251460" cy="528320"/>
            </a:xfrm>
            <a:custGeom>
              <a:avLst/>
              <a:gdLst/>
              <a:ahLst/>
              <a:cxnLst/>
              <a:rect l="l" t="t" r="r" b="b"/>
              <a:pathLst>
                <a:path w="251459" h="528319">
                  <a:moveTo>
                    <a:pt x="251421" y="527926"/>
                  </a:moveTo>
                  <a:lnTo>
                    <a:pt x="0" y="0"/>
                  </a:lnTo>
                </a:path>
              </a:pathLst>
            </a:custGeom>
            <a:ln w="5060">
              <a:solidFill>
                <a:srgbClr val="22373A"/>
              </a:solidFill>
            </a:ln>
          </p:spPr>
          <p:txBody>
            <a:bodyPr wrap="square" lIns="0" tIns="0" rIns="0" bIns="0" rtlCol="0"/>
            <a:lstStyle/>
            <a:p>
              <a:endParaRPr sz="3804"/>
            </a:p>
          </p:txBody>
        </p:sp>
        <p:sp>
          <p:nvSpPr>
            <p:cNvPr id="18" name="object 18"/>
            <p:cNvSpPr/>
            <p:nvPr/>
          </p:nvSpPr>
          <p:spPr>
            <a:xfrm>
              <a:off x="1309868" y="909440"/>
              <a:ext cx="55244" cy="37465"/>
            </a:xfrm>
            <a:custGeom>
              <a:avLst/>
              <a:gdLst/>
              <a:ahLst/>
              <a:cxnLst/>
              <a:rect l="l" t="t" r="r" b="b"/>
              <a:pathLst>
                <a:path w="55244" h="37465">
                  <a:moveTo>
                    <a:pt x="0" y="36905"/>
                  </a:moveTo>
                  <a:lnTo>
                    <a:pt x="8807" y="27579"/>
                  </a:lnTo>
                  <a:lnTo>
                    <a:pt x="14018" y="18112"/>
                  </a:lnTo>
                  <a:lnTo>
                    <a:pt x="16254" y="8815"/>
                  </a:lnTo>
                  <a:lnTo>
                    <a:pt x="16138" y="0"/>
                  </a:lnTo>
                  <a:lnTo>
                    <a:pt x="22910" y="5646"/>
                  </a:lnTo>
                  <a:lnTo>
                    <a:pt x="31537" y="9768"/>
                  </a:lnTo>
                  <a:lnTo>
                    <a:pt x="42171" y="11689"/>
                  </a:lnTo>
                  <a:lnTo>
                    <a:pt x="54963" y="10729"/>
                  </a:lnTo>
                </a:path>
              </a:pathLst>
            </a:custGeom>
            <a:ln w="5073">
              <a:solidFill>
                <a:srgbClr val="22373A"/>
              </a:solidFill>
            </a:ln>
          </p:spPr>
          <p:txBody>
            <a:bodyPr wrap="square" lIns="0" tIns="0" rIns="0" bIns="0" rtlCol="0"/>
            <a:lstStyle/>
            <a:p>
              <a:endParaRPr sz="3804"/>
            </a:p>
          </p:txBody>
        </p:sp>
        <p:sp>
          <p:nvSpPr>
            <p:cNvPr id="19" name="object 19"/>
            <p:cNvSpPr/>
            <p:nvPr/>
          </p:nvSpPr>
          <p:spPr>
            <a:xfrm>
              <a:off x="1376438" y="877503"/>
              <a:ext cx="504190" cy="529590"/>
            </a:xfrm>
            <a:custGeom>
              <a:avLst/>
              <a:gdLst/>
              <a:ahLst/>
              <a:cxnLst/>
              <a:rect l="l" t="t" r="r" b="b"/>
              <a:pathLst>
                <a:path w="504189" h="529590">
                  <a:moveTo>
                    <a:pt x="504075" y="529248"/>
                  </a:moveTo>
                  <a:lnTo>
                    <a:pt x="0" y="0"/>
                  </a:lnTo>
                </a:path>
              </a:pathLst>
            </a:custGeom>
            <a:ln w="5060">
              <a:solidFill>
                <a:srgbClr val="22373A"/>
              </a:solidFill>
            </a:ln>
          </p:spPr>
          <p:txBody>
            <a:bodyPr wrap="square" lIns="0" tIns="0" rIns="0" bIns="0" rtlCol="0"/>
            <a:lstStyle/>
            <a:p>
              <a:endParaRPr sz="3804"/>
            </a:p>
          </p:txBody>
        </p:sp>
        <p:sp>
          <p:nvSpPr>
            <p:cNvPr id="20" name="object 20"/>
            <p:cNvSpPr/>
            <p:nvPr/>
          </p:nvSpPr>
          <p:spPr>
            <a:xfrm>
              <a:off x="1370843" y="873782"/>
              <a:ext cx="44450" cy="42545"/>
            </a:xfrm>
            <a:custGeom>
              <a:avLst/>
              <a:gdLst/>
              <a:ahLst/>
              <a:cxnLst/>
              <a:rect l="l" t="t" r="r" b="b"/>
              <a:pathLst>
                <a:path w="44450" h="42544">
                  <a:moveTo>
                    <a:pt x="0" y="41935"/>
                  </a:moveTo>
                  <a:lnTo>
                    <a:pt x="5459" y="30344"/>
                  </a:lnTo>
                  <a:lnTo>
                    <a:pt x="7462" y="19738"/>
                  </a:lnTo>
                  <a:lnTo>
                    <a:pt x="6694" y="10219"/>
                  </a:lnTo>
                  <a:lnTo>
                    <a:pt x="3842" y="1887"/>
                  </a:lnTo>
                  <a:lnTo>
                    <a:pt x="12025" y="5141"/>
                  </a:lnTo>
                  <a:lnTo>
                    <a:pt x="21496" y="6372"/>
                  </a:lnTo>
                  <a:lnTo>
                    <a:pt x="32187" y="4888"/>
                  </a:lnTo>
                  <a:lnTo>
                    <a:pt x="44030" y="0"/>
                  </a:lnTo>
                </a:path>
              </a:pathLst>
            </a:custGeom>
            <a:ln w="5067">
              <a:solidFill>
                <a:srgbClr val="22373A"/>
              </a:solidFill>
            </a:ln>
          </p:spPr>
          <p:txBody>
            <a:bodyPr wrap="square" lIns="0" tIns="0" rIns="0" bIns="0" rtlCol="0"/>
            <a:lstStyle/>
            <a:p>
              <a:endParaRPr sz="3804"/>
            </a:p>
          </p:txBody>
        </p:sp>
        <p:sp>
          <p:nvSpPr>
            <p:cNvPr id="21" name="object 21"/>
            <p:cNvSpPr/>
            <p:nvPr/>
          </p:nvSpPr>
          <p:spPr>
            <a:xfrm>
              <a:off x="1245158" y="296724"/>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22" name="object 22"/>
            <p:cNvSpPr/>
            <p:nvPr/>
          </p:nvSpPr>
          <p:spPr>
            <a:xfrm>
              <a:off x="1214792" y="294192"/>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3" name="object 23"/>
          <p:cNvSpPr txBox="1"/>
          <p:nvPr/>
        </p:nvSpPr>
        <p:spPr>
          <a:xfrm>
            <a:off x="973705" y="2400291"/>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8" name="object 28"/>
          <p:cNvSpPr txBox="1"/>
          <p:nvPr/>
        </p:nvSpPr>
        <p:spPr>
          <a:xfrm>
            <a:off x="11694302" y="6325433"/>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21</a:t>
            </a:r>
            <a:endParaRPr sz="1691">
              <a:latin typeface="Arial"/>
              <a:cs typeface="Arial"/>
            </a:endParaRPr>
          </a:p>
        </p:txBody>
      </p:sp>
      <p:sp>
        <p:nvSpPr>
          <p:cNvPr id="24" name="object 24"/>
          <p:cNvSpPr txBox="1"/>
          <p:nvPr/>
        </p:nvSpPr>
        <p:spPr>
          <a:xfrm>
            <a:off x="1734581" y="2400291"/>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a:t>
            </a:r>
            <a:endParaRPr sz="1902" baseline="-13888">
              <a:latin typeface="LM Roman 8"/>
              <a:cs typeface="LM Roman 8"/>
            </a:endParaRPr>
          </a:p>
        </p:txBody>
      </p:sp>
      <p:sp>
        <p:nvSpPr>
          <p:cNvPr id="25" name="object 25"/>
          <p:cNvSpPr txBox="1"/>
          <p:nvPr/>
        </p:nvSpPr>
        <p:spPr>
          <a:xfrm>
            <a:off x="2390450" y="2379785"/>
            <a:ext cx="641512" cy="308882"/>
          </a:xfrm>
          <a:prstGeom prst="rect">
            <a:avLst/>
          </a:prstGeom>
        </p:spPr>
        <p:txBody>
          <a:bodyPr vert="horz" wrap="square" lIns="0" tIns="32210" rIns="0" bIns="0" rtlCol="0">
            <a:spAutoFit/>
          </a:bodyPr>
          <a:lstStyle/>
          <a:p>
            <a:pPr marL="26841">
              <a:spcBef>
                <a:spcPts val="254"/>
              </a:spcBef>
              <a:tabLst>
                <a:tab pos="483146" algn="l"/>
              </a:tabLst>
            </a:pPr>
            <a:r>
              <a:rPr sz="1796" i="1" spc="53" dirty="0">
                <a:solidFill>
                  <a:srgbClr val="22373A"/>
                </a:solidFill>
                <a:latin typeface="Times New Roman"/>
                <a:cs typeface="Times New Roman"/>
              </a:rPr>
              <a:t>..	..</a:t>
            </a:r>
            <a:endParaRPr sz="1796">
              <a:latin typeface="Times New Roman"/>
              <a:cs typeface="Times New Roman"/>
            </a:endParaRPr>
          </a:p>
        </p:txBody>
      </p:sp>
      <p:sp>
        <p:nvSpPr>
          <p:cNvPr id="26" name="object 26"/>
          <p:cNvSpPr txBox="1"/>
          <p:nvPr/>
        </p:nvSpPr>
        <p:spPr>
          <a:xfrm>
            <a:off x="3246589" y="2400291"/>
            <a:ext cx="440198" cy="308882"/>
          </a:xfrm>
          <a:prstGeom prst="rect">
            <a:avLst/>
          </a:prstGeom>
        </p:spPr>
        <p:txBody>
          <a:bodyPr vert="horz" wrap="square" lIns="0" tIns="32210" rIns="0" bIns="0" rtlCol="0">
            <a:spAutoFit/>
          </a:bodyPr>
          <a:lstStyle/>
          <a:p>
            <a:pPr marL="80524">
              <a:spcBef>
                <a:spcPts val="254"/>
              </a:spcBef>
            </a:pPr>
            <a:r>
              <a:rPr sz="1796" i="1" spc="85" dirty="0">
                <a:solidFill>
                  <a:srgbClr val="22373A"/>
                </a:solidFill>
                <a:latin typeface="Times New Roman"/>
                <a:cs typeface="Times New Roman"/>
              </a:rPr>
              <a:t>w</a:t>
            </a:r>
            <a:r>
              <a:rPr sz="1902" i="1" spc="127" baseline="-13888" dirty="0">
                <a:solidFill>
                  <a:srgbClr val="22373A"/>
                </a:solidFill>
                <a:latin typeface="Verdana"/>
                <a:cs typeface="Verdana"/>
              </a:rPr>
              <a:t>n</a:t>
            </a:r>
            <a:endParaRPr sz="1902" baseline="-13888">
              <a:latin typeface="Verdana"/>
              <a:cs typeface="Verdana"/>
            </a:endParaRPr>
          </a:p>
        </p:txBody>
      </p:sp>
      <p:sp>
        <p:nvSpPr>
          <p:cNvPr id="27" name="object 27"/>
          <p:cNvSpPr txBox="1"/>
          <p:nvPr/>
        </p:nvSpPr>
        <p:spPr>
          <a:xfrm>
            <a:off x="5612128" y="62347"/>
            <a:ext cx="6084965" cy="871437"/>
          </a:xfrm>
          <a:prstGeom prst="rect">
            <a:avLst/>
          </a:prstGeom>
        </p:spPr>
        <p:txBody>
          <a:bodyPr vert="horz" wrap="square" lIns="0" tIns="26841" rIns="0" bIns="0" rtlCol="0">
            <a:spAutoFit/>
          </a:bodyPr>
          <a:lstStyle/>
          <a:p>
            <a:pPr marL="250968" marR="10737" indent="-225468">
              <a:lnSpc>
                <a:spcPct val="118000"/>
              </a:lnSpc>
              <a:spcBef>
                <a:spcPts val="211"/>
              </a:spcBef>
              <a:buClr>
                <a:srgbClr val="FFFFFF"/>
              </a:buClr>
              <a:buChar char="•"/>
              <a:tabLst>
                <a:tab pos="252310" algn="l"/>
              </a:tabLst>
            </a:pPr>
            <a:r>
              <a:rPr sz="2325" spc="-169" dirty="0">
                <a:solidFill>
                  <a:srgbClr val="22373A"/>
                </a:solidFill>
                <a:latin typeface="Arial"/>
                <a:cs typeface="Arial"/>
              </a:rPr>
              <a:t>Frank </a:t>
            </a:r>
            <a:r>
              <a:rPr sz="2325" spc="-127" dirty="0">
                <a:solidFill>
                  <a:srgbClr val="22373A"/>
                </a:solidFill>
                <a:latin typeface="Arial"/>
                <a:cs typeface="Arial"/>
              </a:rPr>
              <a:t>Rosenblatt, </a:t>
            </a:r>
            <a:r>
              <a:rPr sz="2325" spc="-169" dirty="0">
                <a:solidFill>
                  <a:srgbClr val="22373A"/>
                </a:solidFill>
                <a:latin typeface="Arial"/>
                <a:cs typeface="Arial"/>
              </a:rPr>
              <a:t>an </a:t>
            </a:r>
            <a:r>
              <a:rPr sz="2325" spc="-148" dirty="0">
                <a:solidFill>
                  <a:srgbClr val="22373A"/>
                </a:solidFill>
                <a:latin typeface="Arial"/>
                <a:cs typeface="Arial"/>
              </a:rPr>
              <a:t>American </a:t>
            </a:r>
            <a:r>
              <a:rPr sz="2325" spc="-95" dirty="0">
                <a:solidFill>
                  <a:srgbClr val="22373A"/>
                </a:solidFill>
                <a:latin typeface="Arial"/>
                <a:cs typeface="Arial"/>
              </a:rPr>
              <a:t>psychologist, </a:t>
            </a:r>
            <a:r>
              <a:rPr sz="2325" spc="-137" dirty="0">
                <a:solidFill>
                  <a:srgbClr val="22373A"/>
                </a:solidFill>
                <a:latin typeface="Arial"/>
                <a:cs typeface="Arial"/>
              </a:rPr>
              <a:t>pro-  </a:t>
            </a:r>
            <a:r>
              <a:rPr sz="2325" spc="-148" dirty="0">
                <a:solidFill>
                  <a:srgbClr val="22373A"/>
                </a:solidFill>
                <a:latin typeface="Arial"/>
                <a:cs typeface="Arial"/>
              </a:rPr>
              <a:t>posed </a:t>
            </a:r>
            <a:r>
              <a:rPr sz="2325" spc="-63" dirty="0">
                <a:solidFill>
                  <a:srgbClr val="22373A"/>
                </a:solidFill>
                <a:latin typeface="Arial"/>
                <a:cs typeface="Arial"/>
              </a:rPr>
              <a:t>the </a:t>
            </a:r>
            <a:r>
              <a:rPr sz="2325" b="1" spc="-106" dirty="0">
                <a:solidFill>
                  <a:srgbClr val="22373A"/>
                </a:solidFill>
                <a:latin typeface="Trebuchet MS"/>
                <a:cs typeface="Trebuchet MS"/>
              </a:rPr>
              <a:t>classical </a:t>
            </a:r>
            <a:r>
              <a:rPr sz="2325" b="1" spc="-159" dirty="0">
                <a:solidFill>
                  <a:srgbClr val="22373A"/>
                </a:solidFill>
                <a:latin typeface="Trebuchet MS"/>
                <a:cs typeface="Trebuchet MS"/>
              </a:rPr>
              <a:t>perceptron </a:t>
            </a:r>
            <a:r>
              <a:rPr sz="2325" spc="-116" dirty="0">
                <a:solidFill>
                  <a:srgbClr val="22373A"/>
                </a:solidFill>
                <a:latin typeface="Arial"/>
                <a:cs typeface="Arial"/>
              </a:rPr>
              <a:t>model</a:t>
            </a:r>
            <a:r>
              <a:rPr sz="2325" spc="-241" dirty="0">
                <a:solidFill>
                  <a:srgbClr val="22373A"/>
                </a:solidFill>
                <a:latin typeface="Arial"/>
                <a:cs typeface="Arial"/>
              </a:rPr>
              <a:t> </a:t>
            </a:r>
            <a:r>
              <a:rPr sz="2325" spc="-53" dirty="0">
                <a:solidFill>
                  <a:srgbClr val="22373A"/>
                </a:solidFill>
                <a:latin typeface="Arial"/>
                <a:cs typeface="Arial"/>
              </a:rPr>
              <a:t>(1958)</a:t>
            </a:r>
            <a:endParaRPr sz="2325">
              <a:latin typeface="Arial"/>
              <a:cs typeface="Arial"/>
            </a:endParaRPr>
          </a:p>
        </p:txBody>
      </p:sp>
    </p:spTree>
    <p:extLst>
      <p:ext uri="{BB962C8B-B14F-4D97-AF65-F5344CB8AC3E}">
        <p14:creationId xmlns:p14="http://schemas.microsoft.com/office/powerpoint/2010/main" val="313023037"/>
      </p:ext>
    </p:extLst>
  </p:cSld>
  <p:clrMapOvr>
    <a:masterClrMapping/>
  </p:clrMapOvr>
  <p:transition>
    <p:cut/>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8259" y="2882530"/>
            <a:ext cx="1257524" cy="382183"/>
          </a:xfrm>
          <a:prstGeom prst="rect">
            <a:avLst/>
          </a:prstGeom>
        </p:spPr>
        <p:txBody>
          <a:bodyPr vert="horz" wrap="square" lIns="0" tIns="24157" rIns="0" bIns="0" rtlCol="0">
            <a:spAutoFit/>
          </a:bodyPr>
          <a:lstStyle/>
          <a:p>
            <a:pPr marL="107366">
              <a:spcBef>
                <a:spcPts val="190"/>
              </a:spcBef>
              <a:tabLst>
                <a:tab pos="866977" algn="l"/>
              </a:tabLst>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	</a:t>
            </a: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3" name="object 3"/>
          <p:cNvSpPr txBox="1"/>
          <p:nvPr/>
        </p:nvSpPr>
        <p:spPr>
          <a:xfrm>
            <a:off x="2526351" y="2856924"/>
            <a:ext cx="217416" cy="382183"/>
          </a:xfrm>
          <a:prstGeom prst="rect">
            <a:avLst/>
          </a:prstGeom>
        </p:spPr>
        <p:txBody>
          <a:bodyPr vert="horz" wrap="square" lIns="0" tIns="24157" rIns="0" bIns="0" rtlCol="0">
            <a:spAutoFit/>
          </a:bodyPr>
          <a:lstStyle/>
          <a:p>
            <a:pPr marL="26841">
              <a:spcBef>
                <a:spcPts val="190"/>
              </a:spcBef>
            </a:pPr>
            <a:r>
              <a:rPr sz="2325" i="1" spc="53" dirty="0">
                <a:solidFill>
                  <a:srgbClr val="22373A"/>
                </a:solidFill>
                <a:latin typeface="Times New Roman"/>
                <a:cs typeface="Times New Roman"/>
              </a:rPr>
              <a:t>..</a:t>
            </a:r>
            <a:endParaRPr sz="2325">
              <a:latin typeface="Times New Roman"/>
              <a:cs typeface="Times New Roman"/>
            </a:endParaRPr>
          </a:p>
        </p:txBody>
      </p:sp>
      <p:sp>
        <p:nvSpPr>
          <p:cNvPr id="4" name="object 4"/>
          <p:cNvSpPr txBox="1"/>
          <p:nvPr/>
        </p:nvSpPr>
        <p:spPr>
          <a:xfrm>
            <a:off x="3287224" y="2856924"/>
            <a:ext cx="217416" cy="382183"/>
          </a:xfrm>
          <a:prstGeom prst="rect">
            <a:avLst/>
          </a:prstGeom>
        </p:spPr>
        <p:txBody>
          <a:bodyPr vert="horz" wrap="square" lIns="0" tIns="24157" rIns="0" bIns="0" rtlCol="0">
            <a:spAutoFit/>
          </a:bodyPr>
          <a:lstStyle/>
          <a:p>
            <a:pPr marL="26841">
              <a:spcBef>
                <a:spcPts val="190"/>
              </a:spcBef>
            </a:pPr>
            <a:r>
              <a:rPr sz="2325" i="1" spc="53" dirty="0">
                <a:solidFill>
                  <a:srgbClr val="22373A"/>
                </a:solidFill>
                <a:latin typeface="Times New Roman"/>
                <a:cs typeface="Times New Roman"/>
              </a:rPr>
              <a:t>..</a:t>
            </a:r>
            <a:endParaRPr sz="2325">
              <a:latin typeface="Times New Roman"/>
              <a:cs typeface="Times New Roman"/>
            </a:endParaRPr>
          </a:p>
        </p:txBody>
      </p:sp>
      <p:sp>
        <p:nvSpPr>
          <p:cNvPr id="5" name="object 5"/>
          <p:cNvSpPr txBox="1"/>
          <p:nvPr/>
        </p:nvSpPr>
        <p:spPr>
          <a:xfrm>
            <a:off x="3916417" y="2882531"/>
            <a:ext cx="467040" cy="382183"/>
          </a:xfrm>
          <a:prstGeom prst="rect">
            <a:avLst/>
          </a:prstGeom>
        </p:spPr>
        <p:txBody>
          <a:bodyPr vert="horz" wrap="square" lIns="0" tIns="24157" rIns="0" bIns="0" rtlCol="0">
            <a:spAutoFit/>
          </a:bodyPr>
          <a:lstStyle/>
          <a:p>
            <a:pPr marL="80524">
              <a:spcBef>
                <a:spcPts val="190"/>
              </a:spcBef>
            </a:pPr>
            <a:r>
              <a:rPr sz="2325" i="1" spc="148" dirty="0">
                <a:solidFill>
                  <a:srgbClr val="22373A"/>
                </a:solidFill>
                <a:latin typeface="Times New Roman"/>
                <a:cs typeface="Times New Roman"/>
              </a:rPr>
              <a:t>x</a:t>
            </a:r>
            <a:r>
              <a:rPr sz="2536" i="1" spc="220" baseline="-10416" dirty="0">
                <a:solidFill>
                  <a:srgbClr val="22373A"/>
                </a:solidFill>
                <a:latin typeface="Verdana"/>
                <a:cs typeface="Verdana"/>
              </a:rPr>
              <a:t>n</a:t>
            </a:r>
            <a:endParaRPr sz="2536" baseline="-10416">
              <a:latin typeface="Verdana"/>
              <a:cs typeface="Verdana"/>
            </a:endParaRPr>
          </a:p>
        </p:txBody>
      </p:sp>
      <p:grpSp>
        <p:nvGrpSpPr>
          <p:cNvPr id="6" name="object 6"/>
          <p:cNvGrpSpPr/>
          <p:nvPr/>
        </p:nvGrpSpPr>
        <p:grpSpPr>
          <a:xfrm>
            <a:off x="2243468" y="1172114"/>
            <a:ext cx="782429" cy="782429"/>
            <a:chOff x="1060081" y="554583"/>
            <a:chExt cx="370205" cy="370205"/>
          </a:xfrm>
        </p:grpSpPr>
        <p:sp>
          <p:nvSpPr>
            <p:cNvPr id="7" name="object 7"/>
            <p:cNvSpPr/>
            <p:nvPr/>
          </p:nvSpPr>
          <p:spPr>
            <a:xfrm>
              <a:off x="1065161" y="559663"/>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8" name="object 8"/>
            <p:cNvSpPr/>
            <p:nvPr/>
          </p:nvSpPr>
          <p:spPr>
            <a:xfrm>
              <a:off x="1065161" y="559663"/>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9" name="object 9"/>
          <p:cNvSpPr txBox="1"/>
          <p:nvPr/>
        </p:nvSpPr>
        <p:spPr>
          <a:xfrm>
            <a:off x="2530672" y="136942"/>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10" name="object 10"/>
          <p:cNvGrpSpPr/>
          <p:nvPr/>
        </p:nvGrpSpPr>
        <p:grpSpPr>
          <a:xfrm>
            <a:off x="1286454" y="616428"/>
            <a:ext cx="2697569" cy="2431839"/>
            <a:chOff x="607272" y="291662"/>
            <a:chExt cx="1276350" cy="1150620"/>
          </a:xfrm>
        </p:grpSpPr>
        <p:sp>
          <p:nvSpPr>
            <p:cNvPr id="11" name="object 11"/>
            <p:cNvSpPr/>
            <p:nvPr/>
          </p:nvSpPr>
          <p:spPr>
            <a:xfrm>
              <a:off x="609803" y="877503"/>
              <a:ext cx="504190" cy="529590"/>
            </a:xfrm>
            <a:custGeom>
              <a:avLst/>
              <a:gdLst/>
              <a:ahLst/>
              <a:cxnLst/>
              <a:rect l="l" t="t" r="r" b="b"/>
              <a:pathLst>
                <a:path w="504190" h="529590">
                  <a:moveTo>
                    <a:pt x="0" y="529248"/>
                  </a:moveTo>
                  <a:lnTo>
                    <a:pt x="504075" y="0"/>
                  </a:lnTo>
                </a:path>
              </a:pathLst>
            </a:custGeom>
            <a:ln w="5060">
              <a:solidFill>
                <a:srgbClr val="22373A"/>
              </a:solidFill>
            </a:ln>
          </p:spPr>
          <p:txBody>
            <a:bodyPr wrap="square" lIns="0" tIns="0" rIns="0" bIns="0" rtlCol="0"/>
            <a:lstStyle/>
            <a:p>
              <a:endParaRPr sz="3804"/>
            </a:p>
          </p:txBody>
        </p:sp>
        <p:sp>
          <p:nvSpPr>
            <p:cNvPr id="12" name="object 12"/>
            <p:cNvSpPr/>
            <p:nvPr/>
          </p:nvSpPr>
          <p:spPr>
            <a:xfrm>
              <a:off x="1075444" y="873782"/>
              <a:ext cx="44450" cy="42545"/>
            </a:xfrm>
            <a:custGeom>
              <a:avLst/>
              <a:gdLst/>
              <a:ahLst/>
              <a:cxnLst/>
              <a:rect l="l" t="t" r="r" b="b"/>
              <a:pathLst>
                <a:path w="44450" h="42544">
                  <a:moveTo>
                    <a:pt x="0" y="0"/>
                  </a:moveTo>
                  <a:lnTo>
                    <a:pt x="11843" y="4888"/>
                  </a:lnTo>
                  <a:lnTo>
                    <a:pt x="22533" y="6372"/>
                  </a:lnTo>
                  <a:lnTo>
                    <a:pt x="32004" y="5141"/>
                  </a:lnTo>
                  <a:lnTo>
                    <a:pt x="40187" y="1887"/>
                  </a:lnTo>
                  <a:lnTo>
                    <a:pt x="37336" y="10219"/>
                  </a:lnTo>
                  <a:lnTo>
                    <a:pt x="36568" y="19738"/>
                  </a:lnTo>
                  <a:lnTo>
                    <a:pt x="38570" y="30344"/>
                  </a:lnTo>
                  <a:lnTo>
                    <a:pt x="44030" y="41935"/>
                  </a:lnTo>
                </a:path>
              </a:pathLst>
            </a:custGeom>
            <a:ln w="5067">
              <a:solidFill>
                <a:srgbClr val="22373A"/>
              </a:solidFill>
            </a:ln>
          </p:spPr>
          <p:txBody>
            <a:bodyPr wrap="square" lIns="0" tIns="0" rIns="0" bIns="0" rtlCol="0"/>
            <a:lstStyle/>
            <a:p>
              <a:endParaRPr sz="3804"/>
            </a:p>
          </p:txBody>
        </p:sp>
        <p:sp>
          <p:nvSpPr>
            <p:cNvPr id="13" name="object 13"/>
            <p:cNvSpPr/>
            <p:nvPr/>
          </p:nvSpPr>
          <p:spPr>
            <a:xfrm>
              <a:off x="927468" y="911730"/>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4" name="object 14"/>
            <p:cNvSpPr/>
            <p:nvPr/>
          </p:nvSpPr>
          <p:spPr>
            <a:xfrm>
              <a:off x="1125498" y="909440"/>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5" name="object 15"/>
            <p:cNvSpPr/>
            <p:nvPr/>
          </p:nvSpPr>
          <p:spPr>
            <a:xfrm>
              <a:off x="1245158" y="929789"/>
              <a:ext cx="0" cy="509905"/>
            </a:xfrm>
            <a:custGeom>
              <a:avLst/>
              <a:gdLst/>
              <a:ahLst/>
              <a:cxnLst/>
              <a:rect l="l" t="t" r="r" b="b"/>
              <a:pathLst>
                <a:path h="509905">
                  <a:moveTo>
                    <a:pt x="0" y="509867"/>
                  </a:moveTo>
                  <a:lnTo>
                    <a:pt x="0" y="0"/>
                  </a:lnTo>
                </a:path>
              </a:pathLst>
            </a:custGeom>
            <a:ln w="5060">
              <a:solidFill>
                <a:srgbClr val="22373A"/>
              </a:solidFill>
            </a:ln>
          </p:spPr>
          <p:txBody>
            <a:bodyPr wrap="square" lIns="0" tIns="0" rIns="0" bIns="0" rtlCol="0"/>
            <a:lstStyle/>
            <a:p>
              <a:endParaRPr sz="3804"/>
            </a:p>
          </p:txBody>
        </p:sp>
        <p:sp>
          <p:nvSpPr>
            <p:cNvPr id="16" name="object 16"/>
            <p:cNvSpPr/>
            <p:nvPr/>
          </p:nvSpPr>
          <p:spPr>
            <a:xfrm>
              <a:off x="1214792" y="92725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sp>
          <p:nvSpPr>
            <p:cNvPr id="17" name="object 17"/>
            <p:cNvSpPr/>
            <p:nvPr/>
          </p:nvSpPr>
          <p:spPr>
            <a:xfrm>
              <a:off x="1327086" y="911730"/>
              <a:ext cx="251460" cy="528320"/>
            </a:xfrm>
            <a:custGeom>
              <a:avLst/>
              <a:gdLst/>
              <a:ahLst/>
              <a:cxnLst/>
              <a:rect l="l" t="t" r="r" b="b"/>
              <a:pathLst>
                <a:path w="251459" h="528319">
                  <a:moveTo>
                    <a:pt x="251421" y="527926"/>
                  </a:moveTo>
                  <a:lnTo>
                    <a:pt x="0" y="0"/>
                  </a:lnTo>
                </a:path>
              </a:pathLst>
            </a:custGeom>
            <a:ln w="5060">
              <a:solidFill>
                <a:srgbClr val="22373A"/>
              </a:solidFill>
            </a:ln>
          </p:spPr>
          <p:txBody>
            <a:bodyPr wrap="square" lIns="0" tIns="0" rIns="0" bIns="0" rtlCol="0"/>
            <a:lstStyle/>
            <a:p>
              <a:endParaRPr sz="3804"/>
            </a:p>
          </p:txBody>
        </p:sp>
        <p:sp>
          <p:nvSpPr>
            <p:cNvPr id="18" name="object 18"/>
            <p:cNvSpPr/>
            <p:nvPr/>
          </p:nvSpPr>
          <p:spPr>
            <a:xfrm>
              <a:off x="1309868" y="909440"/>
              <a:ext cx="55244" cy="37465"/>
            </a:xfrm>
            <a:custGeom>
              <a:avLst/>
              <a:gdLst/>
              <a:ahLst/>
              <a:cxnLst/>
              <a:rect l="l" t="t" r="r" b="b"/>
              <a:pathLst>
                <a:path w="55244" h="37465">
                  <a:moveTo>
                    <a:pt x="0" y="36905"/>
                  </a:moveTo>
                  <a:lnTo>
                    <a:pt x="8807" y="27579"/>
                  </a:lnTo>
                  <a:lnTo>
                    <a:pt x="14018" y="18112"/>
                  </a:lnTo>
                  <a:lnTo>
                    <a:pt x="16254" y="8815"/>
                  </a:lnTo>
                  <a:lnTo>
                    <a:pt x="16138" y="0"/>
                  </a:lnTo>
                  <a:lnTo>
                    <a:pt x="22910" y="5646"/>
                  </a:lnTo>
                  <a:lnTo>
                    <a:pt x="31537" y="9768"/>
                  </a:lnTo>
                  <a:lnTo>
                    <a:pt x="42171" y="11689"/>
                  </a:lnTo>
                  <a:lnTo>
                    <a:pt x="54963" y="10729"/>
                  </a:lnTo>
                </a:path>
              </a:pathLst>
            </a:custGeom>
            <a:ln w="5073">
              <a:solidFill>
                <a:srgbClr val="22373A"/>
              </a:solidFill>
            </a:ln>
          </p:spPr>
          <p:txBody>
            <a:bodyPr wrap="square" lIns="0" tIns="0" rIns="0" bIns="0" rtlCol="0"/>
            <a:lstStyle/>
            <a:p>
              <a:endParaRPr sz="3804"/>
            </a:p>
          </p:txBody>
        </p:sp>
        <p:sp>
          <p:nvSpPr>
            <p:cNvPr id="19" name="object 19"/>
            <p:cNvSpPr/>
            <p:nvPr/>
          </p:nvSpPr>
          <p:spPr>
            <a:xfrm>
              <a:off x="1376438" y="877503"/>
              <a:ext cx="504190" cy="529590"/>
            </a:xfrm>
            <a:custGeom>
              <a:avLst/>
              <a:gdLst/>
              <a:ahLst/>
              <a:cxnLst/>
              <a:rect l="l" t="t" r="r" b="b"/>
              <a:pathLst>
                <a:path w="504189" h="529590">
                  <a:moveTo>
                    <a:pt x="504075" y="529248"/>
                  </a:moveTo>
                  <a:lnTo>
                    <a:pt x="0" y="0"/>
                  </a:lnTo>
                </a:path>
              </a:pathLst>
            </a:custGeom>
            <a:ln w="5060">
              <a:solidFill>
                <a:srgbClr val="22373A"/>
              </a:solidFill>
            </a:ln>
          </p:spPr>
          <p:txBody>
            <a:bodyPr wrap="square" lIns="0" tIns="0" rIns="0" bIns="0" rtlCol="0"/>
            <a:lstStyle/>
            <a:p>
              <a:endParaRPr sz="3804"/>
            </a:p>
          </p:txBody>
        </p:sp>
        <p:sp>
          <p:nvSpPr>
            <p:cNvPr id="20" name="object 20"/>
            <p:cNvSpPr/>
            <p:nvPr/>
          </p:nvSpPr>
          <p:spPr>
            <a:xfrm>
              <a:off x="1370843" y="873782"/>
              <a:ext cx="44450" cy="42545"/>
            </a:xfrm>
            <a:custGeom>
              <a:avLst/>
              <a:gdLst/>
              <a:ahLst/>
              <a:cxnLst/>
              <a:rect l="l" t="t" r="r" b="b"/>
              <a:pathLst>
                <a:path w="44450" h="42544">
                  <a:moveTo>
                    <a:pt x="0" y="41935"/>
                  </a:moveTo>
                  <a:lnTo>
                    <a:pt x="5459" y="30344"/>
                  </a:lnTo>
                  <a:lnTo>
                    <a:pt x="7462" y="19738"/>
                  </a:lnTo>
                  <a:lnTo>
                    <a:pt x="6694" y="10219"/>
                  </a:lnTo>
                  <a:lnTo>
                    <a:pt x="3842" y="1887"/>
                  </a:lnTo>
                  <a:lnTo>
                    <a:pt x="12025" y="5141"/>
                  </a:lnTo>
                  <a:lnTo>
                    <a:pt x="21496" y="6372"/>
                  </a:lnTo>
                  <a:lnTo>
                    <a:pt x="32187" y="4888"/>
                  </a:lnTo>
                  <a:lnTo>
                    <a:pt x="44030" y="0"/>
                  </a:lnTo>
                </a:path>
              </a:pathLst>
            </a:custGeom>
            <a:ln w="5067">
              <a:solidFill>
                <a:srgbClr val="22373A"/>
              </a:solidFill>
            </a:ln>
          </p:spPr>
          <p:txBody>
            <a:bodyPr wrap="square" lIns="0" tIns="0" rIns="0" bIns="0" rtlCol="0"/>
            <a:lstStyle/>
            <a:p>
              <a:endParaRPr sz="3804"/>
            </a:p>
          </p:txBody>
        </p:sp>
        <p:sp>
          <p:nvSpPr>
            <p:cNvPr id="21" name="object 21"/>
            <p:cNvSpPr/>
            <p:nvPr/>
          </p:nvSpPr>
          <p:spPr>
            <a:xfrm>
              <a:off x="1245158" y="296724"/>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22" name="object 22"/>
            <p:cNvSpPr/>
            <p:nvPr/>
          </p:nvSpPr>
          <p:spPr>
            <a:xfrm>
              <a:off x="1214792" y="294192"/>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3" name="object 23"/>
          <p:cNvSpPr txBox="1"/>
          <p:nvPr/>
        </p:nvSpPr>
        <p:spPr>
          <a:xfrm>
            <a:off x="973705" y="2400291"/>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8" name="object 28"/>
          <p:cNvSpPr txBox="1"/>
          <p:nvPr/>
        </p:nvSpPr>
        <p:spPr>
          <a:xfrm>
            <a:off x="11694302" y="6325433"/>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21</a:t>
            </a:r>
            <a:endParaRPr sz="1691">
              <a:latin typeface="Arial"/>
              <a:cs typeface="Arial"/>
            </a:endParaRPr>
          </a:p>
        </p:txBody>
      </p:sp>
      <p:sp>
        <p:nvSpPr>
          <p:cNvPr id="24" name="object 24"/>
          <p:cNvSpPr txBox="1"/>
          <p:nvPr/>
        </p:nvSpPr>
        <p:spPr>
          <a:xfrm>
            <a:off x="1734581" y="2400291"/>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a:t>
            </a:r>
            <a:endParaRPr sz="1902" baseline="-13888">
              <a:latin typeface="LM Roman 8"/>
              <a:cs typeface="LM Roman 8"/>
            </a:endParaRPr>
          </a:p>
        </p:txBody>
      </p:sp>
      <p:sp>
        <p:nvSpPr>
          <p:cNvPr id="25" name="object 25"/>
          <p:cNvSpPr txBox="1"/>
          <p:nvPr/>
        </p:nvSpPr>
        <p:spPr>
          <a:xfrm>
            <a:off x="2390450" y="2379785"/>
            <a:ext cx="641512" cy="308882"/>
          </a:xfrm>
          <a:prstGeom prst="rect">
            <a:avLst/>
          </a:prstGeom>
        </p:spPr>
        <p:txBody>
          <a:bodyPr vert="horz" wrap="square" lIns="0" tIns="32210" rIns="0" bIns="0" rtlCol="0">
            <a:spAutoFit/>
          </a:bodyPr>
          <a:lstStyle/>
          <a:p>
            <a:pPr marL="26841">
              <a:spcBef>
                <a:spcPts val="254"/>
              </a:spcBef>
              <a:tabLst>
                <a:tab pos="483146" algn="l"/>
              </a:tabLst>
            </a:pPr>
            <a:r>
              <a:rPr sz="1796" i="1" spc="53" dirty="0">
                <a:solidFill>
                  <a:srgbClr val="22373A"/>
                </a:solidFill>
                <a:latin typeface="Times New Roman"/>
                <a:cs typeface="Times New Roman"/>
              </a:rPr>
              <a:t>..	..</a:t>
            </a:r>
            <a:endParaRPr sz="1796">
              <a:latin typeface="Times New Roman"/>
              <a:cs typeface="Times New Roman"/>
            </a:endParaRPr>
          </a:p>
        </p:txBody>
      </p:sp>
      <p:sp>
        <p:nvSpPr>
          <p:cNvPr id="26" name="object 26"/>
          <p:cNvSpPr txBox="1"/>
          <p:nvPr/>
        </p:nvSpPr>
        <p:spPr>
          <a:xfrm>
            <a:off x="3246589" y="2400291"/>
            <a:ext cx="440198" cy="308882"/>
          </a:xfrm>
          <a:prstGeom prst="rect">
            <a:avLst/>
          </a:prstGeom>
        </p:spPr>
        <p:txBody>
          <a:bodyPr vert="horz" wrap="square" lIns="0" tIns="32210" rIns="0" bIns="0" rtlCol="0">
            <a:spAutoFit/>
          </a:bodyPr>
          <a:lstStyle/>
          <a:p>
            <a:pPr marL="80524">
              <a:spcBef>
                <a:spcPts val="254"/>
              </a:spcBef>
            </a:pPr>
            <a:r>
              <a:rPr sz="1796" i="1" spc="85" dirty="0">
                <a:solidFill>
                  <a:srgbClr val="22373A"/>
                </a:solidFill>
                <a:latin typeface="Times New Roman"/>
                <a:cs typeface="Times New Roman"/>
              </a:rPr>
              <a:t>w</a:t>
            </a:r>
            <a:r>
              <a:rPr sz="1902" i="1" spc="127" baseline="-13888" dirty="0">
                <a:solidFill>
                  <a:srgbClr val="22373A"/>
                </a:solidFill>
                <a:latin typeface="Verdana"/>
                <a:cs typeface="Verdana"/>
              </a:rPr>
              <a:t>n</a:t>
            </a:r>
            <a:endParaRPr sz="1902" baseline="-13888">
              <a:latin typeface="Verdana"/>
              <a:cs typeface="Verdana"/>
            </a:endParaRPr>
          </a:p>
        </p:txBody>
      </p:sp>
      <p:sp>
        <p:nvSpPr>
          <p:cNvPr id="27" name="object 27"/>
          <p:cNvSpPr txBox="1"/>
          <p:nvPr/>
        </p:nvSpPr>
        <p:spPr>
          <a:xfrm>
            <a:off x="5612128" y="62347"/>
            <a:ext cx="6084965" cy="1792715"/>
          </a:xfrm>
          <a:prstGeom prst="rect">
            <a:avLst/>
          </a:prstGeom>
        </p:spPr>
        <p:txBody>
          <a:bodyPr vert="horz" wrap="square" lIns="0" tIns="26841" rIns="0" bIns="0" rtlCol="0">
            <a:spAutoFit/>
          </a:bodyPr>
          <a:lstStyle/>
          <a:p>
            <a:pPr marL="250968" marR="10737" indent="-225468">
              <a:lnSpc>
                <a:spcPct val="118000"/>
              </a:lnSpc>
              <a:spcBef>
                <a:spcPts val="211"/>
              </a:spcBef>
              <a:buClr>
                <a:srgbClr val="FFFFFF"/>
              </a:buClr>
              <a:buChar char="•"/>
              <a:tabLst>
                <a:tab pos="252310" algn="l"/>
              </a:tabLst>
            </a:pPr>
            <a:r>
              <a:rPr sz="2325" spc="-169" dirty="0">
                <a:solidFill>
                  <a:srgbClr val="22373A"/>
                </a:solidFill>
                <a:latin typeface="Arial"/>
                <a:cs typeface="Arial"/>
              </a:rPr>
              <a:t>Frank </a:t>
            </a:r>
            <a:r>
              <a:rPr sz="2325" spc="-127" dirty="0">
                <a:solidFill>
                  <a:srgbClr val="22373A"/>
                </a:solidFill>
                <a:latin typeface="Arial"/>
                <a:cs typeface="Arial"/>
              </a:rPr>
              <a:t>Rosenblatt, </a:t>
            </a:r>
            <a:r>
              <a:rPr sz="2325" spc="-169" dirty="0">
                <a:solidFill>
                  <a:srgbClr val="22373A"/>
                </a:solidFill>
                <a:latin typeface="Arial"/>
                <a:cs typeface="Arial"/>
              </a:rPr>
              <a:t>an </a:t>
            </a:r>
            <a:r>
              <a:rPr sz="2325" spc="-148" dirty="0">
                <a:solidFill>
                  <a:srgbClr val="22373A"/>
                </a:solidFill>
                <a:latin typeface="Arial"/>
                <a:cs typeface="Arial"/>
              </a:rPr>
              <a:t>American </a:t>
            </a:r>
            <a:r>
              <a:rPr sz="2325" spc="-95" dirty="0">
                <a:solidFill>
                  <a:srgbClr val="22373A"/>
                </a:solidFill>
                <a:latin typeface="Arial"/>
                <a:cs typeface="Arial"/>
              </a:rPr>
              <a:t>psychologist, </a:t>
            </a:r>
            <a:r>
              <a:rPr sz="2325" spc="-137" dirty="0">
                <a:solidFill>
                  <a:srgbClr val="22373A"/>
                </a:solidFill>
                <a:latin typeface="Arial"/>
                <a:cs typeface="Arial"/>
              </a:rPr>
              <a:t>pro-  </a:t>
            </a:r>
            <a:r>
              <a:rPr sz="2325" spc="-148" dirty="0">
                <a:solidFill>
                  <a:srgbClr val="22373A"/>
                </a:solidFill>
                <a:latin typeface="Arial"/>
                <a:cs typeface="Arial"/>
              </a:rPr>
              <a:t>posed </a:t>
            </a:r>
            <a:r>
              <a:rPr sz="2325" spc="-63" dirty="0">
                <a:solidFill>
                  <a:srgbClr val="22373A"/>
                </a:solidFill>
                <a:latin typeface="Arial"/>
                <a:cs typeface="Arial"/>
              </a:rPr>
              <a:t>the </a:t>
            </a:r>
            <a:r>
              <a:rPr sz="2325" b="1" spc="-106" dirty="0">
                <a:solidFill>
                  <a:srgbClr val="22373A"/>
                </a:solidFill>
                <a:latin typeface="Trebuchet MS"/>
                <a:cs typeface="Trebuchet MS"/>
              </a:rPr>
              <a:t>classical </a:t>
            </a:r>
            <a:r>
              <a:rPr sz="2325" b="1" spc="-159" dirty="0">
                <a:solidFill>
                  <a:srgbClr val="22373A"/>
                </a:solidFill>
                <a:latin typeface="Trebuchet MS"/>
                <a:cs typeface="Trebuchet MS"/>
              </a:rPr>
              <a:t>perceptron </a:t>
            </a:r>
            <a:r>
              <a:rPr sz="2325" spc="-116" dirty="0">
                <a:solidFill>
                  <a:srgbClr val="22373A"/>
                </a:solidFill>
                <a:latin typeface="Arial"/>
                <a:cs typeface="Arial"/>
              </a:rPr>
              <a:t>model</a:t>
            </a:r>
            <a:r>
              <a:rPr sz="2325" spc="-241" dirty="0">
                <a:solidFill>
                  <a:srgbClr val="22373A"/>
                </a:solidFill>
                <a:latin typeface="Arial"/>
                <a:cs typeface="Arial"/>
              </a:rPr>
              <a:t> </a:t>
            </a:r>
            <a:r>
              <a:rPr sz="2325" spc="-53" dirty="0">
                <a:solidFill>
                  <a:srgbClr val="22373A"/>
                </a:solidFill>
                <a:latin typeface="Arial"/>
                <a:cs typeface="Arial"/>
              </a:rPr>
              <a:t>(1958)</a:t>
            </a:r>
            <a:endParaRPr sz="2325">
              <a:latin typeface="Arial"/>
              <a:cs typeface="Arial"/>
            </a:endParaRPr>
          </a:p>
          <a:p>
            <a:pPr marL="250968" marR="10737" indent="-225468">
              <a:lnSpc>
                <a:spcPct val="118000"/>
              </a:lnSpc>
              <a:spcBef>
                <a:spcPts val="634"/>
              </a:spcBef>
              <a:buClr>
                <a:srgbClr val="FFFFFF"/>
              </a:buClr>
              <a:buChar char="•"/>
              <a:tabLst>
                <a:tab pos="252310" algn="l"/>
              </a:tabLst>
            </a:pPr>
            <a:r>
              <a:rPr sz="2325" spc="-285" dirty="0">
                <a:solidFill>
                  <a:srgbClr val="22373A"/>
                </a:solidFill>
                <a:latin typeface="Arial"/>
                <a:cs typeface="Arial"/>
              </a:rPr>
              <a:t>A </a:t>
            </a:r>
            <a:r>
              <a:rPr sz="2325" spc="-127" dirty="0">
                <a:solidFill>
                  <a:srgbClr val="22373A"/>
                </a:solidFill>
                <a:latin typeface="Arial"/>
                <a:cs typeface="Arial"/>
              </a:rPr>
              <a:t>more </a:t>
            </a:r>
            <a:r>
              <a:rPr sz="2325" spc="-137" dirty="0">
                <a:solidFill>
                  <a:srgbClr val="22373A"/>
                </a:solidFill>
                <a:latin typeface="Arial"/>
                <a:cs typeface="Arial"/>
              </a:rPr>
              <a:t>general </a:t>
            </a:r>
            <a:r>
              <a:rPr sz="2325" spc="-74" dirty="0">
                <a:solidFill>
                  <a:srgbClr val="22373A"/>
                </a:solidFill>
                <a:latin typeface="Arial"/>
                <a:cs typeface="Arial"/>
              </a:rPr>
              <a:t>computational </a:t>
            </a:r>
            <a:r>
              <a:rPr sz="2325" spc="-116" dirty="0">
                <a:solidFill>
                  <a:srgbClr val="22373A"/>
                </a:solidFill>
                <a:latin typeface="Arial"/>
                <a:cs typeface="Arial"/>
              </a:rPr>
              <a:t>model </a:t>
            </a:r>
            <a:r>
              <a:rPr sz="2325" spc="-74" dirty="0">
                <a:solidFill>
                  <a:srgbClr val="22373A"/>
                </a:solidFill>
                <a:latin typeface="Arial"/>
                <a:cs typeface="Arial"/>
              </a:rPr>
              <a:t>than</a:t>
            </a:r>
            <a:r>
              <a:rPr sz="2325" spc="-423" dirty="0">
                <a:solidFill>
                  <a:srgbClr val="22373A"/>
                </a:solidFill>
                <a:latin typeface="Arial"/>
                <a:cs typeface="Arial"/>
              </a:rPr>
              <a:t> </a:t>
            </a:r>
            <a:r>
              <a:rPr sz="2325" spc="-159" dirty="0">
                <a:solidFill>
                  <a:srgbClr val="22373A"/>
                </a:solidFill>
                <a:latin typeface="Arial"/>
                <a:cs typeface="Arial"/>
              </a:rPr>
              <a:t>McCul-  </a:t>
            </a:r>
            <a:r>
              <a:rPr sz="2325" spc="-63" dirty="0">
                <a:solidFill>
                  <a:srgbClr val="22373A"/>
                </a:solidFill>
                <a:latin typeface="Arial"/>
                <a:cs typeface="Arial"/>
              </a:rPr>
              <a:t>loch–Pitts</a:t>
            </a:r>
            <a:r>
              <a:rPr sz="2325" spc="-127" dirty="0">
                <a:solidFill>
                  <a:srgbClr val="22373A"/>
                </a:solidFill>
                <a:latin typeface="Arial"/>
                <a:cs typeface="Arial"/>
              </a:rPr>
              <a:t> </a:t>
            </a:r>
            <a:r>
              <a:rPr sz="2325" spc="-137" dirty="0">
                <a:solidFill>
                  <a:srgbClr val="22373A"/>
                </a:solidFill>
                <a:latin typeface="Arial"/>
                <a:cs typeface="Arial"/>
              </a:rPr>
              <a:t>neurons</a:t>
            </a:r>
            <a:endParaRPr sz="2325">
              <a:latin typeface="Arial"/>
              <a:cs typeface="Arial"/>
            </a:endParaRPr>
          </a:p>
        </p:txBody>
      </p:sp>
    </p:spTree>
    <p:extLst>
      <p:ext uri="{BB962C8B-B14F-4D97-AF65-F5344CB8AC3E}">
        <p14:creationId xmlns:p14="http://schemas.microsoft.com/office/powerpoint/2010/main" val="2124981753"/>
      </p:ext>
    </p:extLst>
  </p:cSld>
  <p:clrMapOvr>
    <a:masterClrMapping/>
  </p:clrMapOvr>
  <p:transition>
    <p:cut/>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8259" y="2882530"/>
            <a:ext cx="1257524" cy="382183"/>
          </a:xfrm>
          <a:prstGeom prst="rect">
            <a:avLst/>
          </a:prstGeom>
        </p:spPr>
        <p:txBody>
          <a:bodyPr vert="horz" wrap="square" lIns="0" tIns="24157" rIns="0" bIns="0" rtlCol="0">
            <a:spAutoFit/>
          </a:bodyPr>
          <a:lstStyle/>
          <a:p>
            <a:pPr marL="107366">
              <a:spcBef>
                <a:spcPts val="190"/>
              </a:spcBef>
              <a:tabLst>
                <a:tab pos="866977" algn="l"/>
              </a:tabLst>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	</a:t>
            </a: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3" name="object 3"/>
          <p:cNvSpPr txBox="1"/>
          <p:nvPr/>
        </p:nvSpPr>
        <p:spPr>
          <a:xfrm>
            <a:off x="2526351" y="2856924"/>
            <a:ext cx="217416" cy="382183"/>
          </a:xfrm>
          <a:prstGeom prst="rect">
            <a:avLst/>
          </a:prstGeom>
        </p:spPr>
        <p:txBody>
          <a:bodyPr vert="horz" wrap="square" lIns="0" tIns="24157" rIns="0" bIns="0" rtlCol="0">
            <a:spAutoFit/>
          </a:bodyPr>
          <a:lstStyle/>
          <a:p>
            <a:pPr marL="26841">
              <a:spcBef>
                <a:spcPts val="190"/>
              </a:spcBef>
            </a:pPr>
            <a:r>
              <a:rPr sz="2325" i="1" spc="53" dirty="0">
                <a:solidFill>
                  <a:srgbClr val="22373A"/>
                </a:solidFill>
                <a:latin typeface="Times New Roman"/>
                <a:cs typeface="Times New Roman"/>
              </a:rPr>
              <a:t>..</a:t>
            </a:r>
            <a:endParaRPr sz="2325">
              <a:latin typeface="Times New Roman"/>
              <a:cs typeface="Times New Roman"/>
            </a:endParaRPr>
          </a:p>
        </p:txBody>
      </p:sp>
      <p:sp>
        <p:nvSpPr>
          <p:cNvPr id="4" name="object 4"/>
          <p:cNvSpPr txBox="1"/>
          <p:nvPr/>
        </p:nvSpPr>
        <p:spPr>
          <a:xfrm>
            <a:off x="3287224" y="2856924"/>
            <a:ext cx="217416" cy="382183"/>
          </a:xfrm>
          <a:prstGeom prst="rect">
            <a:avLst/>
          </a:prstGeom>
        </p:spPr>
        <p:txBody>
          <a:bodyPr vert="horz" wrap="square" lIns="0" tIns="24157" rIns="0" bIns="0" rtlCol="0">
            <a:spAutoFit/>
          </a:bodyPr>
          <a:lstStyle/>
          <a:p>
            <a:pPr marL="26841">
              <a:spcBef>
                <a:spcPts val="190"/>
              </a:spcBef>
            </a:pPr>
            <a:r>
              <a:rPr sz="2325" i="1" spc="53" dirty="0">
                <a:solidFill>
                  <a:srgbClr val="22373A"/>
                </a:solidFill>
                <a:latin typeface="Times New Roman"/>
                <a:cs typeface="Times New Roman"/>
              </a:rPr>
              <a:t>..</a:t>
            </a:r>
            <a:endParaRPr sz="2325">
              <a:latin typeface="Times New Roman"/>
              <a:cs typeface="Times New Roman"/>
            </a:endParaRPr>
          </a:p>
        </p:txBody>
      </p:sp>
      <p:sp>
        <p:nvSpPr>
          <p:cNvPr id="5" name="object 5"/>
          <p:cNvSpPr txBox="1"/>
          <p:nvPr/>
        </p:nvSpPr>
        <p:spPr>
          <a:xfrm>
            <a:off x="3916417" y="2882531"/>
            <a:ext cx="467040" cy="382183"/>
          </a:xfrm>
          <a:prstGeom prst="rect">
            <a:avLst/>
          </a:prstGeom>
        </p:spPr>
        <p:txBody>
          <a:bodyPr vert="horz" wrap="square" lIns="0" tIns="24157" rIns="0" bIns="0" rtlCol="0">
            <a:spAutoFit/>
          </a:bodyPr>
          <a:lstStyle/>
          <a:p>
            <a:pPr marL="80524">
              <a:spcBef>
                <a:spcPts val="190"/>
              </a:spcBef>
            </a:pPr>
            <a:r>
              <a:rPr sz="2325" i="1" spc="148" dirty="0">
                <a:solidFill>
                  <a:srgbClr val="22373A"/>
                </a:solidFill>
                <a:latin typeface="Times New Roman"/>
                <a:cs typeface="Times New Roman"/>
              </a:rPr>
              <a:t>x</a:t>
            </a:r>
            <a:r>
              <a:rPr sz="2536" i="1" spc="220" baseline="-10416" dirty="0">
                <a:solidFill>
                  <a:srgbClr val="22373A"/>
                </a:solidFill>
                <a:latin typeface="Verdana"/>
                <a:cs typeface="Verdana"/>
              </a:rPr>
              <a:t>n</a:t>
            </a:r>
            <a:endParaRPr sz="2536" baseline="-10416">
              <a:latin typeface="Verdana"/>
              <a:cs typeface="Verdana"/>
            </a:endParaRPr>
          </a:p>
        </p:txBody>
      </p:sp>
      <p:grpSp>
        <p:nvGrpSpPr>
          <p:cNvPr id="6" name="object 6"/>
          <p:cNvGrpSpPr/>
          <p:nvPr/>
        </p:nvGrpSpPr>
        <p:grpSpPr>
          <a:xfrm>
            <a:off x="2243468" y="1172114"/>
            <a:ext cx="782429" cy="782429"/>
            <a:chOff x="1060081" y="554583"/>
            <a:chExt cx="370205" cy="370205"/>
          </a:xfrm>
        </p:grpSpPr>
        <p:sp>
          <p:nvSpPr>
            <p:cNvPr id="7" name="object 7"/>
            <p:cNvSpPr/>
            <p:nvPr/>
          </p:nvSpPr>
          <p:spPr>
            <a:xfrm>
              <a:off x="1065161" y="559663"/>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8" name="object 8"/>
            <p:cNvSpPr/>
            <p:nvPr/>
          </p:nvSpPr>
          <p:spPr>
            <a:xfrm>
              <a:off x="1065161" y="559663"/>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9" name="object 9"/>
          <p:cNvSpPr txBox="1"/>
          <p:nvPr/>
        </p:nvSpPr>
        <p:spPr>
          <a:xfrm>
            <a:off x="2530672" y="136942"/>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10" name="object 10"/>
          <p:cNvGrpSpPr/>
          <p:nvPr/>
        </p:nvGrpSpPr>
        <p:grpSpPr>
          <a:xfrm>
            <a:off x="1286454" y="616428"/>
            <a:ext cx="2697569" cy="2431839"/>
            <a:chOff x="607272" y="291662"/>
            <a:chExt cx="1276350" cy="1150620"/>
          </a:xfrm>
        </p:grpSpPr>
        <p:sp>
          <p:nvSpPr>
            <p:cNvPr id="11" name="object 11"/>
            <p:cNvSpPr/>
            <p:nvPr/>
          </p:nvSpPr>
          <p:spPr>
            <a:xfrm>
              <a:off x="609803" y="877503"/>
              <a:ext cx="504190" cy="529590"/>
            </a:xfrm>
            <a:custGeom>
              <a:avLst/>
              <a:gdLst/>
              <a:ahLst/>
              <a:cxnLst/>
              <a:rect l="l" t="t" r="r" b="b"/>
              <a:pathLst>
                <a:path w="504190" h="529590">
                  <a:moveTo>
                    <a:pt x="0" y="529248"/>
                  </a:moveTo>
                  <a:lnTo>
                    <a:pt x="504075" y="0"/>
                  </a:lnTo>
                </a:path>
              </a:pathLst>
            </a:custGeom>
            <a:ln w="5060">
              <a:solidFill>
                <a:srgbClr val="22373A"/>
              </a:solidFill>
            </a:ln>
          </p:spPr>
          <p:txBody>
            <a:bodyPr wrap="square" lIns="0" tIns="0" rIns="0" bIns="0" rtlCol="0"/>
            <a:lstStyle/>
            <a:p>
              <a:endParaRPr sz="3804"/>
            </a:p>
          </p:txBody>
        </p:sp>
        <p:sp>
          <p:nvSpPr>
            <p:cNvPr id="12" name="object 12"/>
            <p:cNvSpPr/>
            <p:nvPr/>
          </p:nvSpPr>
          <p:spPr>
            <a:xfrm>
              <a:off x="1075444" y="873782"/>
              <a:ext cx="44450" cy="42545"/>
            </a:xfrm>
            <a:custGeom>
              <a:avLst/>
              <a:gdLst/>
              <a:ahLst/>
              <a:cxnLst/>
              <a:rect l="l" t="t" r="r" b="b"/>
              <a:pathLst>
                <a:path w="44450" h="42544">
                  <a:moveTo>
                    <a:pt x="0" y="0"/>
                  </a:moveTo>
                  <a:lnTo>
                    <a:pt x="11843" y="4888"/>
                  </a:lnTo>
                  <a:lnTo>
                    <a:pt x="22533" y="6372"/>
                  </a:lnTo>
                  <a:lnTo>
                    <a:pt x="32004" y="5141"/>
                  </a:lnTo>
                  <a:lnTo>
                    <a:pt x="40187" y="1887"/>
                  </a:lnTo>
                  <a:lnTo>
                    <a:pt x="37336" y="10219"/>
                  </a:lnTo>
                  <a:lnTo>
                    <a:pt x="36568" y="19738"/>
                  </a:lnTo>
                  <a:lnTo>
                    <a:pt x="38570" y="30344"/>
                  </a:lnTo>
                  <a:lnTo>
                    <a:pt x="44030" y="41935"/>
                  </a:lnTo>
                </a:path>
              </a:pathLst>
            </a:custGeom>
            <a:ln w="5067">
              <a:solidFill>
                <a:srgbClr val="22373A"/>
              </a:solidFill>
            </a:ln>
          </p:spPr>
          <p:txBody>
            <a:bodyPr wrap="square" lIns="0" tIns="0" rIns="0" bIns="0" rtlCol="0"/>
            <a:lstStyle/>
            <a:p>
              <a:endParaRPr sz="3804"/>
            </a:p>
          </p:txBody>
        </p:sp>
        <p:sp>
          <p:nvSpPr>
            <p:cNvPr id="13" name="object 13"/>
            <p:cNvSpPr/>
            <p:nvPr/>
          </p:nvSpPr>
          <p:spPr>
            <a:xfrm>
              <a:off x="927468" y="911730"/>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4" name="object 14"/>
            <p:cNvSpPr/>
            <p:nvPr/>
          </p:nvSpPr>
          <p:spPr>
            <a:xfrm>
              <a:off x="1125498" y="909440"/>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5" name="object 15"/>
            <p:cNvSpPr/>
            <p:nvPr/>
          </p:nvSpPr>
          <p:spPr>
            <a:xfrm>
              <a:off x="1245158" y="929789"/>
              <a:ext cx="0" cy="509905"/>
            </a:xfrm>
            <a:custGeom>
              <a:avLst/>
              <a:gdLst/>
              <a:ahLst/>
              <a:cxnLst/>
              <a:rect l="l" t="t" r="r" b="b"/>
              <a:pathLst>
                <a:path h="509905">
                  <a:moveTo>
                    <a:pt x="0" y="509867"/>
                  </a:moveTo>
                  <a:lnTo>
                    <a:pt x="0" y="0"/>
                  </a:lnTo>
                </a:path>
              </a:pathLst>
            </a:custGeom>
            <a:ln w="5060">
              <a:solidFill>
                <a:srgbClr val="22373A"/>
              </a:solidFill>
            </a:ln>
          </p:spPr>
          <p:txBody>
            <a:bodyPr wrap="square" lIns="0" tIns="0" rIns="0" bIns="0" rtlCol="0"/>
            <a:lstStyle/>
            <a:p>
              <a:endParaRPr sz="3804"/>
            </a:p>
          </p:txBody>
        </p:sp>
        <p:sp>
          <p:nvSpPr>
            <p:cNvPr id="16" name="object 16"/>
            <p:cNvSpPr/>
            <p:nvPr/>
          </p:nvSpPr>
          <p:spPr>
            <a:xfrm>
              <a:off x="1214792" y="92725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sp>
          <p:nvSpPr>
            <p:cNvPr id="17" name="object 17"/>
            <p:cNvSpPr/>
            <p:nvPr/>
          </p:nvSpPr>
          <p:spPr>
            <a:xfrm>
              <a:off x="1327086" y="911730"/>
              <a:ext cx="251460" cy="528320"/>
            </a:xfrm>
            <a:custGeom>
              <a:avLst/>
              <a:gdLst/>
              <a:ahLst/>
              <a:cxnLst/>
              <a:rect l="l" t="t" r="r" b="b"/>
              <a:pathLst>
                <a:path w="251459" h="528319">
                  <a:moveTo>
                    <a:pt x="251421" y="527926"/>
                  </a:moveTo>
                  <a:lnTo>
                    <a:pt x="0" y="0"/>
                  </a:lnTo>
                </a:path>
              </a:pathLst>
            </a:custGeom>
            <a:ln w="5060">
              <a:solidFill>
                <a:srgbClr val="22373A"/>
              </a:solidFill>
            </a:ln>
          </p:spPr>
          <p:txBody>
            <a:bodyPr wrap="square" lIns="0" tIns="0" rIns="0" bIns="0" rtlCol="0"/>
            <a:lstStyle/>
            <a:p>
              <a:endParaRPr sz="3804"/>
            </a:p>
          </p:txBody>
        </p:sp>
        <p:sp>
          <p:nvSpPr>
            <p:cNvPr id="18" name="object 18"/>
            <p:cNvSpPr/>
            <p:nvPr/>
          </p:nvSpPr>
          <p:spPr>
            <a:xfrm>
              <a:off x="1309868" y="909440"/>
              <a:ext cx="55244" cy="37465"/>
            </a:xfrm>
            <a:custGeom>
              <a:avLst/>
              <a:gdLst/>
              <a:ahLst/>
              <a:cxnLst/>
              <a:rect l="l" t="t" r="r" b="b"/>
              <a:pathLst>
                <a:path w="55244" h="37465">
                  <a:moveTo>
                    <a:pt x="0" y="36905"/>
                  </a:moveTo>
                  <a:lnTo>
                    <a:pt x="8807" y="27579"/>
                  </a:lnTo>
                  <a:lnTo>
                    <a:pt x="14018" y="18112"/>
                  </a:lnTo>
                  <a:lnTo>
                    <a:pt x="16254" y="8815"/>
                  </a:lnTo>
                  <a:lnTo>
                    <a:pt x="16138" y="0"/>
                  </a:lnTo>
                  <a:lnTo>
                    <a:pt x="22910" y="5646"/>
                  </a:lnTo>
                  <a:lnTo>
                    <a:pt x="31537" y="9768"/>
                  </a:lnTo>
                  <a:lnTo>
                    <a:pt x="42171" y="11689"/>
                  </a:lnTo>
                  <a:lnTo>
                    <a:pt x="54963" y="10729"/>
                  </a:lnTo>
                </a:path>
              </a:pathLst>
            </a:custGeom>
            <a:ln w="5073">
              <a:solidFill>
                <a:srgbClr val="22373A"/>
              </a:solidFill>
            </a:ln>
          </p:spPr>
          <p:txBody>
            <a:bodyPr wrap="square" lIns="0" tIns="0" rIns="0" bIns="0" rtlCol="0"/>
            <a:lstStyle/>
            <a:p>
              <a:endParaRPr sz="3804"/>
            </a:p>
          </p:txBody>
        </p:sp>
        <p:sp>
          <p:nvSpPr>
            <p:cNvPr id="19" name="object 19"/>
            <p:cNvSpPr/>
            <p:nvPr/>
          </p:nvSpPr>
          <p:spPr>
            <a:xfrm>
              <a:off x="1376438" y="877503"/>
              <a:ext cx="504190" cy="529590"/>
            </a:xfrm>
            <a:custGeom>
              <a:avLst/>
              <a:gdLst/>
              <a:ahLst/>
              <a:cxnLst/>
              <a:rect l="l" t="t" r="r" b="b"/>
              <a:pathLst>
                <a:path w="504189" h="529590">
                  <a:moveTo>
                    <a:pt x="504075" y="529248"/>
                  </a:moveTo>
                  <a:lnTo>
                    <a:pt x="0" y="0"/>
                  </a:lnTo>
                </a:path>
              </a:pathLst>
            </a:custGeom>
            <a:ln w="5060">
              <a:solidFill>
                <a:srgbClr val="22373A"/>
              </a:solidFill>
            </a:ln>
          </p:spPr>
          <p:txBody>
            <a:bodyPr wrap="square" lIns="0" tIns="0" rIns="0" bIns="0" rtlCol="0"/>
            <a:lstStyle/>
            <a:p>
              <a:endParaRPr sz="3804"/>
            </a:p>
          </p:txBody>
        </p:sp>
        <p:sp>
          <p:nvSpPr>
            <p:cNvPr id="20" name="object 20"/>
            <p:cNvSpPr/>
            <p:nvPr/>
          </p:nvSpPr>
          <p:spPr>
            <a:xfrm>
              <a:off x="1370843" y="873782"/>
              <a:ext cx="44450" cy="42545"/>
            </a:xfrm>
            <a:custGeom>
              <a:avLst/>
              <a:gdLst/>
              <a:ahLst/>
              <a:cxnLst/>
              <a:rect l="l" t="t" r="r" b="b"/>
              <a:pathLst>
                <a:path w="44450" h="42544">
                  <a:moveTo>
                    <a:pt x="0" y="41935"/>
                  </a:moveTo>
                  <a:lnTo>
                    <a:pt x="5459" y="30344"/>
                  </a:lnTo>
                  <a:lnTo>
                    <a:pt x="7462" y="19738"/>
                  </a:lnTo>
                  <a:lnTo>
                    <a:pt x="6694" y="10219"/>
                  </a:lnTo>
                  <a:lnTo>
                    <a:pt x="3842" y="1887"/>
                  </a:lnTo>
                  <a:lnTo>
                    <a:pt x="12025" y="5141"/>
                  </a:lnTo>
                  <a:lnTo>
                    <a:pt x="21496" y="6372"/>
                  </a:lnTo>
                  <a:lnTo>
                    <a:pt x="32187" y="4888"/>
                  </a:lnTo>
                  <a:lnTo>
                    <a:pt x="44030" y="0"/>
                  </a:lnTo>
                </a:path>
              </a:pathLst>
            </a:custGeom>
            <a:ln w="5067">
              <a:solidFill>
                <a:srgbClr val="22373A"/>
              </a:solidFill>
            </a:ln>
          </p:spPr>
          <p:txBody>
            <a:bodyPr wrap="square" lIns="0" tIns="0" rIns="0" bIns="0" rtlCol="0"/>
            <a:lstStyle/>
            <a:p>
              <a:endParaRPr sz="3804"/>
            </a:p>
          </p:txBody>
        </p:sp>
        <p:sp>
          <p:nvSpPr>
            <p:cNvPr id="21" name="object 21"/>
            <p:cNvSpPr/>
            <p:nvPr/>
          </p:nvSpPr>
          <p:spPr>
            <a:xfrm>
              <a:off x="1245158" y="296724"/>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22" name="object 22"/>
            <p:cNvSpPr/>
            <p:nvPr/>
          </p:nvSpPr>
          <p:spPr>
            <a:xfrm>
              <a:off x="1214792" y="294192"/>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3" name="object 23"/>
          <p:cNvSpPr txBox="1"/>
          <p:nvPr/>
        </p:nvSpPr>
        <p:spPr>
          <a:xfrm>
            <a:off x="973705" y="2400291"/>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9" name="object 29"/>
          <p:cNvSpPr txBox="1"/>
          <p:nvPr/>
        </p:nvSpPr>
        <p:spPr>
          <a:xfrm>
            <a:off x="11694302" y="6325433"/>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21</a:t>
            </a:r>
            <a:endParaRPr sz="1691">
              <a:latin typeface="Arial"/>
              <a:cs typeface="Arial"/>
            </a:endParaRPr>
          </a:p>
        </p:txBody>
      </p:sp>
      <p:sp>
        <p:nvSpPr>
          <p:cNvPr id="24" name="object 24"/>
          <p:cNvSpPr txBox="1"/>
          <p:nvPr/>
        </p:nvSpPr>
        <p:spPr>
          <a:xfrm>
            <a:off x="1734581" y="2400291"/>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a:t>
            </a:r>
            <a:endParaRPr sz="1902" baseline="-13888">
              <a:latin typeface="LM Roman 8"/>
              <a:cs typeface="LM Roman 8"/>
            </a:endParaRPr>
          </a:p>
        </p:txBody>
      </p:sp>
      <p:sp>
        <p:nvSpPr>
          <p:cNvPr id="25" name="object 25"/>
          <p:cNvSpPr txBox="1"/>
          <p:nvPr/>
        </p:nvSpPr>
        <p:spPr>
          <a:xfrm>
            <a:off x="2390450" y="2379785"/>
            <a:ext cx="641512" cy="308882"/>
          </a:xfrm>
          <a:prstGeom prst="rect">
            <a:avLst/>
          </a:prstGeom>
        </p:spPr>
        <p:txBody>
          <a:bodyPr vert="horz" wrap="square" lIns="0" tIns="32210" rIns="0" bIns="0" rtlCol="0">
            <a:spAutoFit/>
          </a:bodyPr>
          <a:lstStyle/>
          <a:p>
            <a:pPr marL="26841">
              <a:spcBef>
                <a:spcPts val="254"/>
              </a:spcBef>
              <a:tabLst>
                <a:tab pos="483146" algn="l"/>
              </a:tabLst>
            </a:pPr>
            <a:r>
              <a:rPr sz="1796" i="1" spc="53" dirty="0">
                <a:solidFill>
                  <a:srgbClr val="22373A"/>
                </a:solidFill>
                <a:latin typeface="Times New Roman"/>
                <a:cs typeface="Times New Roman"/>
              </a:rPr>
              <a:t>..	..</a:t>
            </a:r>
            <a:endParaRPr sz="1796">
              <a:latin typeface="Times New Roman"/>
              <a:cs typeface="Times New Roman"/>
            </a:endParaRPr>
          </a:p>
        </p:txBody>
      </p:sp>
      <p:sp>
        <p:nvSpPr>
          <p:cNvPr id="26" name="object 26"/>
          <p:cNvSpPr txBox="1"/>
          <p:nvPr/>
        </p:nvSpPr>
        <p:spPr>
          <a:xfrm>
            <a:off x="3246589" y="2400291"/>
            <a:ext cx="440198" cy="308882"/>
          </a:xfrm>
          <a:prstGeom prst="rect">
            <a:avLst/>
          </a:prstGeom>
        </p:spPr>
        <p:txBody>
          <a:bodyPr vert="horz" wrap="square" lIns="0" tIns="32210" rIns="0" bIns="0" rtlCol="0">
            <a:spAutoFit/>
          </a:bodyPr>
          <a:lstStyle/>
          <a:p>
            <a:pPr marL="80524">
              <a:spcBef>
                <a:spcPts val="254"/>
              </a:spcBef>
            </a:pPr>
            <a:r>
              <a:rPr sz="1796" i="1" spc="85" dirty="0">
                <a:solidFill>
                  <a:srgbClr val="22373A"/>
                </a:solidFill>
                <a:latin typeface="Times New Roman"/>
                <a:cs typeface="Times New Roman"/>
              </a:rPr>
              <a:t>w</a:t>
            </a:r>
            <a:r>
              <a:rPr sz="1902" i="1" spc="127" baseline="-13888" dirty="0">
                <a:solidFill>
                  <a:srgbClr val="22373A"/>
                </a:solidFill>
                <a:latin typeface="Verdana"/>
                <a:cs typeface="Verdana"/>
              </a:rPr>
              <a:t>n</a:t>
            </a:r>
            <a:endParaRPr sz="1902" baseline="-13888">
              <a:latin typeface="Verdana"/>
              <a:cs typeface="Verdana"/>
            </a:endParaRPr>
          </a:p>
        </p:txBody>
      </p:sp>
      <p:sp>
        <p:nvSpPr>
          <p:cNvPr id="27" name="object 27"/>
          <p:cNvSpPr txBox="1"/>
          <p:nvPr/>
        </p:nvSpPr>
        <p:spPr>
          <a:xfrm>
            <a:off x="5612128" y="62347"/>
            <a:ext cx="6084965" cy="1792715"/>
          </a:xfrm>
          <a:prstGeom prst="rect">
            <a:avLst/>
          </a:prstGeom>
        </p:spPr>
        <p:txBody>
          <a:bodyPr vert="horz" wrap="square" lIns="0" tIns="26841" rIns="0" bIns="0" rtlCol="0">
            <a:spAutoFit/>
          </a:bodyPr>
          <a:lstStyle/>
          <a:p>
            <a:pPr marL="250968" marR="10737" indent="-225468">
              <a:lnSpc>
                <a:spcPct val="118000"/>
              </a:lnSpc>
              <a:spcBef>
                <a:spcPts val="211"/>
              </a:spcBef>
              <a:buClr>
                <a:srgbClr val="FFFFFF"/>
              </a:buClr>
              <a:buChar char="•"/>
              <a:tabLst>
                <a:tab pos="252310" algn="l"/>
              </a:tabLst>
            </a:pPr>
            <a:r>
              <a:rPr sz="2325" spc="-169" dirty="0">
                <a:solidFill>
                  <a:srgbClr val="22373A"/>
                </a:solidFill>
                <a:latin typeface="Arial"/>
                <a:cs typeface="Arial"/>
              </a:rPr>
              <a:t>Frank </a:t>
            </a:r>
            <a:r>
              <a:rPr sz="2325" spc="-127" dirty="0">
                <a:solidFill>
                  <a:srgbClr val="22373A"/>
                </a:solidFill>
                <a:latin typeface="Arial"/>
                <a:cs typeface="Arial"/>
              </a:rPr>
              <a:t>Rosenblatt, </a:t>
            </a:r>
            <a:r>
              <a:rPr sz="2325" spc="-169" dirty="0">
                <a:solidFill>
                  <a:srgbClr val="22373A"/>
                </a:solidFill>
                <a:latin typeface="Arial"/>
                <a:cs typeface="Arial"/>
              </a:rPr>
              <a:t>an </a:t>
            </a:r>
            <a:r>
              <a:rPr sz="2325" spc="-148" dirty="0">
                <a:solidFill>
                  <a:srgbClr val="22373A"/>
                </a:solidFill>
                <a:latin typeface="Arial"/>
                <a:cs typeface="Arial"/>
              </a:rPr>
              <a:t>American </a:t>
            </a:r>
            <a:r>
              <a:rPr sz="2325" spc="-95" dirty="0">
                <a:solidFill>
                  <a:srgbClr val="22373A"/>
                </a:solidFill>
                <a:latin typeface="Arial"/>
                <a:cs typeface="Arial"/>
              </a:rPr>
              <a:t>psychologist, </a:t>
            </a:r>
            <a:r>
              <a:rPr sz="2325" spc="-137" dirty="0">
                <a:solidFill>
                  <a:srgbClr val="22373A"/>
                </a:solidFill>
                <a:latin typeface="Arial"/>
                <a:cs typeface="Arial"/>
              </a:rPr>
              <a:t>pro-  </a:t>
            </a:r>
            <a:r>
              <a:rPr sz="2325" spc="-148" dirty="0">
                <a:solidFill>
                  <a:srgbClr val="22373A"/>
                </a:solidFill>
                <a:latin typeface="Arial"/>
                <a:cs typeface="Arial"/>
              </a:rPr>
              <a:t>posed </a:t>
            </a:r>
            <a:r>
              <a:rPr sz="2325" spc="-63" dirty="0">
                <a:solidFill>
                  <a:srgbClr val="22373A"/>
                </a:solidFill>
                <a:latin typeface="Arial"/>
                <a:cs typeface="Arial"/>
              </a:rPr>
              <a:t>the </a:t>
            </a:r>
            <a:r>
              <a:rPr sz="2325" b="1" spc="-106" dirty="0">
                <a:solidFill>
                  <a:srgbClr val="22373A"/>
                </a:solidFill>
                <a:latin typeface="Trebuchet MS"/>
                <a:cs typeface="Trebuchet MS"/>
              </a:rPr>
              <a:t>classical </a:t>
            </a:r>
            <a:r>
              <a:rPr sz="2325" b="1" spc="-159" dirty="0">
                <a:solidFill>
                  <a:srgbClr val="22373A"/>
                </a:solidFill>
                <a:latin typeface="Trebuchet MS"/>
                <a:cs typeface="Trebuchet MS"/>
              </a:rPr>
              <a:t>perceptron </a:t>
            </a:r>
            <a:r>
              <a:rPr sz="2325" spc="-116" dirty="0">
                <a:solidFill>
                  <a:srgbClr val="22373A"/>
                </a:solidFill>
                <a:latin typeface="Arial"/>
                <a:cs typeface="Arial"/>
              </a:rPr>
              <a:t>model</a:t>
            </a:r>
            <a:r>
              <a:rPr sz="2325" spc="-241" dirty="0">
                <a:solidFill>
                  <a:srgbClr val="22373A"/>
                </a:solidFill>
                <a:latin typeface="Arial"/>
                <a:cs typeface="Arial"/>
              </a:rPr>
              <a:t> </a:t>
            </a:r>
            <a:r>
              <a:rPr sz="2325" spc="-53" dirty="0">
                <a:solidFill>
                  <a:srgbClr val="22373A"/>
                </a:solidFill>
                <a:latin typeface="Arial"/>
                <a:cs typeface="Arial"/>
              </a:rPr>
              <a:t>(1958)</a:t>
            </a:r>
            <a:endParaRPr sz="2325">
              <a:latin typeface="Arial"/>
              <a:cs typeface="Arial"/>
            </a:endParaRPr>
          </a:p>
          <a:p>
            <a:pPr marL="250968" marR="10737" indent="-225468">
              <a:lnSpc>
                <a:spcPct val="118000"/>
              </a:lnSpc>
              <a:spcBef>
                <a:spcPts val="634"/>
              </a:spcBef>
              <a:buClr>
                <a:srgbClr val="FFFFFF"/>
              </a:buClr>
              <a:buChar char="•"/>
              <a:tabLst>
                <a:tab pos="252310" algn="l"/>
              </a:tabLst>
            </a:pPr>
            <a:r>
              <a:rPr sz="2325" spc="-285" dirty="0">
                <a:solidFill>
                  <a:srgbClr val="22373A"/>
                </a:solidFill>
                <a:latin typeface="Arial"/>
                <a:cs typeface="Arial"/>
              </a:rPr>
              <a:t>A </a:t>
            </a:r>
            <a:r>
              <a:rPr sz="2325" spc="-127" dirty="0">
                <a:solidFill>
                  <a:srgbClr val="22373A"/>
                </a:solidFill>
                <a:latin typeface="Arial"/>
                <a:cs typeface="Arial"/>
              </a:rPr>
              <a:t>more </a:t>
            </a:r>
            <a:r>
              <a:rPr sz="2325" spc="-137" dirty="0">
                <a:solidFill>
                  <a:srgbClr val="22373A"/>
                </a:solidFill>
                <a:latin typeface="Arial"/>
                <a:cs typeface="Arial"/>
              </a:rPr>
              <a:t>general </a:t>
            </a:r>
            <a:r>
              <a:rPr sz="2325" spc="-74" dirty="0">
                <a:solidFill>
                  <a:srgbClr val="22373A"/>
                </a:solidFill>
                <a:latin typeface="Arial"/>
                <a:cs typeface="Arial"/>
              </a:rPr>
              <a:t>computational </a:t>
            </a:r>
            <a:r>
              <a:rPr sz="2325" spc="-116" dirty="0">
                <a:solidFill>
                  <a:srgbClr val="22373A"/>
                </a:solidFill>
                <a:latin typeface="Arial"/>
                <a:cs typeface="Arial"/>
              </a:rPr>
              <a:t>model </a:t>
            </a:r>
            <a:r>
              <a:rPr sz="2325" spc="-74" dirty="0">
                <a:solidFill>
                  <a:srgbClr val="22373A"/>
                </a:solidFill>
                <a:latin typeface="Arial"/>
                <a:cs typeface="Arial"/>
              </a:rPr>
              <a:t>than</a:t>
            </a:r>
            <a:r>
              <a:rPr sz="2325" spc="-423" dirty="0">
                <a:solidFill>
                  <a:srgbClr val="22373A"/>
                </a:solidFill>
                <a:latin typeface="Arial"/>
                <a:cs typeface="Arial"/>
              </a:rPr>
              <a:t> </a:t>
            </a:r>
            <a:r>
              <a:rPr sz="2325" spc="-159" dirty="0">
                <a:solidFill>
                  <a:srgbClr val="22373A"/>
                </a:solidFill>
                <a:latin typeface="Arial"/>
                <a:cs typeface="Arial"/>
              </a:rPr>
              <a:t>McCul-  </a:t>
            </a:r>
            <a:r>
              <a:rPr sz="2325" spc="-63" dirty="0">
                <a:solidFill>
                  <a:srgbClr val="22373A"/>
                </a:solidFill>
                <a:latin typeface="Arial"/>
                <a:cs typeface="Arial"/>
              </a:rPr>
              <a:t>loch–Pitts</a:t>
            </a:r>
            <a:r>
              <a:rPr sz="2325" spc="-127" dirty="0">
                <a:solidFill>
                  <a:srgbClr val="22373A"/>
                </a:solidFill>
                <a:latin typeface="Arial"/>
                <a:cs typeface="Arial"/>
              </a:rPr>
              <a:t> </a:t>
            </a:r>
            <a:r>
              <a:rPr sz="2325" spc="-137" dirty="0">
                <a:solidFill>
                  <a:srgbClr val="22373A"/>
                </a:solidFill>
                <a:latin typeface="Arial"/>
                <a:cs typeface="Arial"/>
              </a:rPr>
              <a:t>neurons</a:t>
            </a:r>
            <a:endParaRPr sz="2325">
              <a:latin typeface="Arial"/>
              <a:cs typeface="Arial"/>
            </a:endParaRPr>
          </a:p>
        </p:txBody>
      </p:sp>
      <p:sp>
        <p:nvSpPr>
          <p:cNvPr id="28" name="object 28"/>
          <p:cNvSpPr txBox="1"/>
          <p:nvPr/>
        </p:nvSpPr>
        <p:spPr>
          <a:xfrm>
            <a:off x="5612128" y="1895755"/>
            <a:ext cx="6084965" cy="1293604"/>
          </a:xfrm>
          <a:prstGeom prst="rect">
            <a:avLst/>
          </a:prstGeom>
        </p:spPr>
        <p:txBody>
          <a:bodyPr vert="horz" wrap="square" lIns="0" tIns="26841" rIns="0" bIns="0" rtlCol="0">
            <a:spAutoFit/>
          </a:bodyPr>
          <a:lstStyle/>
          <a:p>
            <a:pPr marL="250968" marR="10737" indent="-225468" algn="just">
              <a:lnSpc>
                <a:spcPct val="118000"/>
              </a:lnSpc>
              <a:spcBef>
                <a:spcPts val="211"/>
              </a:spcBef>
              <a:buClr>
                <a:srgbClr val="FFFFFF"/>
              </a:buClr>
              <a:buFont typeface="Arial"/>
              <a:buChar char="•"/>
              <a:tabLst>
                <a:tab pos="252310" algn="l"/>
              </a:tabLst>
            </a:pPr>
            <a:r>
              <a:rPr sz="2325" b="1" spc="-85" dirty="0">
                <a:solidFill>
                  <a:srgbClr val="22373A"/>
                </a:solidFill>
                <a:latin typeface="Trebuchet MS"/>
                <a:cs typeface="Trebuchet MS"/>
              </a:rPr>
              <a:t>Main </a:t>
            </a:r>
            <a:r>
              <a:rPr sz="2325" b="1" spc="-159" dirty="0">
                <a:solidFill>
                  <a:srgbClr val="22373A"/>
                </a:solidFill>
                <a:latin typeface="Trebuchet MS"/>
                <a:cs typeface="Trebuchet MS"/>
              </a:rPr>
              <a:t>differences: </a:t>
            </a:r>
            <a:r>
              <a:rPr sz="2325" spc="-53" dirty="0">
                <a:solidFill>
                  <a:srgbClr val="22373A"/>
                </a:solidFill>
                <a:latin typeface="Arial"/>
                <a:cs typeface="Arial"/>
              </a:rPr>
              <a:t>Introduction </a:t>
            </a:r>
            <a:r>
              <a:rPr sz="2325" dirty="0">
                <a:solidFill>
                  <a:srgbClr val="22373A"/>
                </a:solidFill>
                <a:latin typeface="Arial"/>
                <a:cs typeface="Arial"/>
              </a:rPr>
              <a:t>of </a:t>
            </a:r>
            <a:r>
              <a:rPr sz="2325" spc="-116" dirty="0">
                <a:solidFill>
                  <a:srgbClr val="22373A"/>
                </a:solidFill>
                <a:latin typeface="Arial"/>
                <a:cs typeface="Arial"/>
              </a:rPr>
              <a:t>numerical  </a:t>
            </a:r>
            <a:r>
              <a:rPr sz="2325" spc="-95" dirty="0">
                <a:solidFill>
                  <a:srgbClr val="22373A"/>
                </a:solidFill>
                <a:latin typeface="Arial"/>
                <a:cs typeface="Arial"/>
              </a:rPr>
              <a:t>weights </a:t>
            </a:r>
            <a:r>
              <a:rPr sz="2325" spc="-53" dirty="0">
                <a:solidFill>
                  <a:srgbClr val="22373A"/>
                </a:solidFill>
                <a:latin typeface="Arial"/>
                <a:cs typeface="Arial"/>
              </a:rPr>
              <a:t>for </a:t>
            </a:r>
            <a:r>
              <a:rPr sz="2325" spc="-63" dirty="0">
                <a:solidFill>
                  <a:srgbClr val="22373A"/>
                </a:solidFill>
                <a:latin typeface="Arial"/>
                <a:cs typeface="Arial"/>
              </a:rPr>
              <a:t>inputs </a:t>
            </a:r>
            <a:r>
              <a:rPr sz="2325" spc="-148" dirty="0">
                <a:solidFill>
                  <a:srgbClr val="22373A"/>
                </a:solidFill>
                <a:latin typeface="Arial"/>
                <a:cs typeface="Arial"/>
              </a:rPr>
              <a:t>and </a:t>
            </a:r>
            <a:r>
              <a:rPr sz="2325" spc="-232" dirty="0">
                <a:solidFill>
                  <a:srgbClr val="22373A"/>
                </a:solidFill>
                <a:latin typeface="Arial"/>
                <a:cs typeface="Arial"/>
              </a:rPr>
              <a:t>a </a:t>
            </a:r>
            <a:r>
              <a:rPr sz="2325" spc="-159" dirty="0">
                <a:solidFill>
                  <a:srgbClr val="22373A"/>
                </a:solidFill>
                <a:latin typeface="Arial"/>
                <a:cs typeface="Arial"/>
              </a:rPr>
              <a:t>mechanism </a:t>
            </a:r>
            <a:r>
              <a:rPr sz="2325" spc="-53" dirty="0">
                <a:solidFill>
                  <a:srgbClr val="22373A"/>
                </a:solidFill>
                <a:latin typeface="Arial"/>
                <a:cs typeface="Arial"/>
              </a:rPr>
              <a:t>for </a:t>
            </a:r>
            <a:r>
              <a:rPr sz="2325" spc="-106" dirty="0">
                <a:solidFill>
                  <a:srgbClr val="22373A"/>
                </a:solidFill>
                <a:latin typeface="Arial"/>
                <a:cs typeface="Arial"/>
              </a:rPr>
              <a:t>learning  </a:t>
            </a:r>
            <a:r>
              <a:rPr sz="2325" spc="-127" dirty="0">
                <a:solidFill>
                  <a:srgbClr val="22373A"/>
                </a:solidFill>
                <a:latin typeface="Arial"/>
                <a:cs typeface="Arial"/>
              </a:rPr>
              <a:t>these </a:t>
            </a:r>
            <a:r>
              <a:rPr sz="2325" spc="-95" dirty="0">
                <a:solidFill>
                  <a:srgbClr val="22373A"/>
                </a:solidFill>
                <a:latin typeface="Arial"/>
                <a:cs typeface="Arial"/>
              </a:rPr>
              <a:t>weights</a:t>
            </a:r>
            <a:endParaRPr sz="2325">
              <a:latin typeface="Arial"/>
              <a:cs typeface="Arial"/>
            </a:endParaRPr>
          </a:p>
        </p:txBody>
      </p:sp>
    </p:spTree>
    <p:extLst>
      <p:ext uri="{BB962C8B-B14F-4D97-AF65-F5344CB8AC3E}">
        <p14:creationId xmlns:p14="http://schemas.microsoft.com/office/powerpoint/2010/main" val="716609442"/>
      </p:ext>
    </p:extLst>
  </p:cSld>
  <p:clrMapOvr>
    <a:masterClrMapping/>
  </p:clrMapOvr>
  <p:transition>
    <p:cut/>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8259" y="2882530"/>
            <a:ext cx="1257524" cy="382183"/>
          </a:xfrm>
          <a:prstGeom prst="rect">
            <a:avLst/>
          </a:prstGeom>
        </p:spPr>
        <p:txBody>
          <a:bodyPr vert="horz" wrap="square" lIns="0" tIns="24157" rIns="0" bIns="0" rtlCol="0">
            <a:spAutoFit/>
          </a:bodyPr>
          <a:lstStyle/>
          <a:p>
            <a:pPr marL="107366">
              <a:spcBef>
                <a:spcPts val="190"/>
              </a:spcBef>
              <a:tabLst>
                <a:tab pos="866977" algn="l"/>
              </a:tabLst>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	</a:t>
            </a: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3" name="object 3"/>
          <p:cNvSpPr txBox="1"/>
          <p:nvPr/>
        </p:nvSpPr>
        <p:spPr>
          <a:xfrm>
            <a:off x="2526351" y="2856924"/>
            <a:ext cx="217416" cy="382183"/>
          </a:xfrm>
          <a:prstGeom prst="rect">
            <a:avLst/>
          </a:prstGeom>
        </p:spPr>
        <p:txBody>
          <a:bodyPr vert="horz" wrap="square" lIns="0" tIns="24157" rIns="0" bIns="0" rtlCol="0">
            <a:spAutoFit/>
          </a:bodyPr>
          <a:lstStyle/>
          <a:p>
            <a:pPr marL="26841">
              <a:spcBef>
                <a:spcPts val="190"/>
              </a:spcBef>
            </a:pPr>
            <a:r>
              <a:rPr sz="2325" i="1" spc="53" dirty="0">
                <a:solidFill>
                  <a:srgbClr val="22373A"/>
                </a:solidFill>
                <a:latin typeface="Times New Roman"/>
                <a:cs typeface="Times New Roman"/>
              </a:rPr>
              <a:t>..</a:t>
            </a:r>
            <a:endParaRPr sz="2325">
              <a:latin typeface="Times New Roman"/>
              <a:cs typeface="Times New Roman"/>
            </a:endParaRPr>
          </a:p>
        </p:txBody>
      </p:sp>
      <p:sp>
        <p:nvSpPr>
          <p:cNvPr id="4" name="object 4"/>
          <p:cNvSpPr txBox="1"/>
          <p:nvPr/>
        </p:nvSpPr>
        <p:spPr>
          <a:xfrm>
            <a:off x="3287224" y="2856924"/>
            <a:ext cx="217416" cy="382183"/>
          </a:xfrm>
          <a:prstGeom prst="rect">
            <a:avLst/>
          </a:prstGeom>
        </p:spPr>
        <p:txBody>
          <a:bodyPr vert="horz" wrap="square" lIns="0" tIns="24157" rIns="0" bIns="0" rtlCol="0">
            <a:spAutoFit/>
          </a:bodyPr>
          <a:lstStyle/>
          <a:p>
            <a:pPr marL="26841">
              <a:spcBef>
                <a:spcPts val="190"/>
              </a:spcBef>
            </a:pPr>
            <a:r>
              <a:rPr sz="2325" i="1" spc="53" dirty="0">
                <a:solidFill>
                  <a:srgbClr val="22373A"/>
                </a:solidFill>
                <a:latin typeface="Times New Roman"/>
                <a:cs typeface="Times New Roman"/>
              </a:rPr>
              <a:t>..</a:t>
            </a:r>
            <a:endParaRPr sz="2325">
              <a:latin typeface="Times New Roman"/>
              <a:cs typeface="Times New Roman"/>
            </a:endParaRPr>
          </a:p>
        </p:txBody>
      </p:sp>
      <p:sp>
        <p:nvSpPr>
          <p:cNvPr id="5" name="object 5"/>
          <p:cNvSpPr txBox="1"/>
          <p:nvPr/>
        </p:nvSpPr>
        <p:spPr>
          <a:xfrm>
            <a:off x="3916417" y="2882531"/>
            <a:ext cx="467040" cy="382183"/>
          </a:xfrm>
          <a:prstGeom prst="rect">
            <a:avLst/>
          </a:prstGeom>
        </p:spPr>
        <p:txBody>
          <a:bodyPr vert="horz" wrap="square" lIns="0" tIns="24157" rIns="0" bIns="0" rtlCol="0">
            <a:spAutoFit/>
          </a:bodyPr>
          <a:lstStyle/>
          <a:p>
            <a:pPr marL="80524">
              <a:spcBef>
                <a:spcPts val="190"/>
              </a:spcBef>
            </a:pPr>
            <a:r>
              <a:rPr sz="2325" i="1" spc="148" dirty="0">
                <a:solidFill>
                  <a:srgbClr val="22373A"/>
                </a:solidFill>
                <a:latin typeface="Times New Roman"/>
                <a:cs typeface="Times New Roman"/>
              </a:rPr>
              <a:t>x</a:t>
            </a:r>
            <a:r>
              <a:rPr sz="2536" i="1" spc="220" baseline="-10416" dirty="0">
                <a:solidFill>
                  <a:srgbClr val="22373A"/>
                </a:solidFill>
                <a:latin typeface="Verdana"/>
                <a:cs typeface="Verdana"/>
              </a:rPr>
              <a:t>n</a:t>
            </a:r>
            <a:endParaRPr sz="2536" baseline="-10416">
              <a:latin typeface="Verdana"/>
              <a:cs typeface="Verdana"/>
            </a:endParaRPr>
          </a:p>
        </p:txBody>
      </p:sp>
      <p:grpSp>
        <p:nvGrpSpPr>
          <p:cNvPr id="6" name="object 6"/>
          <p:cNvGrpSpPr/>
          <p:nvPr/>
        </p:nvGrpSpPr>
        <p:grpSpPr>
          <a:xfrm>
            <a:off x="2243468" y="1172114"/>
            <a:ext cx="782429" cy="782429"/>
            <a:chOff x="1060081" y="554583"/>
            <a:chExt cx="370205" cy="370205"/>
          </a:xfrm>
        </p:grpSpPr>
        <p:sp>
          <p:nvSpPr>
            <p:cNvPr id="7" name="object 7"/>
            <p:cNvSpPr/>
            <p:nvPr/>
          </p:nvSpPr>
          <p:spPr>
            <a:xfrm>
              <a:off x="1065161" y="559663"/>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8" name="object 8"/>
            <p:cNvSpPr/>
            <p:nvPr/>
          </p:nvSpPr>
          <p:spPr>
            <a:xfrm>
              <a:off x="1065161" y="559663"/>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9" name="object 9"/>
          <p:cNvSpPr txBox="1"/>
          <p:nvPr/>
        </p:nvSpPr>
        <p:spPr>
          <a:xfrm>
            <a:off x="2530672" y="136942"/>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10" name="object 10"/>
          <p:cNvGrpSpPr/>
          <p:nvPr/>
        </p:nvGrpSpPr>
        <p:grpSpPr>
          <a:xfrm>
            <a:off x="1286454" y="616428"/>
            <a:ext cx="2697569" cy="2431839"/>
            <a:chOff x="607272" y="291662"/>
            <a:chExt cx="1276350" cy="1150620"/>
          </a:xfrm>
        </p:grpSpPr>
        <p:sp>
          <p:nvSpPr>
            <p:cNvPr id="11" name="object 11"/>
            <p:cNvSpPr/>
            <p:nvPr/>
          </p:nvSpPr>
          <p:spPr>
            <a:xfrm>
              <a:off x="609803" y="877503"/>
              <a:ext cx="504190" cy="529590"/>
            </a:xfrm>
            <a:custGeom>
              <a:avLst/>
              <a:gdLst/>
              <a:ahLst/>
              <a:cxnLst/>
              <a:rect l="l" t="t" r="r" b="b"/>
              <a:pathLst>
                <a:path w="504190" h="529590">
                  <a:moveTo>
                    <a:pt x="0" y="529248"/>
                  </a:moveTo>
                  <a:lnTo>
                    <a:pt x="504075" y="0"/>
                  </a:lnTo>
                </a:path>
              </a:pathLst>
            </a:custGeom>
            <a:ln w="5060">
              <a:solidFill>
                <a:srgbClr val="22373A"/>
              </a:solidFill>
            </a:ln>
          </p:spPr>
          <p:txBody>
            <a:bodyPr wrap="square" lIns="0" tIns="0" rIns="0" bIns="0" rtlCol="0"/>
            <a:lstStyle/>
            <a:p>
              <a:endParaRPr sz="3804"/>
            </a:p>
          </p:txBody>
        </p:sp>
        <p:sp>
          <p:nvSpPr>
            <p:cNvPr id="12" name="object 12"/>
            <p:cNvSpPr/>
            <p:nvPr/>
          </p:nvSpPr>
          <p:spPr>
            <a:xfrm>
              <a:off x="1075444" y="873782"/>
              <a:ext cx="44450" cy="42545"/>
            </a:xfrm>
            <a:custGeom>
              <a:avLst/>
              <a:gdLst/>
              <a:ahLst/>
              <a:cxnLst/>
              <a:rect l="l" t="t" r="r" b="b"/>
              <a:pathLst>
                <a:path w="44450" h="42544">
                  <a:moveTo>
                    <a:pt x="0" y="0"/>
                  </a:moveTo>
                  <a:lnTo>
                    <a:pt x="11843" y="4888"/>
                  </a:lnTo>
                  <a:lnTo>
                    <a:pt x="22533" y="6372"/>
                  </a:lnTo>
                  <a:lnTo>
                    <a:pt x="32004" y="5141"/>
                  </a:lnTo>
                  <a:lnTo>
                    <a:pt x="40187" y="1887"/>
                  </a:lnTo>
                  <a:lnTo>
                    <a:pt x="37336" y="10219"/>
                  </a:lnTo>
                  <a:lnTo>
                    <a:pt x="36568" y="19738"/>
                  </a:lnTo>
                  <a:lnTo>
                    <a:pt x="38570" y="30344"/>
                  </a:lnTo>
                  <a:lnTo>
                    <a:pt x="44030" y="41935"/>
                  </a:lnTo>
                </a:path>
              </a:pathLst>
            </a:custGeom>
            <a:ln w="5067">
              <a:solidFill>
                <a:srgbClr val="22373A"/>
              </a:solidFill>
            </a:ln>
          </p:spPr>
          <p:txBody>
            <a:bodyPr wrap="square" lIns="0" tIns="0" rIns="0" bIns="0" rtlCol="0"/>
            <a:lstStyle/>
            <a:p>
              <a:endParaRPr sz="3804"/>
            </a:p>
          </p:txBody>
        </p:sp>
        <p:sp>
          <p:nvSpPr>
            <p:cNvPr id="13" name="object 13"/>
            <p:cNvSpPr/>
            <p:nvPr/>
          </p:nvSpPr>
          <p:spPr>
            <a:xfrm>
              <a:off x="927468" y="911730"/>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4" name="object 14"/>
            <p:cNvSpPr/>
            <p:nvPr/>
          </p:nvSpPr>
          <p:spPr>
            <a:xfrm>
              <a:off x="1125498" y="909440"/>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5" name="object 15"/>
            <p:cNvSpPr/>
            <p:nvPr/>
          </p:nvSpPr>
          <p:spPr>
            <a:xfrm>
              <a:off x="1245158" y="929789"/>
              <a:ext cx="0" cy="509905"/>
            </a:xfrm>
            <a:custGeom>
              <a:avLst/>
              <a:gdLst/>
              <a:ahLst/>
              <a:cxnLst/>
              <a:rect l="l" t="t" r="r" b="b"/>
              <a:pathLst>
                <a:path h="509905">
                  <a:moveTo>
                    <a:pt x="0" y="509867"/>
                  </a:moveTo>
                  <a:lnTo>
                    <a:pt x="0" y="0"/>
                  </a:lnTo>
                </a:path>
              </a:pathLst>
            </a:custGeom>
            <a:ln w="5060">
              <a:solidFill>
                <a:srgbClr val="22373A"/>
              </a:solidFill>
            </a:ln>
          </p:spPr>
          <p:txBody>
            <a:bodyPr wrap="square" lIns="0" tIns="0" rIns="0" bIns="0" rtlCol="0"/>
            <a:lstStyle/>
            <a:p>
              <a:endParaRPr sz="3804"/>
            </a:p>
          </p:txBody>
        </p:sp>
        <p:sp>
          <p:nvSpPr>
            <p:cNvPr id="16" name="object 16"/>
            <p:cNvSpPr/>
            <p:nvPr/>
          </p:nvSpPr>
          <p:spPr>
            <a:xfrm>
              <a:off x="1214792" y="92725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sp>
          <p:nvSpPr>
            <p:cNvPr id="17" name="object 17"/>
            <p:cNvSpPr/>
            <p:nvPr/>
          </p:nvSpPr>
          <p:spPr>
            <a:xfrm>
              <a:off x="1327086" y="911730"/>
              <a:ext cx="251460" cy="528320"/>
            </a:xfrm>
            <a:custGeom>
              <a:avLst/>
              <a:gdLst/>
              <a:ahLst/>
              <a:cxnLst/>
              <a:rect l="l" t="t" r="r" b="b"/>
              <a:pathLst>
                <a:path w="251459" h="528319">
                  <a:moveTo>
                    <a:pt x="251421" y="527926"/>
                  </a:moveTo>
                  <a:lnTo>
                    <a:pt x="0" y="0"/>
                  </a:lnTo>
                </a:path>
              </a:pathLst>
            </a:custGeom>
            <a:ln w="5060">
              <a:solidFill>
                <a:srgbClr val="22373A"/>
              </a:solidFill>
            </a:ln>
          </p:spPr>
          <p:txBody>
            <a:bodyPr wrap="square" lIns="0" tIns="0" rIns="0" bIns="0" rtlCol="0"/>
            <a:lstStyle/>
            <a:p>
              <a:endParaRPr sz="3804"/>
            </a:p>
          </p:txBody>
        </p:sp>
        <p:sp>
          <p:nvSpPr>
            <p:cNvPr id="18" name="object 18"/>
            <p:cNvSpPr/>
            <p:nvPr/>
          </p:nvSpPr>
          <p:spPr>
            <a:xfrm>
              <a:off x="1309868" y="909440"/>
              <a:ext cx="55244" cy="37465"/>
            </a:xfrm>
            <a:custGeom>
              <a:avLst/>
              <a:gdLst/>
              <a:ahLst/>
              <a:cxnLst/>
              <a:rect l="l" t="t" r="r" b="b"/>
              <a:pathLst>
                <a:path w="55244" h="37465">
                  <a:moveTo>
                    <a:pt x="0" y="36905"/>
                  </a:moveTo>
                  <a:lnTo>
                    <a:pt x="8807" y="27579"/>
                  </a:lnTo>
                  <a:lnTo>
                    <a:pt x="14018" y="18112"/>
                  </a:lnTo>
                  <a:lnTo>
                    <a:pt x="16254" y="8815"/>
                  </a:lnTo>
                  <a:lnTo>
                    <a:pt x="16138" y="0"/>
                  </a:lnTo>
                  <a:lnTo>
                    <a:pt x="22910" y="5646"/>
                  </a:lnTo>
                  <a:lnTo>
                    <a:pt x="31537" y="9768"/>
                  </a:lnTo>
                  <a:lnTo>
                    <a:pt x="42171" y="11689"/>
                  </a:lnTo>
                  <a:lnTo>
                    <a:pt x="54963" y="10729"/>
                  </a:lnTo>
                </a:path>
              </a:pathLst>
            </a:custGeom>
            <a:ln w="5073">
              <a:solidFill>
                <a:srgbClr val="22373A"/>
              </a:solidFill>
            </a:ln>
          </p:spPr>
          <p:txBody>
            <a:bodyPr wrap="square" lIns="0" tIns="0" rIns="0" bIns="0" rtlCol="0"/>
            <a:lstStyle/>
            <a:p>
              <a:endParaRPr sz="3804"/>
            </a:p>
          </p:txBody>
        </p:sp>
        <p:sp>
          <p:nvSpPr>
            <p:cNvPr id="19" name="object 19"/>
            <p:cNvSpPr/>
            <p:nvPr/>
          </p:nvSpPr>
          <p:spPr>
            <a:xfrm>
              <a:off x="1376438" y="877503"/>
              <a:ext cx="504190" cy="529590"/>
            </a:xfrm>
            <a:custGeom>
              <a:avLst/>
              <a:gdLst/>
              <a:ahLst/>
              <a:cxnLst/>
              <a:rect l="l" t="t" r="r" b="b"/>
              <a:pathLst>
                <a:path w="504189" h="529590">
                  <a:moveTo>
                    <a:pt x="504075" y="529248"/>
                  </a:moveTo>
                  <a:lnTo>
                    <a:pt x="0" y="0"/>
                  </a:lnTo>
                </a:path>
              </a:pathLst>
            </a:custGeom>
            <a:ln w="5060">
              <a:solidFill>
                <a:srgbClr val="22373A"/>
              </a:solidFill>
            </a:ln>
          </p:spPr>
          <p:txBody>
            <a:bodyPr wrap="square" lIns="0" tIns="0" rIns="0" bIns="0" rtlCol="0"/>
            <a:lstStyle/>
            <a:p>
              <a:endParaRPr sz="3804"/>
            </a:p>
          </p:txBody>
        </p:sp>
        <p:sp>
          <p:nvSpPr>
            <p:cNvPr id="20" name="object 20"/>
            <p:cNvSpPr/>
            <p:nvPr/>
          </p:nvSpPr>
          <p:spPr>
            <a:xfrm>
              <a:off x="1370843" y="873782"/>
              <a:ext cx="44450" cy="42545"/>
            </a:xfrm>
            <a:custGeom>
              <a:avLst/>
              <a:gdLst/>
              <a:ahLst/>
              <a:cxnLst/>
              <a:rect l="l" t="t" r="r" b="b"/>
              <a:pathLst>
                <a:path w="44450" h="42544">
                  <a:moveTo>
                    <a:pt x="0" y="41935"/>
                  </a:moveTo>
                  <a:lnTo>
                    <a:pt x="5459" y="30344"/>
                  </a:lnTo>
                  <a:lnTo>
                    <a:pt x="7462" y="19738"/>
                  </a:lnTo>
                  <a:lnTo>
                    <a:pt x="6694" y="10219"/>
                  </a:lnTo>
                  <a:lnTo>
                    <a:pt x="3842" y="1887"/>
                  </a:lnTo>
                  <a:lnTo>
                    <a:pt x="12025" y="5141"/>
                  </a:lnTo>
                  <a:lnTo>
                    <a:pt x="21496" y="6372"/>
                  </a:lnTo>
                  <a:lnTo>
                    <a:pt x="32187" y="4888"/>
                  </a:lnTo>
                  <a:lnTo>
                    <a:pt x="44030" y="0"/>
                  </a:lnTo>
                </a:path>
              </a:pathLst>
            </a:custGeom>
            <a:ln w="5067">
              <a:solidFill>
                <a:srgbClr val="22373A"/>
              </a:solidFill>
            </a:ln>
          </p:spPr>
          <p:txBody>
            <a:bodyPr wrap="square" lIns="0" tIns="0" rIns="0" bIns="0" rtlCol="0"/>
            <a:lstStyle/>
            <a:p>
              <a:endParaRPr sz="3804"/>
            </a:p>
          </p:txBody>
        </p:sp>
        <p:sp>
          <p:nvSpPr>
            <p:cNvPr id="21" name="object 21"/>
            <p:cNvSpPr/>
            <p:nvPr/>
          </p:nvSpPr>
          <p:spPr>
            <a:xfrm>
              <a:off x="1245158" y="296724"/>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22" name="object 22"/>
            <p:cNvSpPr/>
            <p:nvPr/>
          </p:nvSpPr>
          <p:spPr>
            <a:xfrm>
              <a:off x="1214792" y="294192"/>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3" name="object 23"/>
          <p:cNvSpPr txBox="1"/>
          <p:nvPr/>
        </p:nvSpPr>
        <p:spPr>
          <a:xfrm>
            <a:off x="973705" y="2400291"/>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9" name="object 29"/>
          <p:cNvSpPr txBox="1"/>
          <p:nvPr/>
        </p:nvSpPr>
        <p:spPr>
          <a:xfrm>
            <a:off x="11694302" y="6325433"/>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21</a:t>
            </a:r>
            <a:endParaRPr sz="1691">
              <a:latin typeface="Arial"/>
              <a:cs typeface="Arial"/>
            </a:endParaRPr>
          </a:p>
        </p:txBody>
      </p:sp>
      <p:sp>
        <p:nvSpPr>
          <p:cNvPr id="24" name="object 24"/>
          <p:cNvSpPr txBox="1"/>
          <p:nvPr/>
        </p:nvSpPr>
        <p:spPr>
          <a:xfrm>
            <a:off x="1734581" y="2400291"/>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a:t>
            </a:r>
            <a:endParaRPr sz="1902" baseline="-13888">
              <a:latin typeface="LM Roman 8"/>
              <a:cs typeface="LM Roman 8"/>
            </a:endParaRPr>
          </a:p>
        </p:txBody>
      </p:sp>
      <p:sp>
        <p:nvSpPr>
          <p:cNvPr id="25" name="object 25"/>
          <p:cNvSpPr txBox="1"/>
          <p:nvPr/>
        </p:nvSpPr>
        <p:spPr>
          <a:xfrm>
            <a:off x="2390450" y="2379785"/>
            <a:ext cx="641512" cy="308882"/>
          </a:xfrm>
          <a:prstGeom prst="rect">
            <a:avLst/>
          </a:prstGeom>
        </p:spPr>
        <p:txBody>
          <a:bodyPr vert="horz" wrap="square" lIns="0" tIns="32210" rIns="0" bIns="0" rtlCol="0">
            <a:spAutoFit/>
          </a:bodyPr>
          <a:lstStyle/>
          <a:p>
            <a:pPr marL="26841">
              <a:spcBef>
                <a:spcPts val="254"/>
              </a:spcBef>
              <a:tabLst>
                <a:tab pos="483146" algn="l"/>
              </a:tabLst>
            </a:pPr>
            <a:r>
              <a:rPr sz="1796" i="1" spc="53" dirty="0">
                <a:solidFill>
                  <a:srgbClr val="22373A"/>
                </a:solidFill>
                <a:latin typeface="Times New Roman"/>
                <a:cs typeface="Times New Roman"/>
              </a:rPr>
              <a:t>..	..</a:t>
            </a:r>
            <a:endParaRPr sz="1796">
              <a:latin typeface="Times New Roman"/>
              <a:cs typeface="Times New Roman"/>
            </a:endParaRPr>
          </a:p>
        </p:txBody>
      </p:sp>
      <p:sp>
        <p:nvSpPr>
          <p:cNvPr id="26" name="object 26"/>
          <p:cNvSpPr txBox="1"/>
          <p:nvPr/>
        </p:nvSpPr>
        <p:spPr>
          <a:xfrm>
            <a:off x="3246589" y="2400291"/>
            <a:ext cx="440198" cy="308882"/>
          </a:xfrm>
          <a:prstGeom prst="rect">
            <a:avLst/>
          </a:prstGeom>
        </p:spPr>
        <p:txBody>
          <a:bodyPr vert="horz" wrap="square" lIns="0" tIns="32210" rIns="0" bIns="0" rtlCol="0">
            <a:spAutoFit/>
          </a:bodyPr>
          <a:lstStyle/>
          <a:p>
            <a:pPr marL="80524">
              <a:spcBef>
                <a:spcPts val="254"/>
              </a:spcBef>
            </a:pPr>
            <a:r>
              <a:rPr sz="1796" i="1" spc="85" dirty="0">
                <a:solidFill>
                  <a:srgbClr val="22373A"/>
                </a:solidFill>
                <a:latin typeface="Times New Roman"/>
                <a:cs typeface="Times New Roman"/>
              </a:rPr>
              <a:t>w</a:t>
            </a:r>
            <a:r>
              <a:rPr sz="1902" i="1" spc="127" baseline="-13888" dirty="0">
                <a:solidFill>
                  <a:srgbClr val="22373A"/>
                </a:solidFill>
                <a:latin typeface="Verdana"/>
                <a:cs typeface="Verdana"/>
              </a:rPr>
              <a:t>n</a:t>
            </a:r>
            <a:endParaRPr sz="1902" baseline="-13888">
              <a:latin typeface="Verdana"/>
              <a:cs typeface="Verdana"/>
            </a:endParaRPr>
          </a:p>
        </p:txBody>
      </p:sp>
      <p:sp>
        <p:nvSpPr>
          <p:cNvPr id="27" name="object 27"/>
          <p:cNvSpPr txBox="1"/>
          <p:nvPr/>
        </p:nvSpPr>
        <p:spPr>
          <a:xfrm>
            <a:off x="5612128" y="62347"/>
            <a:ext cx="6084965" cy="1792715"/>
          </a:xfrm>
          <a:prstGeom prst="rect">
            <a:avLst/>
          </a:prstGeom>
        </p:spPr>
        <p:txBody>
          <a:bodyPr vert="horz" wrap="square" lIns="0" tIns="26841" rIns="0" bIns="0" rtlCol="0">
            <a:spAutoFit/>
          </a:bodyPr>
          <a:lstStyle/>
          <a:p>
            <a:pPr marL="250968" marR="10737" indent="-225468">
              <a:lnSpc>
                <a:spcPct val="118000"/>
              </a:lnSpc>
              <a:spcBef>
                <a:spcPts val="211"/>
              </a:spcBef>
              <a:buClr>
                <a:srgbClr val="FFFFFF"/>
              </a:buClr>
              <a:buChar char="•"/>
              <a:tabLst>
                <a:tab pos="252310" algn="l"/>
              </a:tabLst>
            </a:pPr>
            <a:r>
              <a:rPr sz="2325" spc="-169" dirty="0">
                <a:solidFill>
                  <a:srgbClr val="22373A"/>
                </a:solidFill>
                <a:latin typeface="Arial"/>
                <a:cs typeface="Arial"/>
              </a:rPr>
              <a:t>Frank </a:t>
            </a:r>
            <a:r>
              <a:rPr sz="2325" spc="-127" dirty="0">
                <a:solidFill>
                  <a:srgbClr val="22373A"/>
                </a:solidFill>
                <a:latin typeface="Arial"/>
                <a:cs typeface="Arial"/>
              </a:rPr>
              <a:t>Rosenblatt, </a:t>
            </a:r>
            <a:r>
              <a:rPr sz="2325" spc="-169" dirty="0">
                <a:solidFill>
                  <a:srgbClr val="22373A"/>
                </a:solidFill>
                <a:latin typeface="Arial"/>
                <a:cs typeface="Arial"/>
              </a:rPr>
              <a:t>an </a:t>
            </a:r>
            <a:r>
              <a:rPr sz="2325" spc="-148" dirty="0">
                <a:solidFill>
                  <a:srgbClr val="22373A"/>
                </a:solidFill>
                <a:latin typeface="Arial"/>
                <a:cs typeface="Arial"/>
              </a:rPr>
              <a:t>American </a:t>
            </a:r>
            <a:r>
              <a:rPr sz="2325" spc="-95" dirty="0">
                <a:solidFill>
                  <a:srgbClr val="22373A"/>
                </a:solidFill>
                <a:latin typeface="Arial"/>
                <a:cs typeface="Arial"/>
              </a:rPr>
              <a:t>psychologist, </a:t>
            </a:r>
            <a:r>
              <a:rPr sz="2325" spc="-137" dirty="0">
                <a:solidFill>
                  <a:srgbClr val="22373A"/>
                </a:solidFill>
                <a:latin typeface="Arial"/>
                <a:cs typeface="Arial"/>
              </a:rPr>
              <a:t>pro-  </a:t>
            </a:r>
            <a:r>
              <a:rPr sz="2325" spc="-148" dirty="0">
                <a:solidFill>
                  <a:srgbClr val="22373A"/>
                </a:solidFill>
                <a:latin typeface="Arial"/>
                <a:cs typeface="Arial"/>
              </a:rPr>
              <a:t>posed </a:t>
            </a:r>
            <a:r>
              <a:rPr sz="2325" spc="-63" dirty="0">
                <a:solidFill>
                  <a:srgbClr val="22373A"/>
                </a:solidFill>
                <a:latin typeface="Arial"/>
                <a:cs typeface="Arial"/>
              </a:rPr>
              <a:t>the </a:t>
            </a:r>
            <a:r>
              <a:rPr sz="2325" b="1" spc="-106" dirty="0">
                <a:solidFill>
                  <a:srgbClr val="22373A"/>
                </a:solidFill>
                <a:latin typeface="Trebuchet MS"/>
                <a:cs typeface="Trebuchet MS"/>
              </a:rPr>
              <a:t>classical </a:t>
            </a:r>
            <a:r>
              <a:rPr sz="2325" b="1" spc="-159" dirty="0">
                <a:solidFill>
                  <a:srgbClr val="22373A"/>
                </a:solidFill>
                <a:latin typeface="Trebuchet MS"/>
                <a:cs typeface="Trebuchet MS"/>
              </a:rPr>
              <a:t>perceptron </a:t>
            </a:r>
            <a:r>
              <a:rPr sz="2325" spc="-116" dirty="0">
                <a:solidFill>
                  <a:srgbClr val="22373A"/>
                </a:solidFill>
                <a:latin typeface="Arial"/>
                <a:cs typeface="Arial"/>
              </a:rPr>
              <a:t>model</a:t>
            </a:r>
            <a:r>
              <a:rPr sz="2325" spc="-241" dirty="0">
                <a:solidFill>
                  <a:srgbClr val="22373A"/>
                </a:solidFill>
                <a:latin typeface="Arial"/>
                <a:cs typeface="Arial"/>
              </a:rPr>
              <a:t> </a:t>
            </a:r>
            <a:r>
              <a:rPr sz="2325" spc="-53" dirty="0">
                <a:solidFill>
                  <a:srgbClr val="22373A"/>
                </a:solidFill>
                <a:latin typeface="Arial"/>
                <a:cs typeface="Arial"/>
              </a:rPr>
              <a:t>(1958)</a:t>
            </a:r>
            <a:endParaRPr sz="2325">
              <a:latin typeface="Arial"/>
              <a:cs typeface="Arial"/>
            </a:endParaRPr>
          </a:p>
          <a:p>
            <a:pPr marL="250968" marR="10737" indent="-225468">
              <a:lnSpc>
                <a:spcPct val="118000"/>
              </a:lnSpc>
              <a:spcBef>
                <a:spcPts val="634"/>
              </a:spcBef>
              <a:buClr>
                <a:srgbClr val="FFFFFF"/>
              </a:buClr>
              <a:buChar char="•"/>
              <a:tabLst>
                <a:tab pos="252310" algn="l"/>
              </a:tabLst>
            </a:pPr>
            <a:r>
              <a:rPr sz="2325" spc="-285" dirty="0">
                <a:solidFill>
                  <a:srgbClr val="22373A"/>
                </a:solidFill>
                <a:latin typeface="Arial"/>
                <a:cs typeface="Arial"/>
              </a:rPr>
              <a:t>A </a:t>
            </a:r>
            <a:r>
              <a:rPr sz="2325" spc="-127" dirty="0">
                <a:solidFill>
                  <a:srgbClr val="22373A"/>
                </a:solidFill>
                <a:latin typeface="Arial"/>
                <a:cs typeface="Arial"/>
              </a:rPr>
              <a:t>more </a:t>
            </a:r>
            <a:r>
              <a:rPr sz="2325" spc="-137" dirty="0">
                <a:solidFill>
                  <a:srgbClr val="22373A"/>
                </a:solidFill>
                <a:latin typeface="Arial"/>
                <a:cs typeface="Arial"/>
              </a:rPr>
              <a:t>general </a:t>
            </a:r>
            <a:r>
              <a:rPr sz="2325" spc="-74" dirty="0">
                <a:solidFill>
                  <a:srgbClr val="22373A"/>
                </a:solidFill>
                <a:latin typeface="Arial"/>
                <a:cs typeface="Arial"/>
              </a:rPr>
              <a:t>computational </a:t>
            </a:r>
            <a:r>
              <a:rPr sz="2325" spc="-116" dirty="0">
                <a:solidFill>
                  <a:srgbClr val="22373A"/>
                </a:solidFill>
                <a:latin typeface="Arial"/>
                <a:cs typeface="Arial"/>
              </a:rPr>
              <a:t>model </a:t>
            </a:r>
            <a:r>
              <a:rPr sz="2325" spc="-74" dirty="0">
                <a:solidFill>
                  <a:srgbClr val="22373A"/>
                </a:solidFill>
                <a:latin typeface="Arial"/>
                <a:cs typeface="Arial"/>
              </a:rPr>
              <a:t>than</a:t>
            </a:r>
            <a:r>
              <a:rPr sz="2325" spc="-423" dirty="0">
                <a:solidFill>
                  <a:srgbClr val="22373A"/>
                </a:solidFill>
                <a:latin typeface="Arial"/>
                <a:cs typeface="Arial"/>
              </a:rPr>
              <a:t> </a:t>
            </a:r>
            <a:r>
              <a:rPr sz="2325" spc="-159" dirty="0">
                <a:solidFill>
                  <a:srgbClr val="22373A"/>
                </a:solidFill>
                <a:latin typeface="Arial"/>
                <a:cs typeface="Arial"/>
              </a:rPr>
              <a:t>McCul-  </a:t>
            </a:r>
            <a:r>
              <a:rPr sz="2325" spc="-63" dirty="0">
                <a:solidFill>
                  <a:srgbClr val="22373A"/>
                </a:solidFill>
                <a:latin typeface="Arial"/>
                <a:cs typeface="Arial"/>
              </a:rPr>
              <a:t>loch–Pitts</a:t>
            </a:r>
            <a:r>
              <a:rPr sz="2325" spc="-127" dirty="0">
                <a:solidFill>
                  <a:srgbClr val="22373A"/>
                </a:solidFill>
                <a:latin typeface="Arial"/>
                <a:cs typeface="Arial"/>
              </a:rPr>
              <a:t> </a:t>
            </a:r>
            <a:r>
              <a:rPr sz="2325" spc="-137" dirty="0">
                <a:solidFill>
                  <a:srgbClr val="22373A"/>
                </a:solidFill>
                <a:latin typeface="Arial"/>
                <a:cs typeface="Arial"/>
              </a:rPr>
              <a:t>neurons</a:t>
            </a:r>
            <a:endParaRPr sz="2325">
              <a:latin typeface="Arial"/>
              <a:cs typeface="Arial"/>
            </a:endParaRPr>
          </a:p>
        </p:txBody>
      </p:sp>
      <p:sp>
        <p:nvSpPr>
          <p:cNvPr id="28" name="object 28"/>
          <p:cNvSpPr txBox="1"/>
          <p:nvPr/>
        </p:nvSpPr>
        <p:spPr>
          <a:xfrm>
            <a:off x="5612128" y="1895756"/>
            <a:ext cx="6084965" cy="1792458"/>
          </a:xfrm>
          <a:prstGeom prst="rect">
            <a:avLst/>
          </a:prstGeom>
        </p:spPr>
        <p:txBody>
          <a:bodyPr vert="horz" wrap="square" lIns="0" tIns="26841" rIns="0" bIns="0" rtlCol="0">
            <a:spAutoFit/>
          </a:bodyPr>
          <a:lstStyle/>
          <a:p>
            <a:pPr marL="250968" marR="10737" indent="-225468" algn="just">
              <a:lnSpc>
                <a:spcPct val="118000"/>
              </a:lnSpc>
              <a:spcBef>
                <a:spcPts val="211"/>
              </a:spcBef>
              <a:buClr>
                <a:srgbClr val="FFFFFF"/>
              </a:buClr>
              <a:buFont typeface="Arial"/>
              <a:buChar char="•"/>
              <a:tabLst>
                <a:tab pos="252310" algn="l"/>
              </a:tabLst>
            </a:pPr>
            <a:r>
              <a:rPr sz="2325" b="1" spc="-85" dirty="0">
                <a:solidFill>
                  <a:srgbClr val="22373A"/>
                </a:solidFill>
                <a:latin typeface="Trebuchet MS"/>
                <a:cs typeface="Trebuchet MS"/>
              </a:rPr>
              <a:t>Main </a:t>
            </a:r>
            <a:r>
              <a:rPr sz="2325" b="1" spc="-159" dirty="0">
                <a:solidFill>
                  <a:srgbClr val="22373A"/>
                </a:solidFill>
                <a:latin typeface="Trebuchet MS"/>
                <a:cs typeface="Trebuchet MS"/>
              </a:rPr>
              <a:t>differences: </a:t>
            </a:r>
            <a:r>
              <a:rPr sz="2325" spc="-53" dirty="0">
                <a:solidFill>
                  <a:srgbClr val="22373A"/>
                </a:solidFill>
                <a:latin typeface="Arial"/>
                <a:cs typeface="Arial"/>
              </a:rPr>
              <a:t>Introduction </a:t>
            </a:r>
            <a:r>
              <a:rPr sz="2325" dirty="0">
                <a:solidFill>
                  <a:srgbClr val="22373A"/>
                </a:solidFill>
                <a:latin typeface="Arial"/>
                <a:cs typeface="Arial"/>
              </a:rPr>
              <a:t>of </a:t>
            </a:r>
            <a:r>
              <a:rPr sz="2325" spc="-116" dirty="0">
                <a:solidFill>
                  <a:srgbClr val="22373A"/>
                </a:solidFill>
                <a:latin typeface="Arial"/>
                <a:cs typeface="Arial"/>
              </a:rPr>
              <a:t>numerical  </a:t>
            </a:r>
            <a:r>
              <a:rPr sz="2325" spc="-95" dirty="0">
                <a:solidFill>
                  <a:srgbClr val="22373A"/>
                </a:solidFill>
                <a:latin typeface="Arial"/>
                <a:cs typeface="Arial"/>
              </a:rPr>
              <a:t>weights </a:t>
            </a:r>
            <a:r>
              <a:rPr sz="2325" spc="-53" dirty="0">
                <a:solidFill>
                  <a:srgbClr val="22373A"/>
                </a:solidFill>
                <a:latin typeface="Arial"/>
                <a:cs typeface="Arial"/>
              </a:rPr>
              <a:t>for </a:t>
            </a:r>
            <a:r>
              <a:rPr sz="2325" spc="-63" dirty="0">
                <a:solidFill>
                  <a:srgbClr val="22373A"/>
                </a:solidFill>
                <a:latin typeface="Arial"/>
                <a:cs typeface="Arial"/>
              </a:rPr>
              <a:t>inputs </a:t>
            </a:r>
            <a:r>
              <a:rPr sz="2325" spc="-148" dirty="0">
                <a:solidFill>
                  <a:srgbClr val="22373A"/>
                </a:solidFill>
                <a:latin typeface="Arial"/>
                <a:cs typeface="Arial"/>
              </a:rPr>
              <a:t>and </a:t>
            </a:r>
            <a:r>
              <a:rPr sz="2325" spc="-232" dirty="0">
                <a:solidFill>
                  <a:srgbClr val="22373A"/>
                </a:solidFill>
                <a:latin typeface="Arial"/>
                <a:cs typeface="Arial"/>
              </a:rPr>
              <a:t>a </a:t>
            </a:r>
            <a:r>
              <a:rPr sz="2325" spc="-159" dirty="0">
                <a:solidFill>
                  <a:srgbClr val="22373A"/>
                </a:solidFill>
                <a:latin typeface="Arial"/>
                <a:cs typeface="Arial"/>
              </a:rPr>
              <a:t>mechanism </a:t>
            </a:r>
            <a:r>
              <a:rPr sz="2325" spc="-53" dirty="0">
                <a:solidFill>
                  <a:srgbClr val="22373A"/>
                </a:solidFill>
                <a:latin typeface="Arial"/>
                <a:cs typeface="Arial"/>
              </a:rPr>
              <a:t>for </a:t>
            </a:r>
            <a:r>
              <a:rPr sz="2325" spc="-106" dirty="0">
                <a:solidFill>
                  <a:srgbClr val="22373A"/>
                </a:solidFill>
                <a:latin typeface="Arial"/>
                <a:cs typeface="Arial"/>
              </a:rPr>
              <a:t>learning  </a:t>
            </a:r>
            <a:r>
              <a:rPr sz="2325" spc="-127" dirty="0">
                <a:solidFill>
                  <a:srgbClr val="22373A"/>
                </a:solidFill>
                <a:latin typeface="Arial"/>
                <a:cs typeface="Arial"/>
              </a:rPr>
              <a:t>these </a:t>
            </a:r>
            <a:r>
              <a:rPr sz="2325" spc="-95" dirty="0">
                <a:solidFill>
                  <a:srgbClr val="22373A"/>
                </a:solidFill>
                <a:latin typeface="Arial"/>
                <a:cs typeface="Arial"/>
              </a:rPr>
              <a:t>weights</a:t>
            </a:r>
            <a:endParaRPr sz="2325">
              <a:latin typeface="Arial"/>
              <a:cs typeface="Arial"/>
            </a:endParaRPr>
          </a:p>
          <a:p>
            <a:pPr marL="250968" indent="-225468" algn="just">
              <a:spcBef>
                <a:spcPts val="1141"/>
              </a:spcBef>
              <a:buClr>
                <a:srgbClr val="FFFFFF"/>
              </a:buClr>
              <a:buChar char="•"/>
              <a:tabLst>
                <a:tab pos="252310" algn="l"/>
              </a:tabLst>
            </a:pPr>
            <a:r>
              <a:rPr sz="2325" spc="-85" dirty="0">
                <a:solidFill>
                  <a:srgbClr val="22373A"/>
                </a:solidFill>
                <a:latin typeface="Arial"/>
                <a:cs typeface="Arial"/>
              </a:rPr>
              <a:t>Inputs </a:t>
            </a:r>
            <a:r>
              <a:rPr sz="2325" spc="-169" dirty="0">
                <a:solidFill>
                  <a:srgbClr val="22373A"/>
                </a:solidFill>
                <a:latin typeface="Arial"/>
                <a:cs typeface="Arial"/>
              </a:rPr>
              <a:t>are </a:t>
            </a:r>
            <a:r>
              <a:rPr sz="2325" spc="-95" dirty="0">
                <a:solidFill>
                  <a:srgbClr val="22373A"/>
                </a:solidFill>
                <a:latin typeface="Arial"/>
                <a:cs typeface="Arial"/>
              </a:rPr>
              <a:t>no longer </a:t>
            </a:r>
            <a:r>
              <a:rPr sz="2325" spc="-53" dirty="0">
                <a:solidFill>
                  <a:srgbClr val="22373A"/>
                </a:solidFill>
                <a:latin typeface="Arial"/>
                <a:cs typeface="Arial"/>
              </a:rPr>
              <a:t>limited </a:t>
            </a:r>
            <a:r>
              <a:rPr sz="2325" spc="21" dirty="0">
                <a:solidFill>
                  <a:srgbClr val="22373A"/>
                </a:solidFill>
                <a:latin typeface="Arial"/>
                <a:cs typeface="Arial"/>
              </a:rPr>
              <a:t>to </a:t>
            </a:r>
            <a:r>
              <a:rPr sz="2325" spc="-127" dirty="0">
                <a:solidFill>
                  <a:srgbClr val="22373A"/>
                </a:solidFill>
                <a:latin typeface="Arial"/>
                <a:cs typeface="Arial"/>
              </a:rPr>
              <a:t>boolean</a:t>
            </a:r>
            <a:r>
              <a:rPr sz="2325" spc="-359" dirty="0">
                <a:solidFill>
                  <a:srgbClr val="22373A"/>
                </a:solidFill>
                <a:latin typeface="Arial"/>
                <a:cs typeface="Arial"/>
              </a:rPr>
              <a:t> </a:t>
            </a:r>
            <a:r>
              <a:rPr sz="2325" spc="-159" dirty="0">
                <a:solidFill>
                  <a:srgbClr val="22373A"/>
                </a:solidFill>
                <a:latin typeface="Arial"/>
                <a:cs typeface="Arial"/>
              </a:rPr>
              <a:t>values</a:t>
            </a:r>
            <a:endParaRPr sz="2325">
              <a:latin typeface="Arial"/>
              <a:cs typeface="Arial"/>
            </a:endParaRPr>
          </a:p>
        </p:txBody>
      </p:sp>
    </p:spTree>
    <p:extLst>
      <p:ext uri="{BB962C8B-B14F-4D97-AF65-F5344CB8AC3E}">
        <p14:creationId xmlns:p14="http://schemas.microsoft.com/office/powerpoint/2010/main" val="3983204457"/>
      </p:ext>
    </p:extLst>
  </p:cSld>
  <p:clrMapOvr>
    <a:masterClrMapping/>
  </p:clrMapOvr>
  <p:transition>
    <p:cut/>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8259" y="2882530"/>
            <a:ext cx="1257524" cy="382183"/>
          </a:xfrm>
          <a:prstGeom prst="rect">
            <a:avLst/>
          </a:prstGeom>
        </p:spPr>
        <p:txBody>
          <a:bodyPr vert="horz" wrap="square" lIns="0" tIns="24157" rIns="0" bIns="0" rtlCol="0">
            <a:spAutoFit/>
          </a:bodyPr>
          <a:lstStyle/>
          <a:p>
            <a:pPr marL="107366">
              <a:spcBef>
                <a:spcPts val="190"/>
              </a:spcBef>
              <a:tabLst>
                <a:tab pos="866977" algn="l"/>
              </a:tabLst>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	</a:t>
            </a: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3" name="object 3"/>
          <p:cNvSpPr txBox="1"/>
          <p:nvPr/>
        </p:nvSpPr>
        <p:spPr>
          <a:xfrm>
            <a:off x="2526351" y="2856924"/>
            <a:ext cx="217416" cy="382183"/>
          </a:xfrm>
          <a:prstGeom prst="rect">
            <a:avLst/>
          </a:prstGeom>
        </p:spPr>
        <p:txBody>
          <a:bodyPr vert="horz" wrap="square" lIns="0" tIns="24157" rIns="0" bIns="0" rtlCol="0">
            <a:spAutoFit/>
          </a:bodyPr>
          <a:lstStyle/>
          <a:p>
            <a:pPr marL="26841">
              <a:spcBef>
                <a:spcPts val="190"/>
              </a:spcBef>
            </a:pPr>
            <a:r>
              <a:rPr sz="2325" i="1" spc="53" dirty="0">
                <a:solidFill>
                  <a:srgbClr val="22373A"/>
                </a:solidFill>
                <a:latin typeface="Times New Roman"/>
                <a:cs typeface="Times New Roman"/>
              </a:rPr>
              <a:t>..</a:t>
            </a:r>
            <a:endParaRPr sz="2325">
              <a:latin typeface="Times New Roman"/>
              <a:cs typeface="Times New Roman"/>
            </a:endParaRPr>
          </a:p>
        </p:txBody>
      </p:sp>
      <p:sp>
        <p:nvSpPr>
          <p:cNvPr id="4" name="object 4"/>
          <p:cNvSpPr txBox="1"/>
          <p:nvPr/>
        </p:nvSpPr>
        <p:spPr>
          <a:xfrm>
            <a:off x="3287224" y="2856924"/>
            <a:ext cx="217416" cy="382183"/>
          </a:xfrm>
          <a:prstGeom prst="rect">
            <a:avLst/>
          </a:prstGeom>
        </p:spPr>
        <p:txBody>
          <a:bodyPr vert="horz" wrap="square" lIns="0" tIns="24157" rIns="0" bIns="0" rtlCol="0">
            <a:spAutoFit/>
          </a:bodyPr>
          <a:lstStyle/>
          <a:p>
            <a:pPr marL="26841">
              <a:spcBef>
                <a:spcPts val="190"/>
              </a:spcBef>
            </a:pPr>
            <a:r>
              <a:rPr sz="2325" i="1" spc="53" dirty="0">
                <a:solidFill>
                  <a:srgbClr val="22373A"/>
                </a:solidFill>
                <a:latin typeface="Times New Roman"/>
                <a:cs typeface="Times New Roman"/>
              </a:rPr>
              <a:t>..</a:t>
            </a:r>
            <a:endParaRPr sz="2325">
              <a:latin typeface="Times New Roman"/>
              <a:cs typeface="Times New Roman"/>
            </a:endParaRPr>
          </a:p>
        </p:txBody>
      </p:sp>
      <p:sp>
        <p:nvSpPr>
          <p:cNvPr id="5" name="object 5"/>
          <p:cNvSpPr txBox="1"/>
          <p:nvPr/>
        </p:nvSpPr>
        <p:spPr>
          <a:xfrm>
            <a:off x="3916417" y="2882531"/>
            <a:ext cx="467040" cy="382183"/>
          </a:xfrm>
          <a:prstGeom prst="rect">
            <a:avLst/>
          </a:prstGeom>
        </p:spPr>
        <p:txBody>
          <a:bodyPr vert="horz" wrap="square" lIns="0" tIns="24157" rIns="0" bIns="0" rtlCol="0">
            <a:spAutoFit/>
          </a:bodyPr>
          <a:lstStyle/>
          <a:p>
            <a:pPr marL="80524">
              <a:spcBef>
                <a:spcPts val="190"/>
              </a:spcBef>
            </a:pPr>
            <a:r>
              <a:rPr sz="2325" i="1" spc="148" dirty="0">
                <a:solidFill>
                  <a:srgbClr val="22373A"/>
                </a:solidFill>
                <a:latin typeface="Times New Roman"/>
                <a:cs typeface="Times New Roman"/>
              </a:rPr>
              <a:t>x</a:t>
            </a:r>
            <a:r>
              <a:rPr sz="2536" i="1" spc="220" baseline="-10416" dirty="0">
                <a:solidFill>
                  <a:srgbClr val="22373A"/>
                </a:solidFill>
                <a:latin typeface="Verdana"/>
                <a:cs typeface="Verdana"/>
              </a:rPr>
              <a:t>n</a:t>
            </a:r>
            <a:endParaRPr sz="2536" baseline="-10416">
              <a:latin typeface="Verdana"/>
              <a:cs typeface="Verdana"/>
            </a:endParaRPr>
          </a:p>
        </p:txBody>
      </p:sp>
      <p:grpSp>
        <p:nvGrpSpPr>
          <p:cNvPr id="6" name="object 6"/>
          <p:cNvGrpSpPr/>
          <p:nvPr/>
        </p:nvGrpSpPr>
        <p:grpSpPr>
          <a:xfrm>
            <a:off x="2243468" y="1172114"/>
            <a:ext cx="782429" cy="782429"/>
            <a:chOff x="1060081" y="554583"/>
            <a:chExt cx="370205" cy="370205"/>
          </a:xfrm>
        </p:grpSpPr>
        <p:sp>
          <p:nvSpPr>
            <p:cNvPr id="7" name="object 7"/>
            <p:cNvSpPr/>
            <p:nvPr/>
          </p:nvSpPr>
          <p:spPr>
            <a:xfrm>
              <a:off x="1065161" y="559663"/>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8" name="object 8"/>
            <p:cNvSpPr/>
            <p:nvPr/>
          </p:nvSpPr>
          <p:spPr>
            <a:xfrm>
              <a:off x="1065161" y="559663"/>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9" name="object 9"/>
          <p:cNvSpPr txBox="1"/>
          <p:nvPr/>
        </p:nvSpPr>
        <p:spPr>
          <a:xfrm>
            <a:off x="2530672" y="136942"/>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10" name="object 10"/>
          <p:cNvGrpSpPr/>
          <p:nvPr/>
        </p:nvGrpSpPr>
        <p:grpSpPr>
          <a:xfrm>
            <a:off x="1286454" y="616428"/>
            <a:ext cx="2697569" cy="2431839"/>
            <a:chOff x="607272" y="291662"/>
            <a:chExt cx="1276350" cy="1150620"/>
          </a:xfrm>
        </p:grpSpPr>
        <p:sp>
          <p:nvSpPr>
            <p:cNvPr id="11" name="object 11"/>
            <p:cNvSpPr/>
            <p:nvPr/>
          </p:nvSpPr>
          <p:spPr>
            <a:xfrm>
              <a:off x="609803" y="877503"/>
              <a:ext cx="504190" cy="529590"/>
            </a:xfrm>
            <a:custGeom>
              <a:avLst/>
              <a:gdLst/>
              <a:ahLst/>
              <a:cxnLst/>
              <a:rect l="l" t="t" r="r" b="b"/>
              <a:pathLst>
                <a:path w="504190" h="529590">
                  <a:moveTo>
                    <a:pt x="0" y="529248"/>
                  </a:moveTo>
                  <a:lnTo>
                    <a:pt x="504075" y="0"/>
                  </a:lnTo>
                </a:path>
              </a:pathLst>
            </a:custGeom>
            <a:ln w="5060">
              <a:solidFill>
                <a:srgbClr val="22373A"/>
              </a:solidFill>
            </a:ln>
          </p:spPr>
          <p:txBody>
            <a:bodyPr wrap="square" lIns="0" tIns="0" rIns="0" bIns="0" rtlCol="0"/>
            <a:lstStyle/>
            <a:p>
              <a:endParaRPr sz="3804"/>
            </a:p>
          </p:txBody>
        </p:sp>
        <p:sp>
          <p:nvSpPr>
            <p:cNvPr id="12" name="object 12"/>
            <p:cNvSpPr/>
            <p:nvPr/>
          </p:nvSpPr>
          <p:spPr>
            <a:xfrm>
              <a:off x="1075444" y="873782"/>
              <a:ext cx="44450" cy="42545"/>
            </a:xfrm>
            <a:custGeom>
              <a:avLst/>
              <a:gdLst/>
              <a:ahLst/>
              <a:cxnLst/>
              <a:rect l="l" t="t" r="r" b="b"/>
              <a:pathLst>
                <a:path w="44450" h="42544">
                  <a:moveTo>
                    <a:pt x="0" y="0"/>
                  </a:moveTo>
                  <a:lnTo>
                    <a:pt x="11843" y="4888"/>
                  </a:lnTo>
                  <a:lnTo>
                    <a:pt x="22533" y="6372"/>
                  </a:lnTo>
                  <a:lnTo>
                    <a:pt x="32004" y="5141"/>
                  </a:lnTo>
                  <a:lnTo>
                    <a:pt x="40187" y="1887"/>
                  </a:lnTo>
                  <a:lnTo>
                    <a:pt x="37336" y="10219"/>
                  </a:lnTo>
                  <a:lnTo>
                    <a:pt x="36568" y="19738"/>
                  </a:lnTo>
                  <a:lnTo>
                    <a:pt x="38570" y="30344"/>
                  </a:lnTo>
                  <a:lnTo>
                    <a:pt x="44030" y="41935"/>
                  </a:lnTo>
                </a:path>
              </a:pathLst>
            </a:custGeom>
            <a:ln w="5067">
              <a:solidFill>
                <a:srgbClr val="22373A"/>
              </a:solidFill>
            </a:ln>
          </p:spPr>
          <p:txBody>
            <a:bodyPr wrap="square" lIns="0" tIns="0" rIns="0" bIns="0" rtlCol="0"/>
            <a:lstStyle/>
            <a:p>
              <a:endParaRPr sz="3804"/>
            </a:p>
          </p:txBody>
        </p:sp>
        <p:sp>
          <p:nvSpPr>
            <p:cNvPr id="13" name="object 13"/>
            <p:cNvSpPr/>
            <p:nvPr/>
          </p:nvSpPr>
          <p:spPr>
            <a:xfrm>
              <a:off x="927468" y="911730"/>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4" name="object 14"/>
            <p:cNvSpPr/>
            <p:nvPr/>
          </p:nvSpPr>
          <p:spPr>
            <a:xfrm>
              <a:off x="1125498" y="909440"/>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5" name="object 15"/>
            <p:cNvSpPr/>
            <p:nvPr/>
          </p:nvSpPr>
          <p:spPr>
            <a:xfrm>
              <a:off x="1245158" y="929789"/>
              <a:ext cx="0" cy="509905"/>
            </a:xfrm>
            <a:custGeom>
              <a:avLst/>
              <a:gdLst/>
              <a:ahLst/>
              <a:cxnLst/>
              <a:rect l="l" t="t" r="r" b="b"/>
              <a:pathLst>
                <a:path h="509905">
                  <a:moveTo>
                    <a:pt x="0" y="509867"/>
                  </a:moveTo>
                  <a:lnTo>
                    <a:pt x="0" y="0"/>
                  </a:lnTo>
                </a:path>
              </a:pathLst>
            </a:custGeom>
            <a:ln w="5060">
              <a:solidFill>
                <a:srgbClr val="22373A"/>
              </a:solidFill>
            </a:ln>
          </p:spPr>
          <p:txBody>
            <a:bodyPr wrap="square" lIns="0" tIns="0" rIns="0" bIns="0" rtlCol="0"/>
            <a:lstStyle/>
            <a:p>
              <a:endParaRPr sz="3804"/>
            </a:p>
          </p:txBody>
        </p:sp>
        <p:sp>
          <p:nvSpPr>
            <p:cNvPr id="16" name="object 16"/>
            <p:cNvSpPr/>
            <p:nvPr/>
          </p:nvSpPr>
          <p:spPr>
            <a:xfrm>
              <a:off x="1214792" y="927258"/>
              <a:ext cx="60960" cy="26670"/>
            </a:xfrm>
            <a:custGeom>
              <a:avLst/>
              <a:gdLst/>
              <a:ahLst/>
              <a:cxnLst/>
              <a:rect l="l" t="t" r="r" b="b"/>
              <a:pathLst>
                <a:path w="60959" h="26669">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sp>
          <p:nvSpPr>
            <p:cNvPr id="17" name="object 17"/>
            <p:cNvSpPr/>
            <p:nvPr/>
          </p:nvSpPr>
          <p:spPr>
            <a:xfrm>
              <a:off x="1327086" y="911730"/>
              <a:ext cx="251460" cy="528320"/>
            </a:xfrm>
            <a:custGeom>
              <a:avLst/>
              <a:gdLst/>
              <a:ahLst/>
              <a:cxnLst/>
              <a:rect l="l" t="t" r="r" b="b"/>
              <a:pathLst>
                <a:path w="251459" h="528319">
                  <a:moveTo>
                    <a:pt x="251421" y="527926"/>
                  </a:moveTo>
                  <a:lnTo>
                    <a:pt x="0" y="0"/>
                  </a:lnTo>
                </a:path>
              </a:pathLst>
            </a:custGeom>
            <a:ln w="5060">
              <a:solidFill>
                <a:srgbClr val="22373A"/>
              </a:solidFill>
            </a:ln>
          </p:spPr>
          <p:txBody>
            <a:bodyPr wrap="square" lIns="0" tIns="0" rIns="0" bIns="0" rtlCol="0"/>
            <a:lstStyle/>
            <a:p>
              <a:endParaRPr sz="3804"/>
            </a:p>
          </p:txBody>
        </p:sp>
        <p:sp>
          <p:nvSpPr>
            <p:cNvPr id="18" name="object 18"/>
            <p:cNvSpPr/>
            <p:nvPr/>
          </p:nvSpPr>
          <p:spPr>
            <a:xfrm>
              <a:off x="1309868" y="909440"/>
              <a:ext cx="55244" cy="37465"/>
            </a:xfrm>
            <a:custGeom>
              <a:avLst/>
              <a:gdLst/>
              <a:ahLst/>
              <a:cxnLst/>
              <a:rect l="l" t="t" r="r" b="b"/>
              <a:pathLst>
                <a:path w="55244" h="37465">
                  <a:moveTo>
                    <a:pt x="0" y="36905"/>
                  </a:moveTo>
                  <a:lnTo>
                    <a:pt x="8807" y="27579"/>
                  </a:lnTo>
                  <a:lnTo>
                    <a:pt x="14018" y="18112"/>
                  </a:lnTo>
                  <a:lnTo>
                    <a:pt x="16254" y="8815"/>
                  </a:lnTo>
                  <a:lnTo>
                    <a:pt x="16138" y="0"/>
                  </a:lnTo>
                  <a:lnTo>
                    <a:pt x="22910" y="5646"/>
                  </a:lnTo>
                  <a:lnTo>
                    <a:pt x="31537" y="9768"/>
                  </a:lnTo>
                  <a:lnTo>
                    <a:pt x="42171" y="11689"/>
                  </a:lnTo>
                  <a:lnTo>
                    <a:pt x="54963" y="10729"/>
                  </a:lnTo>
                </a:path>
              </a:pathLst>
            </a:custGeom>
            <a:ln w="5073">
              <a:solidFill>
                <a:srgbClr val="22373A"/>
              </a:solidFill>
            </a:ln>
          </p:spPr>
          <p:txBody>
            <a:bodyPr wrap="square" lIns="0" tIns="0" rIns="0" bIns="0" rtlCol="0"/>
            <a:lstStyle/>
            <a:p>
              <a:endParaRPr sz="3804"/>
            </a:p>
          </p:txBody>
        </p:sp>
        <p:sp>
          <p:nvSpPr>
            <p:cNvPr id="19" name="object 19"/>
            <p:cNvSpPr/>
            <p:nvPr/>
          </p:nvSpPr>
          <p:spPr>
            <a:xfrm>
              <a:off x="1376438" y="877503"/>
              <a:ext cx="504190" cy="529590"/>
            </a:xfrm>
            <a:custGeom>
              <a:avLst/>
              <a:gdLst/>
              <a:ahLst/>
              <a:cxnLst/>
              <a:rect l="l" t="t" r="r" b="b"/>
              <a:pathLst>
                <a:path w="504189" h="529590">
                  <a:moveTo>
                    <a:pt x="504075" y="529248"/>
                  </a:moveTo>
                  <a:lnTo>
                    <a:pt x="0" y="0"/>
                  </a:lnTo>
                </a:path>
              </a:pathLst>
            </a:custGeom>
            <a:ln w="5060">
              <a:solidFill>
                <a:srgbClr val="22373A"/>
              </a:solidFill>
            </a:ln>
          </p:spPr>
          <p:txBody>
            <a:bodyPr wrap="square" lIns="0" tIns="0" rIns="0" bIns="0" rtlCol="0"/>
            <a:lstStyle/>
            <a:p>
              <a:endParaRPr sz="3804"/>
            </a:p>
          </p:txBody>
        </p:sp>
        <p:sp>
          <p:nvSpPr>
            <p:cNvPr id="20" name="object 20"/>
            <p:cNvSpPr/>
            <p:nvPr/>
          </p:nvSpPr>
          <p:spPr>
            <a:xfrm>
              <a:off x="1370843" y="873782"/>
              <a:ext cx="44450" cy="42545"/>
            </a:xfrm>
            <a:custGeom>
              <a:avLst/>
              <a:gdLst/>
              <a:ahLst/>
              <a:cxnLst/>
              <a:rect l="l" t="t" r="r" b="b"/>
              <a:pathLst>
                <a:path w="44450" h="42544">
                  <a:moveTo>
                    <a:pt x="0" y="41935"/>
                  </a:moveTo>
                  <a:lnTo>
                    <a:pt x="5459" y="30344"/>
                  </a:lnTo>
                  <a:lnTo>
                    <a:pt x="7462" y="19738"/>
                  </a:lnTo>
                  <a:lnTo>
                    <a:pt x="6694" y="10219"/>
                  </a:lnTo>
                  <a:lnTo>
                    <a:pt x="3842" y="1887"/>
                  </a:lnTo>
                  <a:lnTo>
                    <a:pt x="12025" y="5141"/>
                  </a:lnTo>
                  <a:lnTo>
                    <a:pt x="21496" y="6372"/>
                  </a:lnTo>
                  <a:lnTo>
                    <a:pt x="32187" y="4888"/>
                  </a:lnTo>
                  <a:lnTo>
                    <a:pt x="44030" y="0"/>
                  </a:lnTo>
                </a:path>
              </a:pathLst>
            </a:custGeom>
            <a:ln w="5067">
              <a:solidFill>
                <a:srgbClr val="22373A"/>
              </a:solidFill>
            </a:ln>
          </p:spPr>
          <p:txBody>
            <a:bodyPr wrap="square" lIns="0" tIns="0" rIns="0" bIns="0" rtlCol="0"/>
            <a:lstStyle/>
            <a:p>
              <a:endParaRPr sz="3804"/>
            </a:p>
          </p:txBody>
        </p:sp>
        <p:sp>
          <p:nvSpPr>
            <p:cNvPr id="21" name="object 21"/>
            <p:cNvSpPr/>
            <p:nvPr/>
          </p:nvSpPr>
          <p:spPr>
            <a:xfrm>
              <a:off x="1245158" y="296724"/>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22" name="object 22"/>
            <p:cNvSpPr/>
            <p:nvPr/>
          </p:nvSpPr>
          <p:spPr>
            <a:xfrm>
              <a:off x="1214792" y="294192"/>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3" name="object 23"/>
          <p:cNvSpPr txBox="1"/>
          <p:nvPr/>
        </p:nvSpPr>
        <p:spPr>
          <a:xfrm>
            <a:off x="973705" y="2400291"/>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9" name="object 29"/>
          <p:cNvSpPr txBox="1"/>
          <p:nvPr/>
        </p:nvSpPr>
        <p:spPr>
          <a:xfrm>
            <a:off x="11694302" y="6325433"/>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21</a:t>
            </a:r>
            <a:endParaRPr sz="1691">
              <a:latin typeface="Arial"/>
              <a:cs typeface="Arial"/>
            </a:endParaRPr>
          </a:p>
        </p:txBody>
      </p:sp>
      <p:sp>
        <p:nvSpPr>
          <p:cNvPr id="24" name="object 24"/>
          <p:cNvSpPr txBox="1"/>
          <p:nvPr/>
        </p:nvSpPr>
        <p:spPr>
          <a:xfrm>
            <a:off x="1734581" y="2400291"/>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a:t>
            </a:r>
            <a:endParaRPr sz="1902" baseline="-13888">
              <a:latin typeface="LM Roman 8"/>
              <a:cs typeface="LM Roman 8"/>
            </a:endParaRPr>
          </a:p>
        </p:txBody>
      </p:sp>
      <p:sp>
        <p:nvSpPr>
          <p:cNvPr id="25" name="object 25"/>
          <p:cNvSpPr txBox="1"/>
          <p:nvPr/>
        </p:nvSpPr>
        <p:spPr>
          <a:xfrm>
            <a:off x="2390450" y="2379785"/>
            <a:ext cx="641512" cy="308882"/>
          </a:xfrm>
          <a:prstGeom prst="rect">
            <a:avLst/>
          </a:prstGeom>
        </p:spPr>
        <p:txBody>
          <a:bodyPr vert="horz" wrap="square" lIns="0" tIns="32210" rIns="0" bIns="0" rtlCol="0">
            <a:spAutoFit/>
          </a:bodyPr>
          <a:lstStyle/>
          <a:p>
            <a:pPr marL="26841">
              <a:spcBef>
                <a:spcPts val="254"/>
              </a:spcBef>
              <a:tabLst>
                <a:tab pos="483146" algn="l"/>
              </a:tabLst>
            </a:pPr>
            <a:r>
              <a:rPr sz="1796" i="1" spc="53" dirty="0">
                <a:solidFill>
                  <a:srgbClr val="22373A"/>
                </a:solidFill>
                <a:latin typeface="Times New Roman"/>
                <a:cs typeface="Times New Roman"/>
              </a:rPr>
              <a:t>..	..</a:t>
            </a:r>
            <a:endParaRPr sz="1796">
              <a:latin typeface="Times New Roman"/>
              <a:cs typeface="Times New Roman"/>
            </a:endParaRPr>
          </a:p>
        </p:txBody>
      </p:sp>
      <p:sp>
        <p:nvSpPr>
          <p:cNvPr id="26" name="object 26"/>
          <p:cNvSpPr txBox="1"/>
          <p:nvPr/>
        </p:nvSpPr>
        <p:spPr>
          <a:xfrm>
            <a:off x="3246589" y="2400291"/>
            <a:ext cx="440198" cy="308882"/>
          </a:xfrm>
          <a:prstGeom prst="rect">
            <a:avLst/>
          </a:prstGeom>
        </p:spPr>
        <p:txBody>
          <a:bodyPr vert="horz" wrap="square" lIns="0" tIns="32210" rIns="0" bIns="0" rtlCol="0">
            <a:spAutoFit/>
          </a:bodyPr>
          <a:lstStyle/>
          <a:p>
            <a:pPr marL="80524">
              <a:spcBef>
                <a:spcPts val="254"/>
              </a:spcBef>
            </a:pPr>
            <a:r>
              <a:rPr sz="1796" i="1" spc="85" dirty="0">
                <a:solidFill>
                  <a:srgbClr val="22373A"/>
                </a:solidFill>
                <a:latin typeface="Times New Roman"/>
                <a:cs typeface="Times New Roman"/>
              </a:rPr>
              <a:t>w</a:t>
            </a:r>
            <a:r>
              <a:rPr sz="1902" i="1" spc="127" baseline="-13888" dirty="0">
                <a:solidFill>
                  <a:srgbClr val="22373A"/>
                </a:solidFill>
                <a:latin typeface="Verdana"/>
                <a:cs typeface="Verdana"/>
              </a:rPr>
              <a:t>n</a:t>
            </a:r>
            <a:endParaRPr sz="1902" baseline="-13888">
              <a:latin typeface="Verdana"/>
              <a:cs typeface="Verdana"/>
            </a:endParaRPr>
          </a:p>
        </p:txBody>
      </p:sp>
      <p:sp>
        <p:nvSpPr>
          <p:cNvPr id="27" name="object 27"/>
          <p:cNvSpPr txBox="1"/>
          <p:nvPr/>
        </p:nvSpPr>
        <p:spPr>
          <a:xfrm>
            <a:off x="5612128" y="62347"/>
            <a:ext cx="6084965" cy="1792715"/>
          </a:xfrm>
          <a:prstGeom prst="rect">
            <a:avLst/>
          </a:prstGeom>
        </p:spPr>
        <p:txBody>
          <a:bodyPr vert="horz" wrap="square" lIns="0" tIns="26841" rIns="0" bIns="0" rtlCol="0">
            <a:spAutoFit/>
          </a:bodyPr>
          <a:lstStyle/>
          <a:p>
            <a:pPr marL="250968" marR="10737" indent="-225468">
              <a:lnSpc>
                <a:spcPct val="118000"/>
              </a:lnSpc>
              <a:spcBef>
                <a:spcPts val="211"/>
              </a:spcBef>
              <a:buClr>
                <a:srgbClr val="FFFFFF"/>
              </a:buClr>
              <a:buChar char="•"/>
              <a:tabLst>
                <a:tab pos="252310" algn="l"/>
              </a:tabLst>
            </a:pPr>
            <a:r>
              <a:rPr sz="2325" spc="-169" dirty="0">
                <a:solidFill>
                  <a:srgbClr val="22373A"/>
                </a:solidFill>
                <a:latin typeface="Arial"/>
                <a:cs typeface="Arial"/>
              </a:rPr>
              <a:t>Frank </a:t>
            </a:r>
            <a:r>
              <a:rPr sz="2325" spc="-127" dirty="0">
                <a:solidFill>
                  <a:srgbClr val="22373A"/>
                </a:solidFill>
                <a:latin typeface="Arial"/>
                <a:cs typeface="Arial"/>
              </a:rPr>
              <a:t>Rosenblatt, </a:t>
            </a:r>
            <a:r>
              <a:rPr sz="2325" spc="-169" dirty="0">
                <a:solidFill>
                  <a:srgbClr val="22373A"/>
                </a:solidFill>
                <a:latin typeface="Arial"/>
                <a:cs typeface="Arial"/>
              </a:rPr>
              <a:t>an </a:t>
            </a:r>
            <a:r>
              <a:rPr sz="2325" spc="-148" dirty="0">
                <a:solidFill>
                  <a:srgbClr val="22373A"/>
                </a:solidFill>
                <a:latin typeface="Arial"/>
                <a:cs typeface="Arial"/>
              </a:rPr>
              <a:t>American </a:t>
            </a:r>
            <a:r>
              <a:rPr sz="2325" spc="-95" dirty="0">
                <a:solidFill>
                  <a:srgbClr val="22373A"/>
                </a:solidFill>
                <a:latin typeface="Arial"/>
                <a:cs typeface="Arial"/>
              </a:rPr>
              <a:t>psychologist, </a:t>
            </a:r>
            <a:r>
              <a:rPr sz="2325" spc="-137" dirty="0">
                <a:solidFill>
                  <a:srgbClr val="22373A"/>
                </a:solidFill>
                <a:latin typeface="Arial"/>
                <a:cs typeface="Arial"/>
              </a:rPr>
              <a:t>pro-  </a:t>
            </a:r>
            <a:r>
              <a:rPr sz="2325" spc="-148" dirty="0">
                <a:solidFill>
                  <a:srgbClr val="22373A"/>
                </a:solidFill>
                <a:latin typeface="Arial"/>
                <a:cs typeface="Arial"/>
              </a:rPr>
              <a:t>posed </a:t>
            </a:r>
            <a:r>
              <a:rPr sz="2325" spc="-63" dirty="0">
                <a:solidFill>
                  <a:srgbClr val="22373A"/>
                </a:solidFill>
                <a:latin typeface="Arial"/>
                <a:cs typeface="Arial"/>
              </a:rPr>
              <a:t>the </a:t>
            </a:r>
            <a:r>
              <a:rPr sz="2325" b="1" spc="-106" dirty="0">
                <a:solidFill>
                  <a:srgbClr val="22373A"/>
                </a:solidFill>
                <a:latin typeface="Trebuchet MS"/>
                <a:cs typeface="Trebuchet MS"/>
              </a:rPr>
              <a:t>classical </a:t>
            </a:r>
            <a:r>
              <a:rPr sz="2325" b="1" spc="-159" dirty="0">
                <a:solidFill>
                  <a:srgbClr val="22373A"/>
                </a:solidFill>
                <a:latin typeface="Trebuchet MS"/>
                <a:cs typeface="Trebuchet MS"/>
              </a:rPr>
              <a:t>perceptron </a:t>
            </a:r>
            <a:r>
              <a:rPr sz="2325" spc="-116" dirty="0">
                <a:solidFill>
                  <a:srgbClr val="22373A"/>
                </a:solidFill>
                <a:latin typeface="Arial"/>
                <a:cs typeface="Arial"/>
              </a:rPr>
              <a:t>model</a:t>
            </a:r>
            <a:r>
              <a:rPr sz="2325" spc="-241" dirty="0">
                <a:solidFill>
                  <a:srgbClr val="22373A"/>
                </a:solidFill>
                <a:latin typeface="Arial"/>
                <a:cs typeface="Arial"/>
              </a:rPr>
              <a:t> </a:t>
            </a:r>
            <a:r>
              <a:rPr sz="2325" spc="-53" dirty="0">
                <a:solidFill>
                  <a:srgbClr val="22373A"/>
                </a:solidFill>
                <a:latin typeface="Arial"/>
                <a:cs typeface="Arial"/>
              </a:rPr>
              <a:t>(1958)</a:t>
            </a:r>
            <a:endParaRPr sz="2325">
              <a:latin typeface="Arial"/>
              <a:cs typeface="Arial"/>
            </a:endParaRPr>
          </a:p>
          <a:p>
            <a:pPr marL="250968" marR="10737" indent="-225468">
              <a:lnSpc>
                <a:spcPct val="118000"/>
              </a:lnSpc>
              <a:spcBef>
                <a:spcPts val="634"/>
              </a:spcBef>
              <a:buClr>
                <a:srgbClr val="FFFFFF"/>
              </a:buClr>
              <a:buChar char="•"/>
              <a:tabLst>
                <a:tab pos="252310" algn="l"/>
              </a:tabLst>
            </a:pPr>
            <a:r>
              <a:rPr sz="2325" spc="-285" dirty="0">
                <a:solidFill>
                  <a:srgbClr val="22373A"/>
                </a:solidFill>
                <a:latin typeface="Arial"/>
                <a:cs typeface="Arial"/>
              </a:rPr>
              <a:t>A </a:t>
            </a:r>
            <a:r>
              <a:rPr sz="2325" spc="-127" dirty="0">
                <a:solidFill>
                  <a:srgbClr val="22373A"/>
                </a:solidFill>
                <a:latin typeface="Arial"/>
                <a:cs typeface="Arial"/>
              </a:rPr>
              <a:t>more </a:t>
            </a:r>
            <a:r>
              <a:rPr sz="2325" spc="-137" dirty="0">
                <a:solidFill>
                  <a:srgbClr val="22373A"/>
                </a:solidFill>
                <a:latin typeface="Arial"/>
                <a:cs typeface="Arial"/>
              </a:rPr>
              <a:t>general </a:t>
            </a:r>
            <a:r>
              <a:rPr sz="2325" spc="-74" dirty="0">
                <a:solidFill>
                  <a:srgbClr val="22373A"/>
                </a:solidFill>
                <a:latin typeface="Arial"/>
                <a:cs typeface="Arial"/>
              </a:rPr>
              <a:t>computational </a:t>
            </a:r>
            <a:r>
              <a:rPr sz="2325" spc="-116" dirty="0">
                <a:solidFill>
                  <a:srgbClr val="22373A"/>
                </a:solidFill>
                <a:latin typeface="Arial"/>
                <a:cs typeface="Arial"/>
              </a:rPr>
              <a:t>model </a:t>
            </a:r>
            <a:r>
              <a:rPr sz="2325" spc="-74" dirty="0">
                <a:solidFill>
                  <a:srgbClr val="22373A"/>
                </a:solidFill>
                <a:latin typeface="Arial"/>
                <a:cs typeface="Arial"/>
              </a:rPr>
              <a:t>than</a:t>
            </a:r>
            <a:r>
              <a:rPr sz="2325" spc="-423" dirty="0">
                <a:solidFill>
                  <a:srgbClr val="22373A"/>
                </a:solidFill>
                <a:latin typeface="Arial"/>
                <a:cs typeface="Arial"/>
              </a:rPr>
              <a:t> </a:t>
            </a:r>
            <a:r>
              <a:rPr sz="2325" spc="-159" dirty="0">
                <a:solidFill>
                  <a:srgbClr val="22373A"/>
                </a:solidFill>
                <a:latin typeface="Arial"/>
                <a:cs typeface="Arial"/>
              </a:rPr>
              <a:t>McCul-  </a:t>
            </a:r>
            <a:r>
              <a:rPr sz="2325" spc="-63" dirty="0">
                <a:solidFill>
                  <a:srgbClr val="22373A"/>
                </a:solidFill>
                <a:latin typeface="Arial"/>
                <a:cs typeface="Arial"/>
              </a:rPr>
              <a:t>loch–Pitts</a:t>
            </a:r>
            <a:r>
              <a:rPr sz="2325" spc="-127" dirty="0">
                <a:solidFill>
                  <a:srgbClr val="22373A"/>
                </a:solidFill>
                <a:latin typeface="Arial"/>
                <a:cs typeface="Arial"/>
              </a:rPr>
              <a:t> </a:t>
            </a:r>
            <a:r>
              <a:rPr sz="2325" spc="-137" dirty="0">
                <a:solidFill>
                  <a:srgbClr val="22373A"/>
                </a:solidFill>
                <a:latin typeface="Arial"/>
                <a:cs typeface="Arial"/>
              </a:rPr>
              <a:t>neurons</a:t>
            </a:r>
            <a:endParaRPr sz="2325">
              <a:latin typeface="Arial"/>
              <a:cs typeface="Arial"/>
            </a:endParaRPr>
          </a:p>
        </p:txBody>
      </p:sp>
      <p:sp>
        <p:nvSpPr>
          <p:cNvPr id="28" name="object 28"/>
          <p:cNvSpPr txBox="1"/>
          <p:nvPr/>
        </p:nvSpPr>
        <p:spPr>
          <a:xfrm>
            <a:off x="5612128" y="1895755"/>
            <a:ext cx="6084965" cy="3135903"/>
          </a:xfrm>
          <a:prstGeom prst="rect">
            <a:avLst/>
          </a:prstGeom>
        </p:spPr>
        <p:txBody>
          <a:bodyPr vert="horz" wrap="square" lIns="0" tIns="26841" rIns="0" bIns="0" rtlCol="0">
            <a:spAutoFit/>
          </a:bodyPr>
          <a:lstStyle/>
          <a:p>
            <a:pPr marL="250968" marR="10737" indent="-225468" algn="just">
              <a:lnSpc>
                <a:spcPct val="118000"/>
              </a:lnSpc>
              <a:spcBef>
                <a:spcPts val="211"/>
              </a:spcBef>
              <a:buClr>
                <a:srgbClr val="FFFFFF"/>
              </a:buClr>
              <a:buFont typeface="Arial"/>
              <a:buChar char="•"/>
              <a:tabLst>
                <a:tab pos="252310" algn="l"/>
              </a:tabLst>
            </a:pPr>
            <a:r>
              <a:rPr sz="2325" b="1" spc="-85" dirty="0">
                <a:solidFill>
                  <a:srgbClr val="22373A"/>
                </a:solidFill>
                <a:latin typeface="Trebuchet MS"/>
                <a:cs typeface="Trebuchet MS"/>
              </a:rPr>
              <a:t>Main </a:t>
            </a:r>
            <a:r>
              <a:rPr sz="2325" b="1" spc="-159" dirty="0">
                <a:solidFill>
                  <a:srgbClr val="22373A"/>
                </a:solidFill>
                <a:latin typeface="Trebuchet MS"/>
                <a:cs typeface="Trebuchet MS"/>
              </a:rPr>
              <a:t>differences: </a:t>
            </a:r>
            <a:r>
              <a:rPr sz="2325" spc="-53" dirty="0">
                <a:solidFill>
                  <a:srgbClr val="22373A"/>
                </a:solidFill>
                <a:latin typeface="Arial"/>
                <a:cs typeface="Arial"/>
              </a:rPr>
              <a:t>Introduction </a:t>
            </a:r>
            <a:r>
              <a:rPr sz="2325" dirty="0">
                <a:solidFill>
                  <a:srgbClr val="22373A"/>
                </a:solidFill>
                <a:latin typeface="Arial"/>
                <a:cs typeface="Arial"/>
              </a:rPr>
              <a:t>of </a:t>
            </a:r>
            <a:r>
              <a:rPr sz="2325" spc="-116" dirty="0">
                <a:solidFill>
                  <a:srgbClr val="22373A"/>
                </a:solidFill>
                <a:latin typeface="Arial"/>
                <a:cs typeface="Arial"/>
              </a:rPr>
              <a:t>numerical  </a:t>
            </a:r>
            <a:r>
              <a:rPr sz="2325" spc="-95" dirty="0">
                <a:solidFill>
                  <a:srgbClr val="22373A"/>
                </a:solidFill>
                <a:latin typeface="Arial"/>
                <a:cs typeface="Arial"/>
              </a:rPr>
              <a:t>weights </a:t>
            </a:r>
            <a:r>
              <a:rPr sz="2325" spc="-53" dirty="0">
                <a:solidFill>
                  <a:srgbClr val="22373A"/>
                </a:solidFill>
                <a:latin typeface="Arial"/>
                <a:cs typeface="Arial"/>
              </a:rPr>
              <a:t>for </a:t>
            </a:r>
            <a:r>
              <a:rPr sz="2325" spc="-63" dirty="0">
                <a:solidFill>
                  <a:srgbClr val="22373A"/>
                </a:solidFill>
                <a:latin typeface="Arial"/>
                <a:cs typeface="Arial"/>
              </a:rPr>
              <a:t>inputs </a:t>
            </a:r>
            <a:r>
              <a:rPr sz="2325" spc="-148" dirty="0">
                <a:solidFill>
                  <a:srgbClr val="22373A"/>
                </a:solidFill>
                <a:latin typeface="Arial"/>
                <a:cs typeface="Arial"/>
              </a:rPr>
              <a:t>and </a:t>
            </a:r>
            <a:r>
              <a:rPr sz="2325" spc="-232" dirty="0">
                <a:solidFill>
                  <a:srgbClr val="22373A"/>
                </a:solidFill>
                <a:latin typeface="Arial"/>
                <a:cs typeface="Arial"/>
              </a:rPr>
              <a:t>a </a:t>
            </a:r>
            <a:r>
              <a:rPr sz="2325" spc="-159" dirty="0">
                <a:solidFill>
                  <a:srgbClr val="22373A"/>
                </a:solidFill>
                <a:latin typeface="Arial"/>
                <a:cs typeface="Arial"/>
              </a:rPr>
              <a:t>mechanism </a:t>
            </a:r>
            <a:r>
              <a:rPr sz="2325" spc="-53" dirty="0">
                <a:solidFill>
                  <a:srgbClr val="22373A"/>
                </a:solidFill>
                <a:latin typeface="Arial"/>
                <a:cs typeface="Arial"/>
              </a:rPr>
              <a:t>for </a:t>
            </a:r>
            <a:r>
              <a:rPr sz="2325" spc="-106" dirty="0">
                <a:solidFill>
                  <a:srgbClr val="22373A"/>
                </a:solidFill>
                <a:latin typeface="Arial"/>
                <a:cs typeface="Arial"/>
              </a:rPr>
              <a:t>learning  </a:t>
            </a:r>
            <a:r>
              <a:rPr sz="2325" spc="-127" dirty="0">
                <a:solidFill>
                  <a:srgbClr val="22373A"/>
                </a:solidFill>
                <a:latin typeface="Arial"/>
                <a:cs typeface="Arial"/>
              </a:rPr>
              <a:t>these </a:t>
            </a:r>
            <a:r>
              <a:rPr sz="2325" spc="-95" dirty="0">
                <a:solidFill>
                  <a:srgbClr val="22373A"/>
                </a:solidFill>
                <a:latin typeface="Arial"/>
                <a:cs typeface="Arial"/>
              </a:rPr>
              <a:t>weights</a:t>
            </a:r>
            <a:endParaRPr sz="2325">
              <a:latin typeface="Arial"/>
              <a:cs typeface="Arial"/>
            </a:endParaRPr>
          </a:p>
          <a:p>
            <a:pPr marL="250968" indent="-225468" algn="just">
              <a:spcBef>
                <a:spcPts val="1141"/>
              </a:spcBef>
              <a:buClr>
                <a:srgbClr val="FFFFFF"/>
              </a:buClr>
              <a:buChar char="•"/>
              <a:tabLst>
                <a:tab pos="252310" algn="l"/>
              </a:tabLst>
            </a:pPr>
            <a:r>
              <a:rPr sz="2325" spc="-85" dirty="0">
                <a:solidFill>
                  <a:srgbClr val="22373A"/>
                </a:solidFill>
                <a:latin typeface="Arial"/>
                <a:cs typeface="Arial"/>
              </a:rPr>
              <a:t>Inputs </a:t>
            </a:r>
            <a:r>
              <a:rPr sz="2325" spc="-169" dirty="0">
                <a:solidFill>
                  <a:srgbClr val="22373A"/>
                </a:solidFill>
                <a:latin typeface="Arial"/>
                <a:cs typeface="Arial"/>
              </a:rPr>
              <a:t>are </a:t>
            </a:r>
            <a:r>
              <a:rPr sz="2325" spc="-95" dirty="0">
                <a:solidFill>
                  <a:srgbClr val="22373A"/>
                </a:solidFill>
                <a:latin typeface="Arial"/>
                <a:cs typeface="Arial"/>
              </a:rPr>
              <a:t>no longer </a:t>
            </a:r>
            <a:r>
              <a:rPr sz="2325" spc="-53" dirty="0">
                <a:solidFill>
                  <a:srgbClr val="22373A"/>
                </a:solidFill>
                <a:latin typeface="Arial"/>
                <a:cs typeface="Arial"/>
              </a:rPr>
              <a:t>limited </a:t>
            </a:r>
            <a:r>
              <a:rPr sz="2325" spc="21" dirty="0">
                <a:solidFill>
                  <a:srgbClr val="22373A"/>
                </a:solidFill>
                <a:latin typeface="Arial"/>
                <a:cs typeface="Arial"/>
              </a:rPr>
              <a:t>to </a:t>
            </a:r>
            <a:r>
              <a:rPr sz="2325" spc="-127" dirty="0">
                <a:solidFill>
                  <a:srgbClr val="22373A"/>
                </a:solidFill>
                <a:latin typeface="Arial"/>
                <a:cs typeface="Arial"/>
              </a:rPr>
              <a:t>boolean</a:t>
            </a:r>
            <a:r>
              <a:rPr sz="2325" spc="-359" dirty="0">
                <a:solidFill>
                  <a:srgbClr val="22373A"/>
                </a:solidFill>
                <a:latin typeface="Arial"/>
                <a:cs typeface="Arial"/>
              </a:rPr>
              <a:t> </a:t>
            </a:r>
            <a:r>
              <a:rPr sz="2325" spc="-159" dirty="0">
                <a:solidFill>
                  <a:srgbClr val="22373A"/>
                </a:solidFill>
                <a:latin typeface="Arial"/>
                <a:cs typeface="Arial"/>
              </a:rPr>
              <a:t>values</a:t>
            </a:r>
            <a:endParaRPr sz="2325">
              <a:latin typeface="Arial"/>
              <a:cs typeface="Arial"/>
            </a:endParaRPr>
          </a:p>
          <a:p>
            <a:pPr marL="250968" marR="10737" indent="-225468" algn="just">
              <a:lnSpc>
                <a:spcPct val="118000"/>
              </a:lnSpc>
              <a:spcBef>
                <a:spcPts val="623"/>
              </a:spcBef>
              <a:buClr>
                <a:srgbClr val="FFFFFF"/>
              </a:buClr>
              <a:buChar char="•"/>
              <a:tabLst>
                <a:tab pos="252310" algn="l"/>
              </a:tabLst>
            </a:pPr>
            <a:r>
              <a:rPr sz="2325" spc="-159" dirty="0">
                <a:solidFill>
                  <a:srgbClr val="22373A"/>
                </a:solidFill>
                <a:latin typeface="Arial"/>
                <a:cs typeface="Arial"/>
              </a:rPr>
              <a:t>Refined </a:t>
            </a:r>
            <a:r>
              <a:rPr sz="2325" spc="-148" dirty="0">
                <a:solidFill>
                  <a:srgbClr val="22373A"/>
                </a:solidFill>
                <a:latin typeface="Arial"/>
                <a:cs typeface="Arial"/>
              </a:rPr>
              <a:t>and </a:t>
            </a:r>
            <a:r>
              <a:rPr sz="2325" spc="-95" dirty="0">
                <a:solidFill>
                  <a:srgbClr val="22373A"/>
                </a:solidFill>
                <a:latin typeface="Arial"/>
                <a:cs typeface="Arial"/>
              </a:rPr>
              <a:t>carefully </a:t>
            </a:r>
            <a:r>
              <a:rPr sz="2325" spc="-148" dirty="0">
                <a:solidFill>
                  <a:srgbClr val="22373A"/>
                </a:solidFill>
                <a:latin typeface="Arial"/>
                <a:cs typeface="Arial"/>
              </a:rPr>
              <a:t>analyzed </a:t>
            </a:r>
            <a:r>
              <a:rPr sz="2325" spc="-137" dirty="0">
                <a:solidFill>
                  <a:srgbClr val="22373A"/>
                </a:solidFill>
                <a:latin typeface="Arial"/>
                <a:cs typeface="Arial"/>
              </a:rPr>
              <a:t>by </a:t>
            </a:r>
            <a:r>
              <a:rPr sz="2325" spc="-116" dirty="0">
                <a:solidFill>
                  <a:srgbClr val="22373A"/>
                </a:solidFill>
                <a:latin typeface="Arial"/>
                <a:cs typeface="Arial"/>
              </a:rPr>
              <a:t>Minsky </a:t>
            </a:r>
            <a:r>
              <a:rPr sz="2325" spc="-148" dirty="0">
                <a:solidFill>
                  <a:srgbClr val="22373A"/>
                </a:solidFill>
                <a:latin typeface="Arial"/>
                <a:cs typeface="Arial"/>
              </a:rPr>
              <a:t>and </a:t>
            </a:r>
            <a:r>
              <a:rPr sz="2325" spc="-285" dirty="0">
                <a:solidFill>
                  <a:srgbClr val="22373A"/>
                </a:solidFill>
                <a:latin typeface="Arial"/>
                <a:cs typeface="Arial"/>
              </a:rPr>
              <a:t>Pa-  </a:t>
            </a:r>
            <a:r>
              <a:rPr sz="2325" spc="-53" dirty="0">
                <a:solidFill>
                  <a:srgbClr val="22373A"/>
                </a:solidFill>
                <a:latin typeface="Arial"/>
                <a:cs typeface="Arial"/>
              </a:rPr>
              <a:t>pert (1969) </a:t>
            </a:r>
            <a:r>
              <a:rPr sz="2325" spc="-254" dirty="0">
                <a:solidFill>
                  <a:srgbClr val="22373A"/>
                </a:solidFill>
                <a:latin typeface="Arial"/>
                <a:cs typeface="Arial"/>
              </a:rPr>
              <a:t>- </a:t>
            </a:r>
            <a:r>
              <a:rPr sz="2325" spc="-53" dirty="0">
                <a:solidFill>
                  <a:srgbClr val="22373A"/>
                </a:solidFill>
                <a:latin typeface="Arial"/>
                <a:cs typeface="Arial"/>
              </a:rPr>
              <a:t>their </a:t>
            </a:r>
            <a:r>
              <a:rPr sz="2325" spc="-116" dirty="0">
                <a:solidFill>
                  <a:srgbClr val="22373A"/>
                </a:solidFill>
                <a:latin typeface="Arial"/>
                <a:cs typeface="Arial"/>
              </a:rPr>
              <a:t>model </a:t>
            </a:r>
            <a:r>
              <a:rPr sz="2325" spc="-127" dirty="0">
                <a:solidFill>
                  <a:srgbClr val="22373A"/>
                </a:solidFill>
                <a:latin typeface="Arial"/>
                <a:cs typeface="Arial"/>
              </a:rPr>
              <a:t>is </a:t>
            </a:r>
            <a:r>
              <a:rPr sz="2325" spc="-106" dirty="0">
                <a:solidFill>
                  <a:srgbClr val="22373A"/>
                </a:solidFill>
                <a:latin typeface="Arial"/>
                <a:cs typeface="Arial"/>
              </a:rPr>
              <a:t>referred </a:t>
            </a:r>
            <a:r>
              <a:rPr sz="2325" spc="21" dirty="0">
                <a:solidFill>
                  <a:srgbClr val="22373A"/>
                </a:solidFill>
                <a:latin typeface="Arial"/>
                <a:cs typeface="Arial"/>
              </a:rPr>
              <a:t>to </a:t>
            </a:r>
            <a:r>
              <a:rPr sz="2325" spc="-222" dirty="0">
                <a:solidFill>
                  <a:srgbClr val="22373A"/>
                </a:solidFill>
                <a:latin typeface="Arial"/>
                <a:cs typeface="Arial"/>
              </a:rPr>
              <a:t>as </a:t>
            </a:r>
            <a:r>
              <a:rPr sz="2325" spc="-63" dirty="0">
                <a:solidFill>
                  <a:srgbClr val="22373A"/>
                </a:solidFill>
                <a:latin typeface="Arial"/>
                <a:cs typeface="Arial"/>
              </a:rPr>
              <a:t>the</a:t>
            </a:r>
            <a:r>
              <a:rPr sz="2325" spc="-275" dirty="0">
                <a:solidFill>
                  <a:srgbClr val="22373A"/>
                </a:solidFill>
                <a:latin typeface="Arial"/>
                <a:cs typeface="Arial"/>
              </a:rPr>
              <a:t> </a:t>
            </a:r>
            <a:r>
              <a:rPr sz="2325" b="1" spc="-201" dirty="0">
                <a:solidFill>
                  <a:srgbClr val="22373A"/>
                </a:solidFill>
                <a:latin typeface="Trebuchet MS"/>
                <a:cs typeface="Trebuchet MS"/>
              </a:rPr>
              <a:t>per-  </a:t>
            </a:r>
            <a:r>
              <a:rPr sz="2325" b="1" spc="-148" dirty="0">
                <a:solidFill>
                  <a:srgbClr val="22373A"/>
                </a:solidFill>
                <a:latin typeface="Trebuchet MS"/>
                <a:cs typeface="Trebuchet MS"/>
              </a:rPr>
              <a:t>ceptron </a:t>
            </a:r>
            <a:r>
              <a:rPr sz="2325" spc="-116" dirty="0">
                <a:solidFill>
                  <a:srgbClr val="22373A"/>
                </a:solidFill>
                <a:latin typeface="Arial"/>
                <a:cs typeface="Arial"/>
              </a:rPr>
              <a:t>model</a:t>
            </a:r>
            <a:r>
              <a:rPr sz="2325" spc="-159" dirty="0">
                <a:solidFill>
                  <a:srgbClr val="22373A"/>
                </a:solidFill>
                <a:latin typeface="Arial"/>
                <a:cs typeface="Arial"/>
              </a:rPr>
              <a:t> here</a:t>
            </a:r>
            <a:endParaRPr sz="2325">
              <a:latin typeface="Arial"/>
              <a:cs typeface="Arial"/>
            </a:endParaRPr>
          </a:p>
        </p:txBody>
      </p:sp>
    </p:spTree>
    <p:extLst>
      <p:ext uri="{BB962C8B-B14F-4D97-AF65-F5344CB8AC3E}">
        <p14:creationId xmlns:p14="http://schemas.microsoft.com/office/powerpoint/2010/main" val="3239589346"/>
      </p:ext>
    </p:extLst>
  </p:cSld>
  <p:clrMapOvr>
    <a:masterClrMapping/>
  </p:clrMapOvr>
  <p:transition>
    <p:cut/>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3652048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39734460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323928" cy="6974006"/>
          </a:xfrm>
          <a:prstGeom prst="rect">
            <a:avLst/>
          </a:prstGeom>
        </p:spPr>
      </p:pic>
    </p:spTree>
    <p:extLst>
      <p:ext uri="{BB962C8B-B14F-4D97-AF65-F5344CB8AC3E}">
        <p14:creationId xmlns:p14="http://schemas.microsoft.com/office/powerpoint/2010/main" val="30729656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C00000"/>
                </a:solidFill>
              </a:rPr>
              <a:t>NUMPY </a:t>
            </a:r>
            <a:r>
              <a:rPr lang="en-US" b="1" i="1" dirty="0" smtClean="0">
                <a:solidFill>
                  <a:srgbClr val="C00000"/>
                </a:solidFill>
              </a:rPr>
              <a:t>- SLICING</a:t>
            </a:r>
            <a:endParaRPr lang="en-US" dirty="0"/>
          </a:p>
        </p:txBody>
      </p:sp>
      <p:sp>
        <p:nvSpPr>
          <p:cNvPr id="3" name="Content Placeholder 2"/>
          <p:cNvSpPr>
            <a:spLocks noGrp="1"/>
          </p:cNvSpPr>
          <p:nvPr>
            <p:ph idx="1"/>
          </p:nvPr>
        </p:nvSpPr>
        <p:spPr>
          <a:xfrm>
            <a:off x="5111638" y="1263851"/>
            <a:ext cx="6914882" cy="4351338"/>
          </a:xfrm>
        </p:spPr>
        <p:txBody>
          <a:bodyPr>
            <a:normAutofit fontScale="92500" lnSpcReduction="20000"/>
          </a:bodyPr>
          <a:lstStyle/>
          <a:p>
            <a:r>
              <a:rPr lang="en-US" dirty="0" smtClean="0"/>
              <a:t>8</a:t>
            </a:r>
          </a:p>
          <a:p>
            <a:r>
              <a:rPr lang="en-US" dirty="0" smtClean="0"/>
              <a:t>3,8,13,18</a:t>
            </a:r>
          </a:p>
          <a:p>
            <a:r>
              <a:rPr lang="en-US" dirty="0" smtClean="0"/>
              <a:t>16,17,18,19</a:t>
            </a:r>
          </a:p>
          <a:p>
            <a:endParaRPr lang="en-US" dirty="0" smtClean="0"/>
          </a:p>
          <a:p>
            <a:r>
              <a:rPr lang="en-US" dirty="0" smtClean="0"/>
              <a:t>FURTHER PART</a:t>
            </a:r>
          </a:p>
          <a:p>
            <a:r>
              <a:rPr lang="en-US" dirty="0" smtClean="0"/>
              <a:t>[2-2, 2]  - 13</a:t>
            </a:r>
          </a:p>
          <a:p>
            <a:endParaRPr lang="en-US" dirty="0"/>
          </a:p>
          <a:p>
            <a:r>
              <a:rPr lang="en-US" dirty="0"/>
              <a:t>FURTHER PART</a:t>
            </a:r>
          </a:p>
          <a:p>
            <a:pPr marL="0" indent="0">
              <a:buNone/>
            </a:pPr>
            <a:r>
              <a:rPr lang="en-US" dirty="0" smtClean="0"/>
              <a:t>[1,2 ] [0,1]   ====[6      7]</a:t>
            </a:r>
          </a:p>
          <a:p>
            <a:pPr marL="0" indent="0">
              <a:buNone/>
            </a:pPr>
            <a:r>
              <a:rPr lang="en-US" dirty="0"/>
              <a:t>	</a:t>
            </a:r>
            <a:r>
              <a:rPr lang="en-US" dirty="0" smtClean="0"/>
              <a:t>	      [11  12]	</a:t>
            </a:r>
          </a:p>
          <a:p>
            <a:pPr marL="0" indent="0">
              <a:buNone/>
            </a:pPr>
            <a:endParaRPr lang="en-US" dirty="0"/>
          </a:p>
          <a:p>
            <a:pPr marL="0" indent="0">
              <a:buNone/>
            </a:pPr>
            <a:endParaRPr lang="en-US" dirty="0" smtClean="0"/>
          </a:p>
          <a:p>
            <a:endParaRPr lang="en-US" dirty="0"/>
          </a:p>
        </p:txBody>
      </p:sp>
      <p:pic>
        <p:nvPicPr>
          <p:cNvPr id="5" name="Picture 4"/>
          <p:cNvPicPr>
            <a:picLocks noChangeAspect="1"/>
          </p:cNvPicPr>
          <p:nvPr/>
        </p:nvPicPr>
        <p:blipFill>
          <a:blip r:embed="rId2"/>
          <a:stretch>
            <a:fillRect/>
          </a:stretch>
        </p:blipFill>
        <p:spPr>
          <a:xfrm>
            <a:off x="165480" y="1365161"/>
            <a:ext cx="4818644" cy="4250028"/>
          </a:xfrm>
          <a:prstGeom prst="rect">
            <a:avLst/>
          </a:prstGeom>
        </p:spPr>
      </p:pic>
    </p:spTree>
    <p:extLst>
      <p:ext uri="{BB962C8B-B14F-4D97-AF65-F5344CB8AC3E}">
        <p14:creationId xmlns:p14="http://schemas.microsoft.com/office/powerpoint/2010/main" val="209791702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0149" y="2024114"/>
            <a:ext cx="6851290" cy="2043215"/>
          </a:xfrm>
          <a:prstGeom prst="rect">
            <a:avLst/>
          </a:prstGeom>
        </p:spPr>
        <p:txBody>
          <a:bodyPr vert="horz" wrap="square" lIns="0" tIns="24157" rIns="0" bIns="0" rtlCol="0">
            <a:spAutoFit/>
          </a:bodyPr>
          <a:lstStyle/>
          <a:p>
            <a:pPr marL="53683">
              <a:spcBef>
                <a:spcPts val="190"/>
              </a:spcBef>
            </a:pPr>
            <a:r>
              <a:rPr sz="2325" spc="-116" dirty="0">
                <a:solidFill>
                  <a:srgbClr val="22373A"/>
                </a:solidFill>
                <a:latin typeface="Arial"/>
                <a:cs typeface="Arial"/>
              </a:rPr>
              <a:t>We </a:t>
            </a:r>
            <a:r>
              <a:rPr sz="2325" spc="-42" dirty="0">
                <a:solidFill>
                  <a:srgbClr val="22373A"/>
                </a:solidFill>
                <a:latin typeface="Arial"/>
                <a:cs typeface="Arial"/>
              </a:rPr>
              <a:t>will </a:t>
            </a:r>
            <a:r>
              <a:rPr sz="2325" spc="-95" dirty="0">
                <a:solidFill>
                  <a:srgbClr val="22373A"/>
                </a:solidFill>
                <a:latin typeface="Arial"/>
                <a:cs typeface="Arial"/>
              </a:rPr>
              <a:t>now </a:t>
            </a:r>
            <a:r>
              <a:rPr sz="2325" spc="-11" dirty="0">
                <a:solidFill>
                  <a:srgbClr val="22373A"/>
                </a:solidFill>
                <a:latin typeface="Arial"/>
                <a:cs typeface="Arial"/>
              </a:rPr>
              <a:t>try </a:t>
            </a:r>
            <a:r>
              <a:rPr sz="2325" spc="21" dirty="0">
                <a:solidFill>
                  <a:srgbClr val="22373A"/>
                </a:solidFill>
                <a:latin typeface="Arial"/>
                <a:cs typeface="Arial"/>
              </a:rPr>
              <a:t>to </a:t>
            </a:r>
            <a:r>
              <a:rPr sz="2325" spc="-148" dirty="0">
                <a:solidFill>
                  <a:srgbClr val="22373A"/>
                </a:solidFill>
                <a:latin typeface="Arial"/>
                <a:cs typeface="Arial"/>
              </a:rPr>
              <a:t>answer </a:t>
            </a:r>
            <a:r>
              <a:rPr sz="2325" spc="-63" dirty="0">
                <a:solidFill>
                  <a:srgbClr val="22373A"/>
                </a:solidFill>
                <a:latin typeface="Arial"/>
                <a:cs typeface="Arial"/>
              </a:rPr>
              <a:t>the following</a:t>
            </a:r>
            <a:r>
              <a:rPr sz="2325" spc="-497" dirty="0">
                <a:solidFill>
                  <a:srgbClr val="22373A"/>
                </a:solidFill>
                <a:latin typeface="Arial"/>
                <a:cs typeface="Arial"/>
              </a:rPr>
              <a:t> </a:t>
            </a:r>
            <a:r>
              <a:rPr sz="2325" spc="-106" dirty="0">
                <a:solidFill>
                  <a:srgbClr val="22373A"/>
                </a:solidFill>
                <a:latin typeface="Arial"/>
                <a:cs typeface="Arial"/>
              </a:rPr>
              <a:t>questions:</a:t>
            </a:r>
            <a:endParaRPr sz="2325">
              <a:latin typeface="Arial"/>
              <a:cs typeface="Arial"/>
            </a:endParaRPr>
          </a:p>
          <a:p>
            <a:pPr>
              <a:spcBef>
                <a:spcPts val="95"/>
              </a:spcBef>
            </a:pPr>
            <a:endParaRPr sz="1902">
              <a:latin typeface="Arial"/>
              <a:cs typeface="Arial"/>
            </a:endParaRPr>
          </a:p>
          <a:p>
            <a:pPr marL="638827" indent="-226808">
              <a:buClr>
                <a:srgbClr val="FFFFFF"/>
              </a:buClr>
              <a:buChar char="•"/>
              <a:tabLst>
                <a:tab pos="640169" algn="l"/>
              </a:tabLst>
            </a:pPr>
            <a:r>
              <a:rPr sz="2325" spc="-106" dirty="0">
                <a:solidFill>
                  <a:srgbClr val="22373A"/>
                </a:solidFill>
                <a:latin typeface="Arial"/>
                <a:cs typeface="Arial"/>
              </a:rPr>
              <a:t>Why </a:t>
            </a:r>
            <a:r>
              <a:rPr sz="2325" spc="-169" dirty="0">
                <a:solidFill>
                  <a:srgbClr val="22373A"/>
                </a:solidFill>
                <a:latin typeface="Arial"/>
                <a:cs typeface="Arial"/>
              </a:rPr>
              <a:t>are </a:t>
            </a:r>
            <a:r>
              <a:rPr sz="2325" spc="-148" dirty="0">
                <a:solidFill>
                  <a:srgbClr val="22373A"/>
                </a:solidFill>
                <a:latin typeface="Arial"/>
                <a:cs typeface="Arial"/>
              </a:rPr>
              <a:t>we </a:t>
            </a:r>
            <a:r>
              <a:rPr sz="2325" spc="-42" dirty="0">
                <a:solidFill>
                  <a:srgbClr val="22373A"/>
                </a:solidFill>
                <a:latin typeface="Arial"/>
                <a:cs typeface="Arial"/>
              </a:rPr>
              <a:t>trying </a:t>
            </a:r>
            <a:r>
              <a:rPr sz="2325" spc="21" dirty="0">
                <a:solidFill>
                  <a:srgbClr val="22373A"/>
                </a:solidFill>
                <a:latin typeface="Arial"/>
                <a:cs typeface="Arial"/>
              </a:rPr>
              <a:t>to </a:t>
            </a:r>
            <a:r>
              <a:rPr sz="2325" spc="-95" dirty="0">
                <a:solidFill>
                  <a:srgbClr val="22373A"/>
                </a:solidFill>
                <a:latin typeface="Arial"/>
                <a:cs typeface="Arial"/>
              </a:rPr>
              <a:t>implement </a:t>
            </a:r>
            <a:r>
              <a:rPr sz="2325" spc="-127" dirty="0">
                <a:solidFill>
                  <a:srgbClr val="22373A"/>
                </a:solidFill>
                <a:latin typeface="Arial"/>
                <a:cs typeface="Arial"/>
              </a:rPr>
              <a:t>boolean</a:t>
            </a:r>
            <a:r>
              <a:rPr sz="2325" spc="-317" dirty="0">
                <a:solidFill>
                  <a:srgbClr val="22373A"/>
                </a:solidFill>
                <a:latin typeface="Arial"/>
                <a:cs typeface="Arial"/>
              </a:rPr>
              <a:t> </a:t>
            </a:r>
            <a:r>
              <a:rPr sz="2325" spc="-95" dirty="0">
                <a:solidFill>
                  <a:srgbClr val="22373A"/>
                </a:solidFill>
                <a:latin typeface="Arial"/>
                <a:cs typeface="Arial"/>
              </a:rPr>
              <a:t>functions?</a:t>
            </a:r>
            <a:endParaRPr sz="2325">
              <a:latin typeface="Arial"/>
              <a:cs typeface="Arial"/>
            </a:endParaRPr>
          </a:p>
          <a:p>
            <a:pPr marL="638827" indent="-226808">
              <a:spcBef>
                <a:spcPts val="1141"/>
              </a:spcBef>
              <a:buClr>
                <a:srgbClr val="FFFFFF"/>
              </a:buClr>
              <a:buChar char="•"/>
              <a:tabLst>
                <a:tab pos="640169" algn="l"/>
              </a:tabLst>
            </a:pPr>
            <a:r>
              <a:rPr sz="2325" spc="-106" dirty="0">
                <a:solidFill>
                  <a:srgbClr val="22373A"/>
                </a:solidFill>
                <a:latin typeface="Arial"/>
                <a:cs typeface="Arial"/>
              </a:rPr>
              <a:t>Why </a:t>
            </a:r>
            <a:r>
              <a:rPr sz="2325" spc="-95" dirty="0">
                <a:solidFill>
                  <a:srgbClr val="22373A"/>
                </a:solidFill>
                <a:latin typeface="Arial"/>
                <a:cs typeface="Arial"/>
              </a:rPr>
              <a:t>do </a:t>
            </a:r>
            <a:r>
              <a:rPr sz="2325" spc="-148" dirty="0">
                <a:solidFill>
                  <a:srgbClr val="22373A"/>
                </a:solidFill>
                <a:latin typeface="Arial"/>
                <a:cs typeface="Arial"/>
              </a:rPr>
              <a:t>we </a:t>
            </a:r>
            <a:r>
              <a:rPr sz="2325" spc="-159" dirty="0">
                <a:solidFill>
                  <a:srgbClr val="22373A"/>
                </a:solidFill>
                <a:latin typeface="Arial"/>
                <a:cs typeface="Arial"/>
              </a:rPr>
              <a:t>need </a:t>
            </a:r>
            <a:r>
              <a:rPr sz="2325" spc="-95" dirty="0">
                <a:solidFill>
                  <a:srgbClr val="22373A"/>
                </a:solidFill>
                <a:latin typeface="Arial"/>
                <a:cs typeface="Arial"/>
              </a:rPr>
              <a:t>weights</a:t>
            </a:r>
            <a:r>
              <a:rPr sz="2325" spc="-85" dirty="0">
                <a:solidFill>
                  <a:srgbClr val="22373A"/>
                </a:solidFill>
                <a:latin typeface="Arial"/>
                <a:cs typeface="Arial"/>
              </a:rPr>
              <a:t> </a:t>
            </a:r>
            <a:r>
              <a:rPr sz="2325" spc="-412" dirty="0">
                <a:solidFill>
                  <a:srgbClr val="22373A"/>
                </a:solidFill>
                <a:latin typeface="Arial"/>
                <a:cs typeface="Arial"/>
              </a:rPr>
              <a:t>?</a:t>
            </a:r>
            <a:endParaRPr sz="2325">
              <a:latin typeface="Arial"/>
              <a:cs typeface="Arial"/>
            </a:endParaRPr>
          </a:p>
          <a:p>
            <a:pPr marL="638827" indent="-226808">
              <a:spcBef>
                <a:spcPts val="1131"/>
              </a:spcBef>
              <a:buClr>
                <a:srgbClr val="FFFFFF"/>
              </a:buClr>
              <a:buChar char="•"/>
              <a:tabLst>
                <a:tab pos="640169" algn="l"/>
              </a:tabLst>
            </a:pPr>
            <a:r>
              <a:rPr sz="2325" spc="-106" dirty="0">
                <a:solidFill>
                  <a:srgbClr val="22373A"/>
                </a:solidFill>
                <a:latin typeface="Arial"/>
                <a:cs typeface="Arial"/>
              </a:rPr>
              <a:t>Why </a:t>
            </a:r>
            <a:r>
              <a:rPr sz="2325" spc="-127" dirty="0">
                <a:solidFill>
                  <a:srgbClr val="22373A"/>
                </a:solidFill>
                <a:latin typeface="Arial"/>
                <a:cs typeface="Arial"/>
              </a:rPr>
              <a:t>is </a:t>
            </a:r>
            <a:r>
              <a:rPr sz="2325" i="1" spc="42" dirty="0">
                <a:solidFill>
                  <a:srgbClr val="22373A"/>
                </a:solidFill>
                <a:latin typeface="Times New Roman"/>
                <a:cs typeface="Times New Roman"/>
              </a:rPr>
              <a:t>w</a:t>
            </a:r>
            <a:r>
              <a:rPr sz="2536" spc="63" baseline="-10416" dirty="0">
                <a:solidFill>
                  <a:srgbClr val="22373A"/>
                </a:solidFill>
                <a:latin typeface="LM Roman 8"/>
                <a:cs typeface="LM Roman 8"/>
              </a:rPr>
              <a:t>0 </a:t>
            </a:r>
            <a:r>
              <a:rPr sz="2325" spc="-21" dirty="0">
                <a:solidFill>
                  <a:srgbClr val="22373A"/>
                </a:solidFill>
                <a:latin typeface="Latin Modern Math"/>
                <a:cs typeface="Latin Modern Math"/>
              </a:rPr>
              <a:t>= </a:t>
            </a:r>
            <a:r>
              <a:rPr sz="2325" i="1" spc="-21" dirty="0">
                <a:solidFill>
                  <a:srgbClr val="22373A"/>
                </a:solidFill>
                <a:latin typeface="DejaVu Sans Condensed"/>
                <a:cs typeface="DejaVu Sans Condensed"/>
              </a:rPr>
              <a:t>−</a:t>
            </a:r>
            <a:r>
              <a:rPr sz="2325" i="1" spc="-21" dirty="0">
                <a:solidFill>
                  <a:srgbClr val="22373A"/>
                </a:solidFill>
                <a:latin typeface="Times New Roman"/>
                <a:cs typeface="Times New Roman"/>
              </a:rPr>
              <a:t>θ </a:t>
            </a:r>
            <a:r>
              <a:rPr sz="2325" spc="-127" dirty="0">
                <a:solidFill>
                  <a:srgbClr val="22373A"/>
                </a:solidFill>
                <a:latin typeface="Arial"/>
                <a:cs typeface="Arial"/>
              </a:rPr>
              <a:t>called </a:t>
            </a:r>
            <a:r>
              <a:rPr sz="2325" spc="-63" dirty="0">
                <a:solidFill>
                  <a:srgbClr val="22373A"/>
                </a:solidFill>
                <a:latin typeface="Arial"/>
                <a:cs typeface="Arial"/>
              </a:rPr>
              <a:t>the </a:t>
            </a:r>
            <a:r>
              <a:rPr sz="2325" spc="-148" dirty="0">
                <a:solidFill>
                  <a:srgbClr val="22373A"/>
                </a:solidFill>
                <a:latin typeface="Arial"/>
                <a:cs typeface="Arial"/>
              </a:rPr>
              <a:t>bias</a:t>
            </a:r>
            <a:r>
              <a:rPr sz="2325" spc="-169" dirty="0">
                <a:solidFill>
                  <a:srgbClr val="22373A"/>
                </a:solidFill>
                <a:latin typeface="Arial"/>
                <a:cs typeface="Arial"/>
              </a:rPr>
              <a:t> </a:t>
            </a:r>
            <a:r>
              <a:rPr sz="2325" spc="-412" dirty="0">
                <a:solidFill>
                  <a:srgbClr val="22373A"/>
                </a:solidFill>
                <a:latin typeface="Arial"/>
                <a:cs typeface="Arial"/>
              </a:rPr>
              <a:t>?</a:t>
            </a:r>
            <a:endParaRPr sz="2325">
              <a:latin typeface="Arial"/>
              <a:cs typeface="Arial"/>
            </a:endParaRPr>
          </a:p>
        </p:txBody>
      </p:sp>
      <p:sp>
        <p:nvSpPr>
          <p:cNvPr id="3" name="object 3"/>
          <p:cNvSpPr txBox="1">
            <a:spLocks noGrp="1"/>
          </p:cNvSpPr>
          <p:nvPr>
            <p:ph type="sldNum" sz="quarter" idx="4294967295"/>
          </p:nvPr>
        </p:nvSpPr>
        <p:spPr>
          <a:xfrm>
            <a:off x="11640619" y="6324280"/>
            <a:ext cx="390544" cy="281064"/>
          </a:xfrm>
          <a:prstGeom prst="rect">
            <a:avLst/>
          </a:prstGeom>
        </p:spPr>
        <p:txBody>
          <a:bodyPr vert="horz" wrap="square" lIns="0" tIns="4026" rIns="0" bIns="0" rtlCol="0">
            <a:spAutoFit/>
          </a:bodyPr>
          <a:lstStyle/>
          <a:p>
            <a:pPr marL="80524">
              <a:spcBef>
                <a:spcPts val="32"/>
              </a:spcBef>
            </a:pPr>
            <a:r>
              <a:rPr spc="-42" dirty="0"/>
              <a:t>23</a:t>
            </a:r>
          </a:p>
        </p:txBody>
      </p:sp>
    </p:spTree>
    <p:extLst>
      <p:ext uri="{BB962C8B-B14F-4D97-AF65-F5344CB8AC3E}">
        <p14:creationId xmlns:p14="http://schemas.microsoft.com/office/powerpoint/2010/main" val="2584444298"/>
      </p:ext>
    </p:extLst>
  </p:cSld>
  <p:clrMapOvr>
    <a:masterClrMapping/>
  </p:clrMapOvr>
  <p:transition>
    <p:cut/>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369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a:t>
            </a:r>
            <a:endParaRPr sz="2536" baseline="-10416">
              <a:latin typeface="LM Roman 8"/>
              <a:cs typeface="LM Roman 8"/>
            </a:endParaRPr>
          </a:p>
        </p:txBody>
      </p:sp>
      <p:sp>
        <p:nvSpPr>
          <p:cNvPr id="3" name="object 3"/>
          <p:cNvSpPr txBox="1"/>
          <p:nvPr/>
        </p:nvSpPr>
        <p:spPr>
          <a:xfrm>
            <a:off x="30782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4" name="object 4"/>
          <p:cNvSpPr txBox="1"/>
          <p:nvPr/>
        </p:nvSpPr>
        <p:spPr>
          <a:xfrm>
            <a:off x="4067400"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3</a:t>
            </a:r>
            <a:endParaRPr sz="2536" baseline="-10416">
              <a:latin typeface="LM Roman 8"/>
              <a:cs typeface="LM Roman 8"/>
            </a:endParaRPr>
          </a:p>
        </p:txBody>
      </p:sp>
      <p:grpSp>
        <p:nvGrpSpPr>
          <p:cNvPr id="5" name="object 5"/>
          <p:cNvGrpSpPr/>
          <p:nvPr/>
        </p:nvGrpSpPr>
        <p:grpSpPr>
          <a:xfrm>
            <a:off x="2534510" y="1198875"/>
            <a:ext cx="782429" cy="782429"/>
            <a:chOff x="1197787" y="567245"/>
            <a:chExt cx="370205" cy="370205"/>
          </a:xfrm>
        </p:grpSpPr>
        <p:sp>
          <p:nvSpPr>
            <p:cNvPr id="6" name="object 6"/>
            <p:cNvSpPr/>
            <p:nvPr/>
          </p:nvSpPr>
          <p:spPr>
            <a:xfrm>
              <a:off x="1202867" y="572325"/>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7" name="object 7"/>
            <p:cNvSpPr/>
            <p:nvPr/>
          </p:nvSpPr>
          <p:spPr>
            <a:xfrm>
              <a:off x="1202867" y="572325"/>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8" name="object 8"/>
          <p:cNvSpPr txBox="1"/>
          <p:nvPr/>
        </p:nvSpPr>
        <p:spPr>
          <a:xfrm>
            <a:off x="2821688" y="163676"/>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9" name="object 9"/>
          <p:cNvGrpSpPr/>
          <p:nvPr/>
        </p:nvGrpSpPr>
        <p:grpSpPr>
          <a:xfrm>
            <a:off x="1279018" y="643191"/>
            <a:ext cx="2861303" cy="2363393"/>
            <a:chOff x="603754" y="304324"/>
            <a:chExt cx="1353820" cy="1118235"/>
          </a:xfrm>
        </p:grpSpPr>
        <p:sp>
          <p:nvSpPr>
            <p:cNvPr id="10" name="object 10"/>
            <p:cNvSpPr/>
            <p:nvPr/>
          </p:nvSpPr>
          <p:spPr>
            <a:xfrm>
              <a:off x="1065174" y="924392"/>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1" name="object 11"/>
            <p:cNvSpPr/>
            <p:nvPr/>
          </p:nvSpPr>
          <p:spPr>
            <a:xfrm>
              <a:off x="1263204" y="922102"/>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2" name="object 12"/>
            <p:cNvSpPr/>
            <p:nvPr/>
          </p:nvSpPr>
          <p:spPr>
            <a:xfrm>
              <a:off x="1426972" y="937612"/>
              <a:ext cx="114935" cy="481965"/>
            </a:xfrm>
            <a:custGeom>
              <a:avLst/>
              <a:gdLst/>
              <a:ahLst/>
              <a:cxnLst/>
              <a:rect l="l" t="t" r="r" b="b"/>
              <a:pathLst>
                <a:path w="114934" h="481965">
                  <a:moveTo>
                    <a:pt x="114731" y="481801"/>
                  </a:moveTo>
                  <a:lnTo>
                    <a:pt x="0" y="0"/>
                  </a:lnTo>
                </a:path>
              </a:pathLst>
            </a:custGeom>
            <a:ln w="5060">
              <a:solidFill>
                <a:srgbClr val="22373A"/>
              </a:solidFill>
            </a:ln>
          </p:spPr>
          <p:txBody>
            <a:bodyPr wrap="square" lIns="0" tIns="0" rIns="0" bIns="0" rtlCol="0"/>
            <a:lstStyle/>
            <a:p>
              <a:endParaRPr sz="3804"/>
            </a:p>
          </p:txBody>
        </p:sp>
        <p:sp>
          <p:nvSpPr>
            <p:cNvPr id="13" name="object 13"/>
            <p:cNvSpPr/>
            <p:nvPr/>
          </p:nvSpPr>
          <p:spPr>
            <a:xfrm>
              <a:off x="1402900" y="935146"/>
              <a:ext cx="59690" cy="33020"/>
            </a:xfrm>
            <a:custGeom>
              <a:avLst/>
              <a:gdLst/>
              <a:ahLst/>
              <a:cxnLst/>
              <a:rect l="l" t="t" r="r" b="b"/>
              <a:pathLst>
                <a:path w="59690" h="33019">
                  <a:moveTo>
                    <a:pt x="0" y="32693"/>
                  </a:moveTo>
                  <a:lnTo>
                    <a:pt x="10556" y="25419"/>
                  </a:lnTo>
                  <a:lnTo>
                    <a:pt x="17628" y="17257"/>
                  </a:lnTo>
                  <a:lnTo>
                    <a:pt x="21757" y="8639"/>
                  </a:lnTo>
                  <a:lnTo>
                    <a:pt x="23486" y="0"/>
                  </a:lnTo>
                  <a:lnTo>
                    <a:pt x="28924" y="6933"/>
                  </a:lnTo>
                  <a:lnTo>
                    <a:pt x="36493" y="12765"/>
                  </a:lnTo>
                  <a:lnTo>
                    <a:pt x="46484" y="16865"/>
                  </a:lnTo>
                  <a:lnTo>
                    <a:pt x="59186" y="18601"/>
                  </a:lnTo>
                </a:path>
              </a:pathLst>
            </a:custGeom>
            <a:ln w="5070">
              <a:solidFill>
                <a:srgbClr val="22373A"/>
              </a:solidFill>
            </a:ln>
          </p:spPr>
          <p:txBody>
            <a:bodyPr wrap="square" lIns="0" tIns="0" rIns="0" bIns="0" rtlCol="0"/>
            <a:lstStyle/>
            <a:p>
              <a:endParaRPr sz="3804"/>
            </a:p>
          </p:txBody>
        </p:sp>
        <p:sp>
          <p:nvSpPr>
            <p:cNvPr id="14" name="object 14"/>
            <p:cNvSpPr/>
            <p:nvPr/>
          </p:nvSpPr>
          <p:spPr>
            <a:xfrm>
              <a:off x="1507032" y="897188"/>
              <a:ext cx="447675" cy="522605"/>
            </a:xfrm>
            <a:custGeom>
              <a:avLst/>
              <a:gdLst/>
              <a:ahLst/>
              <a:cxnLst/>
              <a:rect l="l" t="t" r="r" b="b"/>
              <a:pathLst>
                <a:path w="447675" h="522605">
                  <a:moveTo>
                    <a:pt x="447636" y="522225"/>
                  </a:moveTo>
                  <a:lnTo>
                    <a:pt x="0" y="0"/>
                  </a:lnTo>
                </a:path>
              </a:pathLst>
            </a:custGeom>
            <a:ln w="5060">
              <a:solidFill>
                <a:srgbClr val="22373A"/>
              </a:solidFill>
            </a:ln>
          </p:spPr>
          <p:txBody>
            <a:bodyPr wrap="square" lIns="0" tIns="0" rIns="0" bIns="0" rtlCol="0"/>
            <a:lstStyle/>
            <a:p>
              <a:endParaRPr sz="3804"/>
            </a:p>
          </p:txBody>
        </p:sp>
        <p:sp>
          <p:nvSpPr>
            <p:cNvPr id="15" name="object 15"/>
            <p:cNvSpPr/>
            <p:nvPr/>
          </p:nvSpPr>
          <p:spPr>
            <a:xfrm>
              <a:off x="1499433" y="895261"/>
              <a:ext cx="46355" cy="40005"/>
            </a:xfrm>
            <a:custGeom>
              <a:avLst/>
              <a:gdLst/>
              <a:ahLst/>
              <a:cxnLst/>
              <a:rect l="l" t="t" r="r" b="b"/>
              <a:pathLst>
                <a:path w="46355" h="40005">
                  <a:moveTo>
                    <a:pt x="0" y="39884"/>
                  </a:moveTo>
                  <a:lnTo>
                    <a:pt x="6073" y="28569"/>
                  </a:lnTo>
                  <a:lnTo>
                    <a:pt x="8634" y="18058"/>
                  </a:lnTo>
                  <a:lnTo>
                    <a:pt x="8365" y="8489"/>
                  </a:lnTo>
                  <a:lnTo>
                    <a:pt x="5948" y="0"/>
                  </a:lnTo>
                  <a:lnTo>
                    <a:pt x="13968" y="3686"/>
                  </a:lnTo>
                  <a:lnTo>
                    <a:pt x="23383" y="5414"/>
                  </a:lnTo>
                  <a:lnTo>
                    <a:pt x="34162" y="4491"/>
                  </a:lnTo>
                  <a:lnTo>
                    <a:pt x="46273" y="219"/>
                  </a:lnTo>
                </a:path>
              </a:pathLst>
            </a:custGeom>
            <a:ln w="5078">
              <a:solidFill>
                <a:srgbClr val="22373A"/>
              </a:solidFill>
            </a:ln>
          </p:spPr>
          <p:txBody>
            <a:bodyPr wrap="square" lIns="0" tIns="0" rIns="0" bIns="0" rtlCol="0"/>
            <a:lstStyle/>
            <a:p>
              <a:endParaRPr sz="3804"/>
            </a:p>
          </p:txBody>
        </p:sp>
        <p:sp>
          <p:nvSpPr>
            <p:cNvPr id="16" name="object 16"/>
            <p:cNvSpPr/>
            <p:nvPr/>
          </p:nvSpPr>
          <p:spPr>
            <a:xfrm>
              <a:off x="606285" y="874628"/>
              <a:ext cx="631190" cy="530225"/>
            </a:xfrm>
            <a:custGeom>
              <a:avLst/>
              <a:gdLst/>
              <a:ahLst/>
              <a:cxnLst/>
              <a:rect l="l" t="t" r="r" b="b"/>
              <a:pathLst>
                <a:path w="631190" h="530225">
                  <a:moveTo>
                    <a:pt x="0" y="529968"/>
                  </a:moveTo>
                  <a:lnTo>
                    <a:pt x="630986" y="0"/>
                  </a:lnTo>
                </a:path>
              </a:pathLst>
            </a:custGeom>
            <a:ln w="5060">
              <a:solidFill>
                <a:srgbClr val="22373A"/>
              </a:solidFill>
            </a:ln>
          </p:spPr>
          <p:txBody>
            <a:bodyPr wrap="square" lIns="0" tIns="0" rIns="0" bIns="0" rtlCol="0"/>
            <a:lstStyle/>
            <a:p>
              <a:endParaRPr sz="3804"/>
            </a:p>
          </p:txBody>
        </p:sp>
        <p:sp>
          <p:nvSpPr>
            <p:cNvPr id="17" name="object 17"/>
            <p:cNvSpPr/>
            <p:nvPr/>
          </p:nvSpPr>
          <p:spPr>
            <a:xfrm>
              <a:off x="1199339" y="866634"/>
              <a:ext cx="40005" cy="46990"/>
            </a:xfrm>
            <a:custGeom>
              <a:avLst/>
              <a:gdLst/>
              <a:ahLst/>
              <a:cxnLst/>
              <a:rect l="l" t="t" r="r" b="b"/>
              <a:pathLst>
                <a:path w="40005" h="46990">
                  <a:moveTo>
                    <a:pt x="0" y="0"/>
                  </a:moveTo>
                  <a:lnTo>
                    <a:pt x="11268" y="6195"/>
                  </a:lnTo>
                  <a:lnTo>
                    <a:pt x="21767" y="8865"/>
                  </a:lnTo>
                  <a:lnTo>
                    <a:pt x="31351" y="8692"/>
                  </a:lnTo>
                  <a:lnTo>
                    <a:pt x="39875" y="6358"/>
                  </a:lnTo>
                  <a:lnTo>
                    <a:pt x="36103" y="14351"/>
                  </a:lnTo>
                  <a:lnTo>
                    <a:pt x="34278" y="23761"/>
                  </a:lnTo>
                  <a:lnTo>
                    <a:pt x="35094" y="34563"/>
                  </a:lnTo>
                  <a:lnTo>
                    <a:pt x="39249" y="46732"/>
                  </a:lnTo>
                </a:path>
              </a:pathLst>
            </a:custGeom>
            <a:ln w="5085">
              <a:solidFill>
                <a:srgbClr val="22373A"/>
              </a:solidFill>
            </a:ln>
          </p:spPr>
          <p:txBody>
            <a:bodyPr wrap="square" lIns="0" tIns="0" rIns="0" bIns="0" rtlCol="0"/>
            <a:lstStyle/>
            <a:p>
              <a:endParaRPr sz="3804"/>
            </a:p>
          </p:txBody>
        </p:sp>
        <p:sp>
          <p:nvSpPr>
            <p:cNvPr id="18" name="object 18"/>
            <p:cNvSpPr/>
            <p:nvPr/>
          </p:nvSpPr>
          <p:spPr>
            <a:xfrm>
              <a:off x="1382864" y="309385"/>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19" name="object 19"/>
            <p:cNvSpPr/>
            <p:nvPr/>
          </p:nvSpPr>
          <p:spPr>
            <a:xfrm>
              <a:off x="1352498" y="306854"/>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0" name="object 20"/>
          <p:cNvSpPr txBox="1"/>
          <p:nvPr/>
        </p:nvSpPr>
        <p:spPr>
          <a:xfrm>
            <a:off x="527302" y="2296669"/>
            <a:ext cx="1087080" cy="1034479"/>
          </a:xfrm>
          <a:prstGeom prst="rect">
            <a:avLst/>
          </a:prstGeom>
        </p:spPr>
        <p:txBody>
          <a:bodyPr vert="horz" wrap="square" lIns="0" tIns="193259" rIns="0" bIns="0" rtlCol="0">
            <a:spAutoFit/>
          </a:bodyPr>
          <a:lstStyle/>
          <a:p>
            <a:pPr marL="131523">
              <a:spcBef>
                <a:spcPts val="1522"/>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0 </a:t>
            </a:r>
            <a:r>
              <a:rPr sz="1796" spc="32" dirty="0">
                <a:solidFill>
                  <a:srgbClr val="22373A"/>
                </a:solidFill>
                <a:latin typeface="Latin Modern Math"/>
                <a:cs typeface="Latin Modern Math"/>
              </a:rPr>
              <a:t>=</a:t>
            </a:r>
            <a:r>
              <a:rPr sz="1796" spc="-127" dirty="0">
                <a:solidFill>
                  <a:srgbClr val="22373A"/>
                </a:solidFill>
                <a:latin typeface="Latin Modern Math"/>
                <a:cs typeface="Latin Modern Math"/>
              </a:rPr>
              <a:t> </a:t>
            </a:r>
            <a:r>
              <a:rPr sz="1796" i="1" spc="21" dirty="0">
                <a:solidFill>
                  <a:srgbClr val="22373A"/>
                </a:solidFill>
                <a:latin typeface="DejaVu Sans Condensed"/>
                <a:cs typeface="DejaVu Sans Condensed"/>
              </a:rPr>
              <a:t>−</a:t>
            </a:r>
            <a:r>
              <a:rPr sz="1796" i="1" spc="21" dirty="0">
                <a:solidFill>
                  <a:srgbClr val="22373A"/>
                </a:solidFill>
                <a:latin typeface="Times New Roman"/>
                <a:cs typeface="Times New Roman"/>
              </a:rPr>
              <a:t>θ</a:t>
            </a:r>
            <a:endParaRPr sz="1796">
              <a:latin typeface="Times New Roman"/>
              <a:cs typeface="Times New Roman"/>
            </a:endParaRPr>
          </a:p>
          <a:p>
            <a:pPr marL="80524">
              <a:spcBef>
                <a:spcPts val="1585"/>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0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spc="-11" dirty="0">
                <a:solidFill>
                  <a:srgbClr val="22373A"/>
                </a:solidFill>
                <a:latin typeface="Latin Modern Math"/>
                <a:cs typeface="Latin Modern Math"/>
              </a:rPr>
              <a:t>1</a:t>
            </a:r>
            <a:endParaRPr sz="2325">
              <a:latin typeface="Latin Modern Math"/>
              <a:cs typeface="Latin Modern Math"/>
            </a:endParaRPr>
          </a:p>
        </p:txBody>
      </p:sp>
      <p:sp>
        <p:nvSpPr>
          <p:cNvPr id="24" name="object 24"/>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24</a:t>
            </a:r>
            <a:endParaRPr sz="1691">
              <a:latin typeface="Arial"/>
              <a:cs typeface="Arial"/>
            </a:endParaRPr>
          </a:p>
        </p:txBody>
      </p:sp>
      <p:sp>
        <p:nvSpPr>
          <p:cNvPr id="21" name="object 21"/>
          <p:cNvSpPr txBox="1"/>
          <p:nvPr/>
        </p:nvSpPr>
        <p:spPr>
          <a:xfrm>
            <a:off x="1949526" y="2427027"/>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2" name="object 22"/>
          <p:cNvSpPr txBox="1"/>
          <p:nvPr/>
        </p:nvSpPr>
        <p:spPr>
          <a:xfrm>
            <a:off x="2759630" y="2427026"/>
            <a:ext cx="1083054" cy="308882"/>
          </a:xfrm>
          <a:prstGeom prst="rect">
            <a:avLst/>
          </a:prstGeom>
        </p:spPr>
        <p:txBody>
          <a:bodyPr vert="horz" wrap="square" lIns="0" tIns="32210" rIns="0" bIns="0" rtlCol="0">
            <a:spAutoFit/>
          </a:bodyPr>
          <a:lstStyle/>
          <a:p>
            <a:pPr marL="107366">
              <a:spcBef>
                <a:spcPts val="254"/>
              </a:spcBef>
              <a:tabLst>
                <a:tab pos="715325" algn="l"/>
              </a:tabLst>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	</a:t>
            </a: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3</a:t>
            </a:r>
            <a:endParaRPr sz="1902" baseline="-13888">
              <a:latin typeface="LM Roman 8"/>
              <a:cs typeface="LM Roman 8"/>
            </a:endParaRPr>
          </a:p>
        </p:txBody>
      </p:sp>
      <p:sp>
        <p:nvSpPr>
          <p:cNvPr id="23" name="object 23"/>
          <p:cNvSpPr txBox="1"/>
          <p:nvPr/>
        </p:nvSpPr>
        <p:spPr>
          <a:xfrm>
            <a:off x="4547032" y="62347"/>
            <a:ext cx="7149230" cy="871437"/>
          </a:xfrm>
          <a:prstGeom prst="rect">
            <a:avLst/>
          </a:prstGeom>
        </p:spPr>
        <p:txBody>
          <a:bodyPr vert="horz" wrap="square" lIns="0" tIns="26841" rIns="0" bIns="0" rtlCol="0">
            <a:spAutoFit/>
          </a:bodyPr>
          <a:lstStyle/>
          <a:p>
            <a:pPr marL="250968" marR="10737" indent="-225468">
              <a:lnSpc>
                <a:spcPct val="118000"/>
              </a:lnSpc>
              <a:spcBef>
                <a:spcPts val="211"/>
              </a:spcBef>
              <a:buClr>
                <a:srgbClr val="FFFFFF"/>
              </a:buClr>
              <a:buChar char="•"/>
              <a:tabLst>
                <a:tab pos="252310" algn="l"/>
              </a:tabLst>
            </a:pPr>
            <a:r>
              <a:rPr sz="2325" spc="-137" dirty="0">
                <a:solidFill>
                  <a:srgbClr val="22373A"/>
                </a:solidFill>
                <a:latin typeface="Arial"/>
                <a:cs typeface="Arial"/>
              </a:rPr>
              <a:t>Consider </a:t>
            </a:r>
            <a:r>
              <a:rPr sz="2325" spc="-63" dirty="0">
                <a:solidFill>
                  <a:srgbClr val="22373A"/>
                </a:solidFill>
                <a:latin typeface="Arial"/>
                <a:cs typeface="Arial"/>
              </a:rPr>
              <a:t>the </a:t>
            </a:r>
            <a:r>
              <a:rPr sz="2325" spc="-95" dirty="0">
                <a:solidFill>
                  <a:srgbClr val="22373A"/>
                </a:solidFill>
                <a:latin typeface="Arial"/>
                <a:cs typeface="Arial"/>
              </a:rPr>
              <a:t>task </a:t>
            </a:r>
            <a:r>
              <a:rPr sz="2325" dirty="0">
                <a:solidFill>
                  <a:srgbClr val="22373A"/>
                </a:solidFill>
                <a:latin typeface="Arial"/>
                <a:cs typeface="Arial"/>
              </a:rPr>
              <a:t>of </a:t>
            </a:r>
            <a:r>
              <a:rPr sz="2325" spc="-74" dirty="0">
                <a:solidFill>
                  <a:srgbClr val="22373A"/>
                </a:solidFill>
                <a:latin typeface="Arial"/>
                <a:cs typeface="Arial"/>
              </a:rPr>
              <a:t>predicting </a:t>
            </a:r>
            <a:r>
              <a:rPr sz="2325" spc="-95" dirty="0">
                <a:solidFill>
                  <a:srgbClr val="22373A"/>
                </a:solidFill>
                <a:latin typeface="Arial"/>
                <a:cs typeface="Arial"/>
              </a:rPr>
              <a:t>whether </a:t>
            </a:r>
            <a:r>
              <a:rPr sz="2325" spc="-148" dirty="0">
                <a:solidFill>
                  <a:srgbClr val="22373A"/>
                </a:solidFill>
                <a:latin typeface="Arial"/>
                <a:cs typeface="Arial"/>
              </a:rPr>
              <a:t>we </a:t>
            </a:r>
            <a:r>
              <a:rPr sz="2325" spc="-85" dirty="0">
                <a:solidFill>
                  <a:srgbClr val="22373A"/>
                </a:solidFill>
                <a:latin typeface="Arial"/>
                <a:cs typeface="Arial"/>
              </a:rPr>
              <a:t>would like </a:t>
            </a:r>
            <a:r>
              <a:rPr sz="2325" spc="-232" dirty="0">
                <a:solidFill>
                  <a:srgbClr val="22373A"/>
                </a:solidFill>
                <a:latin typeface="Arial"/>
                <a:cs typeface="Arial"/>
              </a:rPr>
              <a:t>a  </a:t>
            </a:r>
            <a:r>
              <a:rPr sz="2325" spc="-127" dirty="0">
                <a:solidFill>
                  <a:srgbClr val="22373A"/>
                </a:solidFill>
                <a:latin typeface="Arial"/>
                <a:cs typeface="Arial"/>
              </a:rPr>
              <a:t>movie </a:t>
            </a:r>
            <a:r>
              <a:rPr sz="2325" spc="-74" dirty="0">
                <a:solidFill>
                  <a:srgbClr val="22373A"/>
                </a:solidFill>
                <a:latin typeface="Arial"/>
                <a:cs typeface="Arial"/>
              </a:rPr>
              <a:t>or</a:t>
            </a:r>
            <a:r>
              <a:rPr sz="2325" spc="-116" dirty="0">
                <a:solidFill>
                  <a:srgbClr val="22373A"/>
                </a:solidFill>
                <a:latin typeface="Arial"/>
                <a:cs typeface="Arial"/>
              </a:rPr>
              <a:t> </a:t>
            </a:r>
            <a:r>
              <a:rPr sz="2325" spc="-11" dirty="0">
                <a:solidFill>
                  <a:srgbClr val="22373A"/>
                </a:solidFill>
                <a:latin typeface="Arial"/>
                <a:cs typeface="Arial"/>
              </a:rPr>
              <a:t>not</a:t>
            </a:r>
            <a:endParaRPr sz="2325">
              <a:latin typeface="Arial"/>
              <a:cs typeface="Arial"/>
            </a:endParaRPr>
          </a:p>
        </p:txBody>
      </p:sp>
    </p:spTree>
    <p:extLst>
      <p:ext uri="{BB962C8B-B14F-4D97-AF65-F5344CB8AC3E}">
        <p14:creationId xmlns:p14="http://schemas.microsoft.com/office/powerpoint/2010/main" val="1788132529"/>
      </p:ext>
    </p:extLst>
  </p:cSld>
  <p:clrMapOvr>
    <a:masterClrMapping/>
  </p:clrMapOvr>
  <p:transition>
    <p:cut/>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369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a:t>
            </a:r>
            <a:endParaRPr sz="2536" baseline="-10416">
              <a:latin typeface="LM Roman 8"/>
              <a:cs typeface="LM Roman 8"/>
            </a:endParaRPr>
          </a:p>
        </p:txBody>
      </p:sp>
      <p:sp>
        <p:nvSpPr>
          <p:cNvPr id="3" name="object 3"/>
          <p:cNvSpPr txBox="1"/>
          <p:nvPr/>
        </p:nvSpPr>
        <p:spPr>
          <a:xfrm>
            <a:off x="30782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4" name="object 4"/>
          <p:cNvSpPr txBox="1"/>
          <p:nvPr/>
        </p:nvSpPr>
        <p:spPr>
          <a:xfrm>
            <a:off x="4067400"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3</a:t>
            </a:r>
            <a:endParaRPr sz="2536" baseline="-10416">
              <a:latin typeface="LM Roman 8"/>
              <a:cs typeface="LM Roman 8"/>
            </a:endParaRPr>
          </a:p>
        </p:txBody>
      </p:sp>
      <p:grpSp>
        <p:nvGrpSpPr>
          <p:cNvPr id="5" name="object 5"/>
          <p:cNvGrpSpPr/>
          <p:nvPr/>
        </p:nvGrpSpPr>
        <p:grpSpPr>
          <a:xfrm>
            <a:off x="2534510" y="1198875"/>
            <a:ext cx="782429" cy="782429"/>
            <a:chOff x="1197787" y="567245"/>
            <a:chExt cx="370205" cy="370205"/>
          </a:xfrm>
        </p:grpSpPr>
        <p:sp>
          <p:nvSpPr>
            <p:cNvPr id="6" name="object 6"/>
            <p:cNvSpPr/>
            <p:nvPr/>
          </p:nvSpPr>
          <p:spPr>
            <a:xfrm>
              <a:off x="1202867" y="572325"/>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7" name="object 7"/>
            <p:cNvSpPr/>
            <p:nvPr/>
          </p:nvSpPr>
          <p:spPr>
            <a:xfrm>
              <a:off x="1202867" y="572325"/>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8" name="object 8"/>
          <p:cNvSpPr txBox="1"/>
          <p:nvPr/>
        </p:nvSpPr>
        <p:spPr>
          <a:xfrm>
            <a:off x="2821688" y="163676"/>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9" name="object 9"/>
          <p:cNvGrpSpPr/>
          <p:nvPr/>
        </p:nvGrpSpPr>
        <p:grpSpPr>
          <a:xfrm>
            <a:off x="1279018" y="643191"/>
            <a:ext cx="2861303" cy="2363393"/>
            <a:chOff x="603754" y="304324"/>
            <a:chExt cx="1353820" cy="1118235"/>
          </a:xfrm>
        </p:grpSpPr>
        <p:sp>
          <p:nvSpPr>
            <p:cNvPr id="10" name="object 10"/>
            <p:cNvSpPr/>
            <p:nvPr/>
          </p:nvSpPr>
          <p:spPr>
            <a:xfrm>
              <a:off x="1065174" y="924392"/>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1" name="object 11"/>
            <p:cNvSpPr/>
            <p:nvPr/>
          </p:nvSpPr>
          <p:spPr>
            <a:xfrm>
              <a:off x="1263204" y="922102"/>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2" name="object 12"/>
            <p:cNvSpPr/>
            <p:nvPr/>
          </p:nvSpPr>
          <p:spPr>
            <a:xfrm>
              <a:off x="1426972" y="937612"/>
              <a:ext cx="114935" cy="481965"/>
            </a:xfrm>
            <a:custGeom>
              <a:avLst/>
              <a:gdLst/>
              <a:ahLst/>
              <a:cxnLst/>
              <a:rect l="l" t="t" r="r" b="b"/>
              <a:pathLst>
                <a:path w="114934" h="481965">
                  <a:moveTo>
                    <a:pt x="114731" y="481801"/>
                  </a:moveTo>
                  <a:lnTo>
                    <a:pt x="0" y="0"/>
                  </a:lnTo>
                </a:path>
              </a:pathLst>
            </a:custGeom>
            <a:ln w="5060">
              <a:solidFill>
                <a:srgbClr val="22373A"/>
              </a:solidFill>
            </a:ln>
          </p:spPr>
          <p:txBody>
            <a:bodyPr wrap="square" lIns="0" tIns="0" rIns="0" bIns="0" rtlCol="0"/>
            <a:lstStyle/>
            <a:p>
              <a:endParaRPr sz="3804"/>
            </a:p>
          </p:txBody>
        </p:sp>
        <p:sp>
          <p:nvSpPr>
            <p:cNvPr id="13" name="object 13"/>
            <p:cNvSpPr/>
            <p:nvPr/>
          </p:nvSpPr>
          <p:spPr>
            <a:xfrm>
              <a:off x="1402900" y="935146"/>
              <a:ext cx="59690" cy="33020"/>
            </a:xfrm>
            <a:custGeom>
              <a:avLst/>
              <a:gdLst/>
              <a:ahLst/>
              <a:cxnLst/>
              <a:rect l="l" t="t" r="r" b="b"/>
              <a:pathLst>
                <a:path w="59690" h="33019">
                  <a:moveTo>
                    <a:pt x="0" y="32693"/>
                  </a:moveTo>
                  <a:lnTo>
                    <a:pt x="10556" y="25419"/>
                  </a:lnTo>
                  <a:lnTo>
                    <a:pt x="17628" y="17257"/>
                  </a:lnTo>
                  <a:lnTo>
                    <a:pt x="21757" y="8639"/>
                  </a:lnTo>
                  <a:lnTo>
                    <a:pt x="23486" y="0"/>
                  </a:lnTo>
                  <a:lnTo>
                    <a:pt x="28924" y="6933"/>
                  </a:lnTo>
                  <a:lnTo>
                    <a:pt x="36493" y="12765"/>
                  </a:lnTo>
                  <a:lnTo>
                    <a:pt x="46484" y="16865"/>
                  </a:lnTo>
                  <a:lnTo>
                    <a:pt x="59186" y="18601"/>
                  </a:lnTo>
                </a:path>
              </a:pathLst>
            </a:custGeom>
            <a:ln w="5070">
              <a:solidFill>
                <a:srgbClr val="22373A"/>
              </a:solidFill>
            </a:ln>
          </p:spPr>
          <p:txBody>
            <a:bodyPr wrap="square" lIns="0" tIns="0" rIns="0" bIns="0" rtlCol="0"/>
            <a:lstStyle/>
            <a:p>
              <a:endParaRPr sz="3804"/>
            </a:p>
          </p:txBody>
        </p:sp>
        <p:sp>
          <p:nvSpPr>
            <p:cNvPr id="14" name="object 14"/>
            <p:cNvSpPr/>
            <p:nvPr/>
          </p:nvSpPr>
          <p:spPr>
            <a:xfrm>
              <a:off x="1507032" y="897188"/>
              <a:ext cx="447675" cy="522605"/>
            </a:xfrm>
            <a:custGeom>
              <a:avLst/>
              <a:gdLst/>
              <a:ahLst/>
              <a:cxnLst/>
              <a:rect l="l" t="t" r="r" b="b"/>
              <a:pathLst>
                <a:path w="447675" h="522605">
                  <a:moveTo>
                    <a:pt x="447636" y="522225"/>
                  </a:moveTo>
                  <a:lnTo>
                    <a:pt x="0" y="0"/>
                  </a:lnTo>
                </a:path>
              </a:pathLst>
            </a:custGeom>
            <a:ln w="5060">
              <a:solidFill>
                <a:srgbClr val="22373A"/>
              </a:solidFill>
            </a:ln>
          </p:spPr>
          <p:txBody>
            <a:bodyPr wrap="square" lIns="0" tIns="0" rIns="0" bIns="0" rtlCol="0"/>
            <a:lstStyle/>
            <a:p>
              <a:endParaRPr sz="3804"/>
            </a:p>
          </p:txBody>
        </p:sp>
        <p:sp>
          <p:nvSpPr>
            <p:cNvPr id="15" name="object 15"/>
            <p:cNvSpPr/>
            <p:nvPr/>
          </p:nvSpPr>
          <p:spPr>
            <a:xfrm>
              <a:off x="1499433" y="895261"/>
              <a:ext cx="46355" cy="40005"/>
            </a:xfrm>
            <a:custGeom>
              <a:avLst/>
              <a:gdLst/>
              <a:ahLst/>
              <a:cxnLst/>
              <a:rect l="l" t="t" r="r" b="b"/>
              <a:pathLst>
                <a:path w="46355" h="40005">
                  <a:moveTo>
                    <a:pt x="0" y="39884"/>
                  </a:moveTo>
                  <a:lnTo>
                    <a:pt x="6073" y="28569"/>
                  </a:lnTo>
                  <a:lnTo>
                    <a:pt x="8634" y="18058"/>
                  </a:lnTo>
                  <a:lnTo>
                    <a:pt x="8365" y="8489"/>
                  </a:lnTo>
                  <a:lnTo>
                    <a:pt x="5948" y="0"/>
                  </a:lnTo>
                  <a:lnTo>
                    <a:pt x="13968" y="3686"/>
                  </a:lnTo>
                  <a:lnTo>
                    <a:pt x="23383" y="5414"/>
                  </a:lnTo>
                  <a:lnTo>
                    <a:pt x="34162" y="4491"/>
                  </a:lnTo>
                  <a:lnTo>
                    <a:pt x="46273" y="219"/>
                  </a:lnTo>
                </a:path>
              </a:pathLst>
            </a:custGeom>
            <a:ln w="5078">
              <a:solidFill>
                <a:srgbClr val="22373A"/>
              </a:solidFill>
            </a:ln>
          </p:spPr>
          <p:txBody>
            <a:bodyPr wrap="square" lIns="0" tIns="0" rIns="0" bIns="0" rtlCol="0"/>
            <a:lstStyle/>
            <a:p>
              <a:endParaRPr sz="3804"/>
            </a:p>
          </p:txBody>
        </p:sp>
        <p:sp>
          <p:nvSpPr>
            <p:cNvPr id="16" name="object 16"/>
            <p:cNvSpPr/>
            <p:nvPr/>
          </p:nvSpPr>
          <p:spPr>
            <a:xfrm>
              <a:off x="606285" y="874628"/>
              <a:ext cx="631190" cy="530225"/>
            </a:xfrm>
            <a:custGeom>
              <a:avLst/>
              <a:gdLst/>
              <a:ahLst/>
              <a:cxnLst/>
              <a:rect l="l" t="t" r="r" b="b"/>
              <a:pathLst>
                <a:path w="631190" h="530225">
                  <a:moveTo>
                    <a:pt x="0" y="529968"/>
                  </a:moveTo>
                  <a:lnTo>
                    <a:pt x="630986" y="0"/>
                  </a:lnTo>
                </a:path>
              </a:pathLst>
            </a:custGeom>
            <a:ln w="5060">
              <a:solidFill>
                <a:srgbClr val="22373A"/>
              </a:solidFill>
            </a:ln>
          </p:spPr>
          <p:txBody>
            <a:bodyPr wrap="square" lIns="0" tIns="0" rIns="0" bIns="0" rtlCol="0"/>
            <a:lstStyle/>
            <a:p>
              <a:endParaRPr sz="3804"/>
            </a:p>
          </p:txBody>
        </p:sp>
        <p:sp>
          <p:nvSpPr>
            <p:cNvPr id="17" name="object 17"/>
            <p:cNvSpPr/>
            <p:nvPr/>
          </p:nvSpPr>
          <p:spPr>
            <a:xfrm>
              <a:off x="1199339" y="866634"/>
              <a:ext cx="40005" cy="46990"/>
            </a:xfrm>
            <a:custGeom>
              <a:avLst/>
              <a:gdLst/>
              <a:ahLst/>
              <a:cxnLst/>
              <a:rect l="l" t="t" r="r" b="b"/>
              <a:pathLst>
                <a:path w="40005" h="46990">
                  <a:moveTo>
                    <a:pt x="0" y="0"/>
                  </a:moveTo>
                  <a:lnTo>
                    <a:pt x="11268" y="6195"/>
                  </a:lnTo>
                  <a:lnTo>
                    <a:pt x="21767" y="8865"/>
                  </a:lnTo>
                  <a:lnTo>
                    <a:pt x="31351" y="8692"/>
                  </a:lnTo>
                  <a:lnTo>
                    <a:pt x="39875" y="6358"/>
                  </a:lnTo>
                  <a:lnTo>
                    <a:pt x="36103" y="14351"/>
                  </a:lnTo>
                  <a:lnTo>
                    <a:pt x="34278" y="23761"/>
                  </a:lnTo>
                  <a:lnTo>
                    <a:pt x="35094" y="34563"/>
                  </a:lnTo>
                  <a:lnTo>
                    <a:pt x="39249" y="46732"/>
                  </a:lnTo>
                </a:path>
              </a:pathLst>
            </a:custGeom>
            <a:ln w="5085">
              <a:solidFill>
                <a:srgbClr val="22373A"/>
              </a:solidFill>
            </a:ln>
          </p:spPr>
          <p:txBody>
            <a:bodyPr wrap="square" lIns="0" tIns="0" rIns="0" bIns="0" rtlCol="0"/>
            <a:lstStyle/>
            <a:p>
              <a:endParaRPr sz="3804"/>
            </a:p>
          </p:txBody>
        </p:sp>
        <p:sp>
          <p:nvSpPr>
            <p:cNvPr id="18" name="object 18"/>
            <p:cNvSpPr/>
            <p:nvPr/>
          </p:nvSpPr>
          <p:spPr>
            <a:xfrm>
              <a:off x="1382864" y="309385"/>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19" name="object 19"/>
            <p:cNvSpPr/>
            <p:nvPr/>
          </p:nvSpPr>
          <p:spPr>
            <a:xfrm>
              <a:off x="1352498" y="306854"/>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0" name="object 20"/>
          <p:cNvSpPr txBox="1"/>
          <p:nvPr/>
        </p:nvSpPr>
        <p:spPr>
          <a:xfrm>
            <a:off x="527302" y="2296669"/>
            <a:ext cx="1087080" cy="1034479"/>
          </a:xfrm>
          <a:prstGeom prst="rect">
            <a:avLst/>
          </a:prstGeom>
        </p:spPr>
        <p:txBody>
          <a:bodyPr vert="horz" wrap="square" lIns="0" tIns="193259" rIns="0" bIns="0" rtlCol="0">
            <a:spAutoFit/>
          </a:bodyPr>
          <a:lstStyle/>
          <a:p>
            <a:pPr marL="131523">
              <a:spcBef>
                <a:spcPts val="1522"/>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0 </a:t>
            </a:r>
            <a:r>
              <a:rPr sz="1796" spc="32" dirty="0">
                <a:solidFill>
                  <a:srgbClr val="22373A"/>
                </a:solidFill>
                <a:latin typeface="Latin Modern Math"/>
                <a:cs typeface="Latin Modern Math"/>
              </a:rPr>
              <a:t>=</a:t>
            </a:r>
            <a:r>
              <a:rPr sz="1796" spc="-127" dirty="0">
                <a:solidFill>
                  <a:srgbClr val="22373A"/>
                </a:solidFill>
                <a:latin typeface="Latin Modern Math"/>
                <a:cs typeface="Latin Modern Math"/>
              </a:rPr>
              <a:t> </a:t>
            </a:r>
            <a:r>
              <a:rPr sz="1796" i="1" spc="21" dirty="0">
                <a:solidFill>
                  <a:srgbClr val="22373A"/>
                </a:solidFill>
                <a:latin typeface="DejaVu Sans Condensed"/>
                <a:cs typeface="DejaVu Sans Condensed"/>
              </a:rPr>
              <a:t>−</a:t>
            </a:r>
            <a:r>
              <a:rPr sz="1796" i="1" spc="21" dirty="0">
                <a:solidFill>
                  <a:srgbClr val="22373A"/>
                </a:solidFill>
                <a:latin typeface="Times New Roman"/>
                <a:cs typeface="Times New Roman"/>
              </a:rPr>
              <a:t>θ</a:t>
            </a:r>
            <a:endParaRPr sz="1796">
              <a:latin typeface="Times New Roman"/>
              <a:cs typeface="Times New Roman"/>
            </a:endParaRPr>
          </a:p>
          <a:p>
            <a:pPr marL="80524">
              <a:spcBef>
                <a:spcPts val="1585"/>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0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spc="-11" dirty="0">
                <a:solidFill>
                  <a:srgbClr val="22373A"/>
                </a:solidFill>
                <a:latin typeface="Latin Modern Math"/>
                <a:cs typeface="Latin Modern Math"/>
              </a:rPr>
              <a:t>1</a:t>
            </a:r>
            <a:endParaRPr sz="2325">
              <a:latin typeface="Latin Modern Math"/>
              <a:cs typeface="Latin Modern Math"/>
            </a:endParaRPr>
          </a:p>
        </p:txBody>
      </p:sp>
      <p:sp>
        <p:nvSpPr>
          <p:cNvPr id="24" name="object 24"/>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24</a:t>
            </a:r>
            <a:endParaRPr sz="1691">
              <a:latin typeface="Arial"/>
              <a:cs typeface="Arial"/>
            </a:endParaRPr>
          </a:p>
        </p:txBody>
      </p:sp>
      <p:sp>
        <p:nvSpPr>
          <p:cNvPr id="21" name="object 21"/>
          <p:cNvSpPr txBox="1"/>
          <p:nvPr/>
        </p:nvSpPr>
        <p:spPr>
          <a:xfrm>
            <a:off x="1949526" y="2427027"/>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2" name="object 22"/>
          <p:cNvSpPr txBox="1"/>
          <p:nvPr/>
        </p:nvSpPr>
        <p:spPr>
          <a:xfrm>
            <a:off x="2759630" y="2427026"/>
            <a:ext cx="1083054" cy="308882"/>
          </a:xfrm>
          <a:prstGeom prst="rect">
            <a:avLst/>
          </a:prstGeom>
        </p:spPr>
        <p:txBody>
          <a:bodyPr vert="horz" wrap="square" lIns="0" tIns="32210" rIns="0" bIns="0" rtlCol="0">
            <a:spAutoFit/>
          </a:bodyPr>
          <a:lstStyle/>
          <a:p>
            <a:pPr marL="107366">
              <a:spcBef>
                <a:spcPts val="254"/>
              </a:spcBef>
              <a:tabLst>
                <a:tab pos="715325" algn="l"/>
              </a:tabLst>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	</a:t>
            </a: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3</a:t>
            </a:r>
            <a:endParaRPr sz="1902" baseline="-13888">
              <a:latin typeface="LM Roman 8"/>
              <a:cs typeface="LM Roman 8"/>
            </a:endParaRPr>
          </a:p>
        </p:txBody>
      </p:sp>
      <p:sp>
        <p:nvSpPr>
          <p:cNvPr id="23" name="object 23"/>
          <p:cNvSpPr txBox="1"/>
          <p:nvPr/>
        </p:nvSpPr>
        <p:spPr>
          <a:xfrm>
            <a:off x="4547032" y="62347"/>
            <a:ext cx="7149230" cy="1792715"/>
          </a:xfrm>
          <a:prstGeom prst="rect">
            <a:avLst/>
          </a:prstGeom>
        </p:spPr>
        <p:txBody>
          <a:bodyPr vert="horz" wrap="square" lIns="0" tIns="26841" rIns="0" bIns="0" rtlCol="0">
            <a:spAutoFit/>
          </a:bodyPr>
          <a:lstStyle/>
          <a:p>
            <a:pPr marL="250968" marR="10737" indent="-225468">
              <a:lnSpc>
                <a:spcPct val="118000"/>
              </a:lnSpc>
              <a:spcBef>
                <a:spcPts val="211"/>
              </a:spcBef>
              <a:buClr>
                <a:srgbClr val="FFFFFF"/>
              </a:buClr>
              <a:buChar char="•"/>
              <a:tabLst>
                <a:tab pos="252310" algn="l"/>
              </a:tabLst>
            </a:pPr>
            <a:r>
              <a:rPr sz="2325" spc="-137" dirty="0">
                <a:solidFill>
                  <a:srgbClr val="22373A"/>
                </a:solidFill>
                <a:latin typeface="Arial"/>
                <a:cs typeface="Arial"/>
              </a:rPr>
              <a:t>Consider </a:t>
            </a:r>
            <a:r>
              <a:rPr sz="2325" spc="-63" dirty="0">
                <a:solidFill>
                  <a:srgbClr val="22373A"/>
                </a:solidFill>
                <a:latin typeface="Arial"/>
                <a:cs typeface="Arial"/>
              </a:rPr>
              <a:t>the </a:t>
            </a:r>
            <a:r>
              <a:rPr sz="2325" spc="-95" dirty="0">
                <a:solidFill>
                  <a:srgbClr val="22373A"/>
                </a:solidFill>
                <a:latin typeface="Arial"/>
                <a:cs typeface="Arial"/>
              </a:rPr>
              <a:t>task </a:t>
            </a:r>
            <a:r>
              <a:rPr sz="2325" dirty="0">
                <a:solidFill>
                  <a:srgbClr val="22373A"/>
                </a:solidFill>
                <a:latin typeface="Arial"/>
                <a:cs typeface="Arial"/>
              </a:rPr>
              <a:t>of </a:t>
            </a:r>
            <a:r>
              <a:rPr sz="2325" spc="-74" dirty="0">
                <a:solidFill>
                  <a:srgbClr val="22373A"/>
                </a:solidFill>
                <a:latin typeface="Arial"/>
                <a:cs typeface="Arial"/>
              </a:rPr>
              <a:t>predicting </a:t>
            </a:r>
            <a:r>
              <a:rPr sz="2325" spc="-95" dirty="0">
                <a:solidFill>
                  <a:srgbClr val="22373A"/>
                </a:solidFill>
                <a:latin typeface="Arial"/>
                <a:cs typeface="Arial"/>
              </a:rPr>
              <a:t>whether </a:t>
            </a:r>
            <a:r>
              <a:rPr sz="2325" spc="-148" dirty="0">
                <a:solidFill>
                  <a:srgbClr val="22373A"/>
                </a:solidFill>
                <a:latin typeface="Arial"/>
                <a:cs typeface="Arial"/>
              </a:rPr>
              <a:t>we </a:t>
            </a:r>
            <a:r>
              <a:rPr sz="2325" spc="-85" dirty="0">
                <a:solidFill>
                  <a:srgbClr val="22373A"/>
                </a:solidFill>
                <a:latin typeface="Arial"/>
                <a:cs typeface="Arial"/>
              </a:rPr>
              <a:t>would like </a:t>
            </a:r>
            <a:r>
              <a:rPr sz="2325" spc="-232" dirty="0">
                <a:solidFill>
                  <a:srgbClr val="22373A"/>
                </a:solidFill>
                <a:latin typeface="Arial"/>
                <a:cs typeface="Arial"/>
              </a:rPr>
              <a:t>a  </a:t>
            </a:r>
            <a:r>
              <a:rPr sz="2325" spc="-127" dirty="0">
                <a:solidFill>
                  <a:srgbClr val="22373A"/>
                </a:solidFill>
                <a:latin typeface="Arial"/>
                <a:cs typeface="Arial"/>
              </a:rPr>
              <a:t>movie </a:t>
            </a:r>
            <a:r>
              <a:rPr sz="2325" spc="-74" dirty="0">
                <a:solidFill>
                  <a:srgbClr val="22373A"/>
                </a:solidFill>
                <a:latin typeface="Arial"/>
                <a:cs typeface="Arial"/>
              </a:rPr>
              <a:t>or</a:t>
            </a:r>
            <a:r>
              <a:rPr sz="2325" spc="-116" dirty="0">
                <a:solidFill>
                  <a:srgbClr val="22373A"/>
                </a:solidFill>
                <a:latin typeface="Arial"/>
                <a:cs typeface="Arial"/>
              </a:rPr>
              <a:t> </a:t>
            </a:r>
            <a:r>
              <a:rPr sz="2325" spc="-11" dirty="0">
                <a:solidFill>
                  <a:srgbClr val="22373A"/>
                </a:solidFill>
                <a:latin typeface="Arial"/>
                <a:cs typeface="Arial"/>
              </a:rPr>
              <a:t>not</a:t>
            </a:r>
            <a:endParaRPr sz="2325">
              <a:latin typeface="Arial"/>
              <a:cs typeface="Arial"/>
            </a:endParaRPr>
          </a:p>
          <a:p>
            <a:pPr marL="250968" marR="10737" indent="-225468">
              <a:lnSpc>
                <a:spcPct val="118000"/>
              </a:lnSpc>
              <a:spcBef>
                <a:spcPts val="634"/>
              </a:spcBef>
              <a:buClr>
                <a:srgbClr val="FFFFFF"/>
              </a:buClr>
              <a:buChar char="•"/>
              <a:tabLst>
                <a:tab pos="252310" algn="l"/>
              </a:tabLst>
            </a:pPr>
            <a:r>
              <a:rPr sz="2325" spc="-169" dirty="0">
                <a:solidFill>
                  <a:srgbClr val="22373A"/>
                </a:solidFill>
                <a:latin typeface="Arial"/>
                <a:cs typeface="Arial"/>
              </a:rPr>
              <a:t>Suppose, </a:t>
            </a:r>
            <a:r>
              <a:rPr sz="2325" spc="-148" dirty="0">
                <a:solidFill>
                  <a:srgbClr val="22373A"/>
                </a:solidFill>
                <a:latin typeface="Arial"/>
                <a:cs typeface="Arial"/>
              </a:rPr>
              <a:t>we </a:t>
            </a:r>
            <a:r>
              <a:rPr sz="2325" spc="-201" dirty="0">
                <a:solidFill>
                  <a:srgbClr val="22373A"/>
                </a:solidFill>
                <a:latin typeface="Arial"/>
                <a:cs typeface="Arial"/>
              </a:rPr>
              <a:t>base </a:t>
            </a:r>
            <a:r>
              <a:rPr sz="2325" spc="-85" dirty="0">
                <a:solidFill>
                  <a:srgbClr val="22373A"/>
                </a:solidFill>
                <a:latin typeface="Arial"/>
                <a:cs typeface="Arial"/>
              </a:rPr>
              <a:t>our </a:t>
            </a:r>
            <a:r>
              <a:rPr sz="2325" spc="-116" dirty="0">
                <a:solidFill>
                  <a:srgbClr val="22373A"/>
                </a:solidFill>
                <a:latin typeface="Arial"/>
                <a:cs typeface="Arial"/>
              </a:rPr>
              <a:t>decision </a:t>
            </a:r>
            <a:r>
              <a:rPr sz="2325" spc="-95" dirty="0">
                <a:solidFill>
                  <a:srgbClr val="22373A"/>
                </a:solidFill>
                <a:latin typeface="Arial"/>
                <a:cs typeface="Arial"/>
              </a:rPr>
              <a:t>on </a:t>
            </a:r>
            <a:r>
              <a:rPr sz="2325" spc="-63" dirty="0">
                <a:solidFill>
                  <a:srgbClr val="22373A"/>
                </a:solidFill>
                <a:latin typeface="Arial"/>
                <a:cs typeface="Arial"/>
              </a:rPr>
              <a:t>3 inputs </a:t>
            </a:r>
            <a:r>
              <a:rPr sz="2325" spc="-106" dirty="0">
                <a:solidFill>
                  <a:srgbClr val="22373A"/>
                </a:solidFill>
                <a:latin typeface="Arial"/>
                <a:cs typeface="Arial"/>
              </a:rPr>
              <a:t>(binary, </a:t>
            </a:r>
            <a:r>
              <a:rPr sz="2325" spc="-53" dirty="0">
                <a:solidFill>
                  <a:srgbClr val="22373A"/>
                </a:solidFill>
                <a:latin typeface="Arial"/>
                <a:cs typeface="Arial"/>
              </a:rPr>
              <a:t>for</a:t>
            </a:r>
            <a:r>
              <a:rPr sz="2325" spc="-317" dirty="0">
                <a:solidFill>
                  <a:srgbClr val="22373A"/>
                </a:solidFill>
                <a:latin typeface="Arial"/>
                <a:cs typeface="Arial"/>
              </a:rPr>
              <a:t> </a:t>
            </a:r>
            <a:r>
              <a:rPr sz="2325" spc="-169" dirty="0">
                <a:solidFill>
                  <a:srgbClr val="22373A"/>
                </a:solidFill>
                <a:latin typeface="Arial"/>
                <a:cs typeface="Arial"/>
              </a:rPr>
              <a:t>sim-  </a:t>
            </a:r>
            <a:r>
              <a:rPr sz="2325" spc="-42" dirty="0">
                <a:solidFill>
                  <a:srgbClr val="22373A"/>
                </a:solidFill>
                <a:latin typeface="Arial"/>
                <a:cs typeface="Arial"/>
              </a:rPr>
              <a:t>plicity)</a:t>
            </a:r>
            <a:endParaRPr sz="2325">
              <a:latin typeface="Arial"/>
              <a:cs typeface="Arial"/>
            </a:endParaRPr>
          </a:p>
        </p:txBody>
      </p:sp>
    </p:spTree>
    <p:extLst>
      <p:ext uri="{BB962C8B-B14F-4D97-AF65-F5344CB8AC3E}">
        <p14:creationId xmlns:p14="http://schemas.microsoft.com/office/powerpoint/2010/main" val="1958952178"/>
      </p:ext>
    </p:extLst>
  </p:cSld>
  <p:clrMapOvr>
    <a:masterClrMapping/>
  </p:clrMapOvr>
  <p:transition>
    <p:cut/>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369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a:t>
            </a:r>
            <a:endParaRPr sz="2536" baseline="-10416">
              <a:latin typeface="LM Roman 8"/>
              <a:cs typeface="LM Roman 8"/>
            </a:endParaRPr>
          </a:p>
        </p:txBody>
      </p:sp>
      <p:sp>
        <p:nvSpPr>
          <p:cNvPr id="3" name="object 3"/>
          <p:cNvSpPr txBox="1"/>
          <p:nvPr/>
        </p:nvSpPr>
        <p:spPr>
          <a:xfrm>
            <a:off x="30782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4" name="object 4"/>
          <p:cNvSpPr txBox="1"/>
          <p:nvPr/>
        </p:nvSpPr>
        <p:spPr>
          <a:xfrm>
            <a:off x="4067400"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3</a:t>
            </a:r>
            <a:endParaRPr sz="2536" baseline="-10416">
              <a:latin typeface="LM Roman 8"/>
              <a:cs typeface="LM Roman 8"/>
            </a:endParaRPr>
          </a:p>
        </p:txBody>
      </p:sp>
      <p:grpSp>
        <p:nvGrpSpPr>
          <p:cNvPr id="5" name="object 5"/>
          <p:cNvGrpSpPr/>
          <p:nvPr/>
        </p:nvGrpSpPr>
        <p:grpSpPr>
          <a:xfrm>
            <a:off x="2534510" y="1198875"/>
            <a:ext cx="782429" cy="782429"/>
            <a:chOff x="1197787" y="567245"/>
            <a:chExt cx="370205" cy="370205"/>
          </a:xfrm>
        </p:grpSpPr>
        <p:sp>
          <p:nvSpPr>
            <p:cNvPr id="6" name="object 6"/>
            <p:cNvSpPr/>
            <p:nvPr/>
          </p:nvSpPr>
          <p:spPr>
            <a:xfrm>
              <a:off x="1202867" y="572325"/>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7" name="object 7"/>
            <p:cNvSpPr/>
            <p:nvPr/>
          </p:nvSpPr>
          <p:spPr>
            <a:xfrm>
              <a:off x="1202867" y="572325"/>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8" name="object 8"/>
          <p:cNvSpPr txBox="1"/>
          <p:nvPr/>
        </p:nvSpPr>
        <p:spPr>
          <a:xfrm>
            <a:off x="2821688" y="163676"/>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9" name="object 9"/>
          <p:cNvGrpSpPr/>
          <p:nvPr/>
        </p:nvGrpSpPr>
        <p:grpSpPr>
          <a:xfrm>
            <a:off x="1279018" y="643191"/>
            <a:ext cx="2861303" cy="2363393"/>
            <a:chOff x="603754" y="304324"/>
            <a:chExt cx="1353820" cy="1118235"/>
          </a:xfrm>
        </p:grpSpPr>
        <p:sp>
          <p:nvSpPr>
            <p:cNvPr id="10" name="object 10"/>
            <p:cNvSpPr/>
            <p:nvPr/>
          </p:nvSpPr>
          <p:spPr>
            <a:xfrm>
              <a:off x="1065174" y="924392"/>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1" name="object 11"/>
            <p:cNvSpPr/>
            <p:nvPr/>
          </p:nvSpPr>
          <p:spPr>
            <a:xfrm>
              <a:off x="1263204" y="922102"/>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2" name="object 12"/>
            <p:cNvSpPr/>
            <p:nvPr/>
          </p:nvSpPr>
          <p:spPr>
            <a:xfrm>
              <a:off x="1426972" y="937612"/>
              <a:ext cx="114935" cy="481965"/>
            </a:xfrm>
            <a:custGeom>
              <a:avLst/>
              <a:gdLst/>
              <a:ahLst/>
              <a:cxnLst/>
              <a:rect l="l" t="t" r="r" b="b"/>
              <a:pathLst>
                <a:path w="114934" h="481965">
                  <a:moveTo>
                    <a:pt x="114731" y="481801"/>
                  </a:moveTo>
                  <a:lnTo>
                    <a:pt x="0" y="0"/>
                  </a:lnTo>
                </a:path>
              </a:pathLst>
            </a:custGeom>
            <a:ln w="5060">
              <a:solidFill>
                <a:srgbClr val="22373A"/>
              </a:solidFill>
            </a:ln>
          </p:spPr>
          <p:txBody>
            <a:bodyPr wrap="square" lIns="0" tIns="0" rIns="0" bIns="0" rtlCol="0"/>
            <a:lstStyle/>
            <a:p>
              <a:endParaRPr sz="3804"/>
            </a:p>
          </p:txBody>
        </p:sp>
        <p:sp>
          <p:nvSpPr>
            <p:cNvPr id="13" name="object 13"/>
            <p:cNvSpPr/>
            <p:nvPr/>
          </p:nvSpPr>
          <p:spPr>
            <a:xfrm>
              <a:off x="1402900" y="935146"/>
              <a:ext cx="59690" cy="33020"/>
            </a:xfrm>
            <a:custGeom>
              <a:avLst/>
              <a:gdLst/>
              <a:ahLst/>
              <a:cxnLst/>
              <a:rect l="l" t="t" r="r" b="b"/>
              <a:pathLst>
                <a:path w="59690" h="33019">
                  <a:moveTo>
                    <a:pt x="0" y="32693"/>
                  </a:moveTo>
                  <a:lnTo>
                    <a:pt x="10556" y="25419"/>
                  </a:lnTo>
                  <a:lnTo>
                    <a:pt x="17628" y="17257"/>
                  </a:lnTo>
                  <a:lnTo>
                    <a:pt x="21757" y="8639"/>
                  </a:lnTo>
                  <a:lnTo>
                    <a:pt x="23486" y="0"/>
                  </a:lnTo>
                  <a:lnTo>
                    <a:pt x="28924" y="6933"/>
                  </a:lnTo>
                  <a:lnTo>
                    <a:pt x="36493" y="12765"/>
                  </a:lnTo>
                  <a:lnTo>
                    <a:pt x="46484" y="16865"/>
                  </a:lnTo>
                  <a:lnTo>
                    <a:pt x="59186" y="18601"/>
                  </a:lnTo>
                </a:path>
              </a:pathLst>
            </a:custGeom>
            <a:ln w="5070">
              <a:solidFill>
                <a:srgbClr val="22373A"/>
              </a:solidFill>
            </a:ln>
          </p:spPr>
          <p:txBody>
            <a:bodyPr wrap="square" lIns="0" tIns="0" rIns="0" bIns="0" rtlCol="0"/>
            <a:lstStyle/>
            <a:p>
              <a:endParaRPr sz="3804"/>
            </a:p>
          </p:txBody>
        </p:sp>
        <p:sp>
          <p:nvSpPr>
            <p:cNvPr id="14" name="object 14"/>
            <p:cNvSpPr/>
            <p:nvPr/>
          </p:nvSpPr>
          <p:spPr>
            <a:xfrm>
              <a:off x="1507032" y="897188"/>
              <a:ext cx="447675" cy="522605"/>
            </a:xfrm>
            <a:custGeom>
              <a:avLst/>
              <a:gdLst/>
              <a:ahLst/>
              <a:cxnLst/>
              <a:rect l="l" t="t" r="r" b="b"/>
              <a:pathLst>
                <a:path w="447675" h="522605">
                  <a:moveTo>
                    <a:pt x="447636" y="522225"/>
                  </a:moveTo>
                  <a:lnTo>
                    <a:pt x="0" y="0"/>
                  </a:lnTo>
                </a:path>
              </a:pathLst>
            </a:custGeom>
            <a:ln w="5060">
              <a:solidFill>
                <a:srgbClr val="22373A"/>
              </a:solidFill>
            </a:ln>
          </p:spPr>
          <p:txBody>
            <a:bodyPr wrap="square" lIns="0" tIns="0" rIns="0" bIns="0" rtlCol="0"/>
            <a:lstStyle/>
            <a:p>
              <a:endParaRPr sz="3804"/>
            </a:p>
          </p:txBody>
        </p:sp>
        <p:sp>
          <p:nvSpPr>
            <p:cNvPr id="15" name="object 15"/>
            <p:cNvSpPr/>
            <p:nvPr/>
          </p:nvSpPr>
          <p:spPr>
            <a:xfrm>
              <a:off x="1499433" y="895261"/>
              <a:ext cx="46355" cy="40005"/>
            </a:xfrm>
            <a:custGeom>
              <a:avLst/>
              <a:gdLst/>
              <a:ahLst/>
              <a:cxnLst/>
              <a:rect l="l" t="t" r="r" b="b"/>
              <a:pathLst>
                <a:path w="46355" h="40005">
                  <a:moveTo>
                    <a:pt x="0" y="39884"/>
                  </a:moveTo>
                  <a:lnTo>
                    <a:pt x="6073" y="28569"/>
                  </a:lnTo>
                  <a:lnTo>
                    <a:pt x="8634" y="18058"/>
                  </a:lnTo>
                  <a:lnTo>
                    <a:pt x="8365" y="8489"/>
                  </a:lnTo>
                  <a:lnTo>
                    <a:pt x="5948" y="0"/>
                  </a:lnTo>
                  <a:lnTo>
                    <a:pt x="13968" y="3686"/>
                  </a:lnTo>
                  <a:lnTo>
                    <a:pt x="23383" y="5414"/>
                  </a:lnTo>
                  <a:lnTo>
                    <a:pt x="34162" y="4491"/>
                  </a:lnTo>
                  <a:lnTo>
                    <a:pt x="46273" y="219"/>
                  </a:lnTo>
                </a:path>
              </a:pathLst>
            </a:custGeom>
            <a:ln w="5078">
              <a:solidFill>
                <a:srgbClr val="22373A"/>
              </a:solidFill>
            </a:ln>
          </p:spPr>
          <p:txBody>
            <a:bodyPr wrap="square" lIns="0" tIns="0" rIns="0" bIns="0" rtlCol="0"/>
            <a:lstStyle/>
            <a:p>
              <a:endParaRPr sz="3804"/>
            </a:p>
          </p:txBody>
        </p:sp>
        <p:sp>
          <p:nvSpPr>
            <p:cNvPr id="16" name="object 16"/>
            <p:cNvSpPr/>
            <p:nvPr/>
          </p:nvSpPr>
          <p:spPr>
            <a:xfrm>
              <a:off x="606285" y="874628"/>
              <a:ext cx="631190" cy="530225"/>
            </a:xfrm>
            <a:custGeom>
              <a:avLst/>
              <a:gdLst/>
              <a:ahLst/>
              <a:cxnLst/>
              <a:rect l="l" t="t" r="r" b="b"/>
              <a:pathLst>
                <a:path w="631190" h="530225">
                  <a:moveTo>
                    <a:pt x="0" y="529968"/>
                  </a:moveTo>
                  <a:lnTo>
                    <a:pt x="630986" y="0"/>
                  </a:lnTo>
                </a:path>
              </a:pathLst>
            </a:custGeom>
            <a:ln w="5060">
              <a:solidFill>
                <a:srgbClr val="22373A"/>
              </a:solidFill>
            </a:ln>
          </p:spPr>
          <p:txBody>
            <a:bodyPr wrap="square" lIns="0" tIns="0" rIns="0" bIns="0" rtlCol="0"/>
            <a:lstStyle/>
            <a:p>
              <a:endParaRPr sz="3804"/>
            </a:p>
          </p:txBody>
        </p:sp>
        <p:sp>
          <p:nvSpPr>
            <p:cNvPr id="17" name="object 17"/>
            <p:cNvSpPr/>
            <p:nvPr/>
          </p:nvSpPr>
          <p:spPr>
            <a:xfrm>
              <a:off x="1199339" y="866634"/>
              <a:ext cx="40005" cy="46990"/>
            </a:xfrm>
            <a:custGeom>
              <a:avLst/>
              <a:gdLst/>
              <a:ahLst/>
              <a:cxnLst/>
              <a:rect l="l" t="t" r="r" b="b"/>
              <a:pathLst>
                <a:path w="40005" h="46990">
                  <a:moveTo>
                    <a:pt x="0" y="0"/>
                  </a:moveTo>
                  <a:lnTo>
                    <a:pt x="11268" y="6195"/>
                  </a:lnTo>
                  <a:lnTo>
                    <a:pt x="21767" y="8865"/>
                  </a:lnTo>
                  <a:lnTo>
                    <a:pt x="31351" y="8692"/>
                  </a:lnTo>
                  <a:lnTo>
                    <a:pt x="39875" y="6358"/>
                  </a:lnTo>
                  <a:lnTo>
                    <a:pt x="36103" y="14351"/>
                  </a:lnTo>
                  <a:lnTo>
                    <a:pt x="34278" y="23761"/>
                  </a:lnTo>
                  <a:lnTo>
                    <a:pt x="35094" y="34563"/>
                  </a:lnTo>
                  <a:lnTo>
                    <a:pt x="39249" y="46732"/>
                  </a:lnTo>
                </a:path>
              </a:pathLst>
            </a:custGeom>
            <a:ln w="5085">
              <a:solidFill>
                <a:srgbClr val="22373A"/>
              </a:solidFill>
            </a:ln>
          </p:spPr>
          <p:txBody>
            <a:bodyPr wrap="square" lIns="0" tIns="0" rIns="0" bIns="0" rtlCol="0"/>
            <a:lstStyle/>
            <a:p>
              <a:endParaRPr sz="3804"/>
            </a:p>
          </p:txBody>
        </p:sp>
        <p:sp>
          <p:nvSpPr>
            <p:cNvPr id="18" name="object 18"/>
            <p:cNvSpPr/>
            <p:nvPr/>
          </p:nvSpPr>
          <p:spPr>
            <a:xfrm>
              <a:off x="1382864" y="309385"/>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19" name="object 19"/>
            <p:cNvSpPr/>
            <p:nvPr/>
          </p:nvSpPr>
          <p:spPr>
            <a:xfrm>
              <a:off x="1352498" y="306854"/>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0" name="object 20"/>
          <p:cNvSpPr txBox="1"/>
          <p:nvPr/>
        </p:nvSpPr>
        <p:spPr>
          <a:xfrm>
            <a:off x="527302" y="2296669"/>
            <a:ext cx="1087080" cy="1034479"/>
          </a:xfrm>
          <a:prstGeom prst="rect">
            <a:avLst/>
          </a:prstGeom>
        </p:spPr>
        <p:txBody>
          <a:bodyPr vert="horz" wrap="square" lIns="0" tIns="193259" rIns="0" bIns="0" rtlCol="0">
            <a:spAutoFit/>
          </a:bodyPr>
          <a:lstStyle/>
          <a:p>
            <a:pPr marL="131523">
              <a:spcBef>
                <a:spcPts val="1522"/>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0 </a:t>
            </a:r>
            <a:r>
              <a:rPr sz="1796" spc="32" dirty="0">
                <a:solidFill>
                  <a:srgbClr val="22373A"/>
                </a:solidFill>
                <a:latin typeface="Latin Modern Math"/>
                <a:cs typeface="Latin Modern Math"/>
              </a:rPr>
              <a:t>=</a:t>
            </a:r>
            <a:r>
              <a:rPr sz="1796" spc="-127" dirty="0">
                <a:solidFill>
                  <a:srgbClr val="22373A"/>
                </a:solidFill>
                <a:latin typeface="Latin Modern Math"/>
                <a:cs typeface="Latin Modern Math"/>
              </a:rPr>
              <a:t> </a:t>
            </a:r>
            <a:r>
              <a:rPr sz="1796" i="1" spc="21" dirty="0">
                <a:solidFill>
                  <a:srgbClr val="22373A"/>
                </a:solidFill>
                <a:latin typeface="DejaVu Sans Condensed"/>
                <a:cs typeface="DejaVu Sans Condensed"/>
              </a:rPr>
              <a:t>−</a:t>
            </a:r>
            <a:r>
              <a:rPr sz="1796" i="1" spc="21" dirty="0">
                <a:solidFill>
                  <a:srgbClr val="22373A"/>
                </a:solidFill>
                <a:latin typeface="Times New Roman"/>
                <a:cs typeface="Times New Roman"/>
              </a:rPr>
              <a:t>θ</a:t>
            </a:r>
            <a:endParaRPr sz="1796">
              <a:latin typeface="Times New Roman"/>
              <a:cs typeface="Times New Roman"/>
            </a:endParaRPr>
          </a:p>
          <a:p>
            <a:pPr marL="80524">
              <a:spcBef>
                <a:spcPts val="1585"/>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0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spc="-11" dirty="0">
                <a:solidFill>
                  <a:srgbClr val="22373A"/>
                </a:solidFill>
                <a:latin typeface="Latin Modern Math"/>
                <a:cs typeface="Latin Modern Math"/>
              </a:rPr>
              <a:t>1</a:t>
            </a:r>
            <a:endParaRPr sz="2325">
              <a:latin typeface="Latin Modern Math"/>
              <a:cs typeface="Latin Modern Math"/>
            </a:endParaRPr>
          </a:p>
        </p:txBody>
      </p:sp>
      <p:sp>
        <p:nvSpPr>
          <p:cNvPr id="25" name="object 25"/>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24</a:t>
            </a:r>
            <a:endParaRPr sz="1691">
              <a:latin typeface="Arial"/>
              <a:cs typeface="Arial"/>
            </a:endParaRPr>
          </a:p>
        </p:txBody>
      </p:sp>
      <p:sp>
        <p:nvSpPr>
          <p:cNvPr id="21" name="object 21"/>
          <p:cNvSpPr txBox="1"/>
          <p:nvPr/>
        </p:nvSpPr>
        <p:spPr>
          <a:xfrm>
            <a:off x="1949526" y="2427027"/>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2" name="object 22"/>
          <p:cNvSpPr txBox="1"/>
          <p:nvPr/>
        </p:nvSpPr>
        <p:spPr>
          <a:xfrm>
            <a:off x="2759630" y="2427026"/>
            <a:ext cx="1083054" cy="308882"/>
          </a:xfrm>
          <a:prstGeom prst="rect">
            <a:avLst/>
          </a:prstGeom>
        </p:spPr>
        <p:txBody>
          <a:bodyPr vert="horz" wrap="square" lIns="0" tIns="32210" rIns="0" bIns="0" rtlCol="0">
            <a:spAutoFit/>
          </a:bodyPr>
          <a:lstStyle/>
          <a:p>
            <a:pPr marL="107366">
              <a:spcBef>
                <a:spcPts val="254"/>
              </a:spcBef>
              <a:tabLst>
                <a:tab pos="715325" algn="l"/>
              </a:tabLst>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	</a:t>
            </a: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3</a:t>
            </a:r>
            <a:endParaRPr sz="1902" baseline="-13888">
              <a:latin typeface="LM Roman 8"/>
              <a:cs typeface="LM Roman 8"/>
            </a:endParaRPr>
          </a:p>
        </p:txBody>
      </p:sp>
      <p:sp>
        <p:nvSpPr>
          <p:cNvPr id="23" name="object 23"/>
          <p:cNvSpPr txBox="1"/>
          <p:nvPr/>
        </p:nvSpPr>
        <p:spPr>
          <a:xfrm>
            <a:off x="578329" y="3888118"/>
            <a:ext cx="3061272" cy="1540594"/>
          </a:xfrm>
          <a:prstGeom prst="rect">
            <a:avLst/>
          </a:prstGeom>
        </p:spPr>
        <p:txBody>
          <a:bodyPr vert="horz" wrap="square" lIns="0" tIns="26841" rIns="0" bIns="0" rtlCol="0">
            <a:spAutoFit/>
          </a:bodyPr>
          <a:lstStyle/>
          <a:p>
            <a:pPr marL="80524" marR="64419" indent="260360" algn="just">
              <a:lnSpc>
                <a:spcPct val="140700"/>
              </a:lnSpc>
              <a:spcBef>
                <a:spcPts val="211"/>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 </a:t>
            </a:r>
            <a:r>
              <a:rPr sz="2325" spc="-21" dirty="0">
                <a:solidFill>
                  <a:srgbClr val="22373A"/>
                </a:solidFill>
                <a:latin typeface="Latin Modern Math"/>
                <a:cs typeface="Latin Modern Math"/>
              </a:rPr>
              <a:t>=</a:t>
            </a:r>
            <a:r>
              <a:rPr sz="2325" spc="-306" dirty="0">
                <a:solidFill>
                  <a:srgbClr val="22373A"/>
                </a:solidFill>
                <a:latin typeface="Latin Modern Math"/>
                <a:cs typeface="Latin Modern Math"/>
              </a:rPr>
              <a:t> </a:t>
            </a:r>
            <a:r>
              <a:rPr sz="2325" i="1" spc="148" dirty="0">
                <a:solidFill>
                  <a:srgbClr val="22373A"/>
                </a:solidFill>
                <a:latin typeface="Times New Roman"/>
                <a:cs typeface="Times New Roman"/>
              </a:rPr>
              <a:t>isActorDamon  </a:t>
            </a: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 </a:t>
            </a:r>
            <a:r>
              <a:rPr sz="2325" spc="-21" dirty="0">
                <a:solidFill>
                  <a:srgbClr val="22373A"/>
                </a:solidFill>
                <a:latin typeface="Latin Modern Math"/>
                <a:cs typeface="Latin Modern Math"/>
              </a:rPr>
              <a:t>= </a:t>
            </a:r>
            <a:r>
              <a:rPr sz="2325" i="1" spc="137" dirty="0">
                <a:solidFill>
                  <a:srgbClr val="22373A"/>
                </a:solidFill>
                <a:latin typeface="Times New Roman"/>
                <a:cs typeface="Times New Roman"/>
              </a:rPr>
              <a:t>isGenreThriller  x</a:t>
            </a:r>
            <a:r>
              <a:rPr sz="2536" spc="205" baseline="-10416" dirty="0">
                <a:solidFill>
                  <a:srgbClr val="22373A"/>
                </a:solidFill>
                <a:latin typeface="LM Roman 8"/>
                <a:cs typeface="LM Roman 8"/>
              </a:rPr>
              <a:t>3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i="1" spc="137" dirty="0">
                <a:solidFill>
                  <a:srgbClr val="22373A"/>
                </a:solidFill>
                <a:latin typeface="Times New Roman"/>
                <a:cs typeface="Times New Roman"/>
              </a:rPr>
              <a:t>isDirectorNolan</a:t>
            </a:r>
            <a:endParaRPr sz="2325">
              <a:latin typeface="Times New Roman"/>
              <a:cs typeface="Times New Roman"/>
            </a:endParaRPr>
          </a:p>
        </p:txBody>
      </p:sp>
      <p:sp>
        <p:nvSpPr>
          <p:cNvPr id="24" name="object 24"/>
          <p:cNvSpPr txBox="1"/>
          <p:nvPr/>
        </p:nvSpPr>
        <p:spPr>
          <a:xfrm>
            <a:off x="4547032" y="62347"/>
            <a:ext cx="7150570" cy="3136159"/>
          </a:xfrm>
          <a:prstGeom prst="rect">
            <a:avLst/>
          </a:prstGeom>
        </p:spPr>
        <p:txBody>
          <a:bodyPr vert="horz" wrap="square" lIns="0" tIns="26841" rIns="0" bIns="0" rtlCol="0">
            <a:spAutoFit/>
          </a:bodyPr>
          <a:lstStyle/>
          <a:p>
            <a:pPr marL="250968" marR="10737" indent="-225468" algn="just">
              <a:lnSpc>
                <a:spcPct val="118000"/>
              </a:lnSpc>
              <a:spcBef>
                <a:spcPts val="211"/>
              </a:spcBef>
              <a:buClr>
                <a:srgbClr val="FFFFFF"/>
              </a:buClr>
              <a:buChar char="•"/>
              <a:tabLst>
                <a:tab pos="252310" algn="l"/>
              </a:tabLst>
            </a:pPr>
            <a:r>
              <a:rPr sz="2325" spc="-137" dirty="0">
                <a:solidFill>
                  <a:srgbClr val="22373A"/>
                </a:solidFill>
                <a:latin typeface="Arial"/>
                <a:cs typeface="Arial"/>
              </a:rPr>
              <a:t>Consider </a:t>
            </a:r>
            <a:r>
              <a:rPr sz="2325" spc="-63" dirty="0">
                <a:solidFill>
                  <a:srgbClr val="22373A"/>
                </a:solidFill>
                <a:latin typeface="Arial"/>
                <a:cs typeface="Arial"/>
              </a:rPr>
              <a:t>the </a:t>
            </a:r>
            <a:r>
              <a:rPr sz="2325" spc="-95" dirty="0">
                <a:solidFill>
                  <a:srgbClr val="22373A"/>
                </a:solidFill>
                <a:latin typeface="Arial"/>
                <a:cs typeface="Arial"/>
              </a:rPr>
              <a:t>task </a:t>
            </a:r>
            <a:r>
              <a:rPr sz="2325" dirty="0">
                <a:solidFill>
                  <a:srgbClr val="22373A"/>
                </a:solidFill>
                <a:latin typeface="Arial"/>
                <a:cs typeface="Arial"/>
              </a:rPr>
              <a:t>of </a:t>
            </a:r>
            <a:r>
              <a:rPr sz="2325" spc="-74" dirty="0">
                <a:solidFill>
                  <a:srgbClr val="22373A"/>
                </a:solidFill>
                <a:latin typeface="Arial"/>
                <a:cs typeface="Arial"/>
              </a:rPr>
              <a:t>predicting </a:t>
            </a:r>
            <a:r>
              <a:rPr sz="2325" spc="-95" dirty="0">
                <a:solidFill>
                  <a:srgbClr val="22373A"/>
                </a:solidFill>
                <a:latin typeface="Arial"/>
                <a:cs typeface="Arial"/>
              </a:rPr>
              <a:t>whether </a:t>
            </a:r>
            <a:r>
              <a:rPr sz="2325" spc="-148" dirty="0">
                <a:solidFill>
                  <a:srgbClr val="22373A"/>
                </a:solidFill>
                <a:latin typeface="Arial"/>
                <a:cs typeface="Arial"/>
              </a:rPr>
              <a:t>we </a:t>
            </a:r>
            <a:r>
              <a:rPr sz="2325" spc="-85" dirty="0">
                <a:solidFill>
                  <a:srgbClr val="22373A"/>
                </a:solidFill>
                <a:latin typeface="Arial"/>
                <a:cs typeface="Arial"/>
              </a:rPr>
              <a:t>would like </a:t>
            </a:r>
            <a:r>
              <a:rPr sz="2325" spc="-232" dirty="0">
                <a:solidFill>
                  <a:srgbClr val="22373A"/>
                </a:solidFill>
                <a:latin typeface="Arial"/>
                <a:cs typeface="Arial"/>
              </a:rPr>
              <a:t>a  </a:t>
            </a:r>
            <a:r>
              <a:rPr sz="2325" spc="-127" dirty="0">
                <a:solidFill>
                  <a:srgbClr val="22373A"/>
                </a:solidFill>
                <a:latin typeface="Arial"/>
                <a:cs typeface="Arial"/>
              </a:rPr>
              <a:t>movie </a:t>
            </a:r>
            <a:r>
              <a:rPr sz="2325" spc="-74" dirty="0">
                <a:solidFill>
                  <a:srgbClr val="22373A"/>
                </a:solidFill>
                <a:latin typeface="Arial"/>
                <a:cs typeface="Arial"/>
              </a:rPr>
              <a:t>or</a:t>
            </a:r>
            <a:r>
              <a:rPr sz="2325" spc="-116" dirty="0">
                <a:solidFill>
                  <a:srgbClr val="22373A"/>
                </a:solidFill>
                <a:latin typeface="Arial"/>
                <a:cs typeface="Arial"/>
              </a:rPr>
              <a:t> </a:t>
            </a:r>
            <a:r>
              <a:rPr sz="2325" spc="-11" dirty="0">
                <a:solidFill>
                  <a:srgbClr val="22373A"/>
                </a:solidFill>
                <a:latin typeface="Arial"/>
                <a:cs typeface="Arial"/>
              </a:rPr>
              <a:t>not</a:t>
            </a:r>
            <a:endParaRPr sz="2325">
              <a:latin typeface="Arial"/>
              <a:cs typeface="Arial"/>
            </a:endParaRPr>
          </a:p>
          <a:p>
            <a:pPr marL="250968" marR="10737" indent="-225468" algn="just">
              <a:lnSpc>
                <a:spcPct val="118000"/>
              </a:lnSpc>
              <a:spcBef>
                <a:spcPts val="634"/>
              </a:spcBef>
              <a:buClr>
                <a:srgbClr val="FFFFFF"/>
              </a:buClr>
              <a:buChar char="•"/>
              <a:tabLst>
                <a:tab pos="252310" algn="l"/>
              </a:tabLst>
            </a:pPr>
            <a:r>
              <a:rPr sz="2325" spc="-169" dirty="0">
                <a:solidFill>
                  <a:srgbClr val="22373A"/>
                </a:solidFill>
                <a:latin typeface="Arial"/>
                <a:cs typeface="Arial"/>
              </a:rPr>
              <a:t>Suppose, </a:t>
            </a:r>
            <a:r>
              <a:rPr sz="2325" spc="-148" dirty="0">
                <a:solidFill>
                  <a:srgbClr val="22373A"/>
                </a:solidFill>
                <a:latin typeface="Arial"/>
                <a:cs typeface="Arial"/>
              </a:rPr>
              <a:t>we </a:t>
            </a:r>
            <a:r>
              <a:rPr sz="2325" spc="-201" dirty="0">
                <a:solidFill>
                  <a:srgbClr val="22373A"/>
                </a:solidFill>
                <a:latin typeface="Arial"/>
                <a:cs typeface="Arial"/>
              </a:rPr>
              <a:t>base </a:t>
            </a:r>
            <a:r>
              <a:rPr sz="2325" spc="-85" dirty="0">
                <a:solidFill>
                  <a:srgbClr val="22373A"/>
                </a:solidFill>
                <a:latin typeface="Arial"/>
                <a:cs typeface="Arial"/>
              </a:rPr>
              <a:t>our </a:t>
            </a:r>
            <a:r>
              <a:rPr sz="2325" spc="-116" dirty="0">
                <a:solidFill>
                  <a:srgbClr val="22373A"/>
                </a:solidFill>
                <a:latin typeface="Arial"/>
                <a:cs typeface="Arial"/>
              </a:rPr>
              <a:t>decision </a:t>
            </a:r>
            <a:r>
              <a:rPr sz="2325" spc="-95" dirty="0">
                <a:solidFill>
                  <a:srgbClr val="22373A"/>
                </a:solidFill>
                <a:latin typeface="Arial"/>
                <a:cs typeface="Arial"/>
              </a:rPr>
              <a:t>on </a:t>
            </a:r>
            <a:r>
              <a:rPr sz="2325" spc="-63" dirty="0">
                <a:solidFill>
                  <a:srgbClr val="22373A"/>
                </a:solidFill>
                <a:latin typeface="Arial"/>
                <a:cs typeface="Arial"/>
              </a:rPr>
              <a:t>3 inputs </a:t>
            </a:r>
            <a:r>
              <a:rPr sz="2325" spc="-106" dirty="0">
                <a:solidFill>
                  <a:srgbClr val="22373A"/>
                </a:solidFill>
                <a:latin typeface="Arial"/>
                <a:cs typeface="Arial"/>
              </a:rPr>
              <a:t>(binary, </a:t>
            </a:r>
            <a:r>
              <a:rPr sz="2325" spc="-53" dirty="0">
                <a:solidFill>
                  <a:srgbClr val="22373A"/>
                </a:solidFill>
                <a:latin typeface="Arial"/>
                <a:cs typeface="Arial"/>
              </a:rPr>
              <a:t>for</a:t>
            </a:r>
            <a:r>
              <a:rPr sz="2325" spc="-317" dirty="0">
                <a:solidFill>
                  <a:srgbClr val="22373A"/>
                </a:solidFill>
                <a:latin typeface="Arial"/>
                <a:cs typeface="Arial"/>
              </a:rPr>
              <a:t> </a:t>
            </a:r>
            <a:r>
              <a:rPr sz="2325" spc="-169" dirty="0">
                <a:solidFill>
                  <a:srgbClr val="22373A"/>
                </a:solidFill>
                <a:latin typeface="Arial"/>
                <a:cs typeface="Arial"/>
              </a:rPr>
              <a:t>sim-  </a:t>
            </a:r>
            <a:r>
              <a:rPr sz="2325" spc="-42" dirty="0">
                <a:solidFill>
                  <a:srgbClr val="22373A"/>
                </a:solidFill>
                <a:latin typeface="Arial"/>
                <a:cs typeface="Arial"/>
              </a:rPr>
              <a:t>plicity)</a:t>
            </a:r>
            <a:endParaRPr sz="2325">
              <a:latin typeface="Arial"/>
              <a:cs typeface="Arial"/>
            </a:endParaRPr>
          </a:p>
          <a:p>
            <a:pPr marL="250968" marR="10737" indent="-225468" algn="just">
              <a:lnSpc>
                <a:spcPct val="118000"/>
              </a:lnSpc>
              <a:spcBef>
                <a:spcPts val="634"/>
              </a:spcBef>
              <a:buClr>
                <a:srgbClr val="FFFFFF"/>
              </a:buClr>
              <a:buChar char="•"/>
              <a:tabLst>
                <a:tab pos="252310" algn="l"/>
              </a:tabLst>
            </a:pPr>
            <a:r>
              <a:rPr sz="2325" spc="-211" dirty="0">
                <a:solidFill>
                  <a:srgbClr val="22373A"/>
                </a:solidFill>
                <a:latin typeface="Arial"/>
                <a:cs typeface="Arial"/>
              </a:rPr>
              <a:t>Based </a:t>
            </a:r>
            <a:r>
              <a:rPr sz="2325" spc="-95" dirty="0">
                <a:solidFill>
                  <a:srgbClr val="22373A"/>
                </a:solidFill>
                <a:latin typeface="Arial"/>
                <a:cs typeface="Arial"/>
              </a:rPr>
              <a:t>on </a:t>
            </a:r>
            <a:r>
              <a:rPr sz="2325" spc="-85" dirty="0">
                <a:solidFill>
                  <a:srgbClr val="22373A"/>
                </a:solidFill>
                <a:latin typeface="Arial"/>
                <a:cs typeface="Arial"/>
              </a:rPr>
              <a:t>our </a:t>
            </a:r>
            <a:r>
              <a:rPr sz="2325" spc="-95" dirty="0">
                <a:solidFill>
                  <a:srgbClr val="22373A"/>
                </a:solidFill>
                <a:latin typeface="Arial"/>
                <a:cs typeface="Arial"/>
              </a:rPr>
              <a:t>past </a:t>
            </a:r>
            <a:r>
              <a:rPr sz="2325" spc="-106" dirty="0">
                <a:solidFill>
                  <a:srgbClr val="22373A"/>
                </a:solidFill>
                <a:latin typeface="Arial"/>
                <a:cs typeface="Arial"/>
              </a:rPr>
              <a:t>viewing </a:t>
            </a:r>
            <a:r>
              <a:rPr sz="2325" spc="-148" dirty="0">
                <a:solidFill>
                  <a:srgbClr val="22373A"/>
                </a:solidFill>
                <a:latin typeface="Arial"/>
                <a:cs typeface="Arial"/>
              </a:rPr>
              <a:t>experience </a:t>
            </a:r>
            <a:r>
              <a:rPr sz="2325" spc="-95" dirty="0">
                <a:solidFill>
                  <a:srgbClr val="22373A"/>
                </a:solidFill>
                <a:latin typeface="Arial"/>
                <a:cs typeface="Arial"/>
              </a:rPr>
              <a:t>(</a:t>
            </a:r>
            <a:r>
              <a:rPr sz="2325" b="1" spc="-95" dirty="0">
                <a:solidFill>
                  <a:srgbClr val="22373A"/>
                </a:solidFill>
                <a:latin typeface="Trebuchet MS"/>
                <a:cs typeface="Trebuchet MS"/>
              </a:rPr>
              <a:t>data</a:t>
            </a:r>
            <a:r>
              <a:rPr sz="2325" spc="-95" dirty="0">
                <a:solidFill>
                  <a:srgbClr val="22373A"/>
                </a:solidFill>
                <a:latin typeface="Arial"/>
                <a:cs typeface="Arial"/>
              </a:rPr>
              <a:t>), </a:t>
            </a:r>
            <a:r>
              <a:rPr sz="2325" spc="-148" dirty="0">
                <a:solidFill>
                  <a:srgbClr val="22373A"/>
                </a:solidFill>
                <a:latin typeface="Arial"/>
                <a:cs typeface="Arial"/>
              </a:rPr>
              <a:t>we </a:t>
            </a:r>
            <a:r>
              <a:rPr sz="2325" spc="-180" dirty="0">
                <a:solidFill>
                  <a:srgbClr val="22373A"/>
                </a:solidFill>
                <a:latin typeface="Arial"/>
                <a:cs typeface="Arial"/>
              </a:rPr>
              <a:t>may </a:t>
            </a:r>
            <a:r>
              <a:rPr sz="2325" spc="-127" dirty="0">
                <a:solidFill>
                  <a:srgbClr val="22373A"/>
                </a:solidFill>
                <a:latin typeface="Arial"/>
                <a:cs typeface="Arial"/>
              </a:rPr>
              <a:t>give  </a:t>
            </a:r>
            <a:r>
              <a:rPr sz="2325" spc="-232" dirty="0">
                <a:solidFill>
                  <a:srgbClr val="22373A"/>
                </a:solidFill>
                <a:latin typeface="Arial"/>
                <a:cs typeface="Arial"/>
              </a:rPr>
              <a:t>a </a:t>
            </a:r>
            <a:r>
              <a:rPr sz="2325" spc="-106" dirty="0">
                <a:solidFill>
                  <a:srgbClr val="22373A"/>
                </a:solidFill>
                <a:latin typeface="Arial"/>
                <a:cs typeface="Arial"/>
              </a:rPr>
              <a:t>high </a:t>
            </a:r>
            <a:r>
              <a:rPr sz="2325" spc="-63" dirty="0">
                <a:solidFill>
                  <a:srgbClr val="22373A"/>
                </a:solidFill>
                <a:latin typeface="Arial"/>
                <a:cs typeface="Arial"/>
              </a:rPr>
              <a:t>weight </a:t>
            </a:r>
            <a:r>
              <a:rPr sz="2325" spc="21" dirty="0">
                <a:solidFill>
                  <a:srgbClr val="22373A"/>
                </a:solidFill>
                <a:latin typeface="Arial"/>
                <a:cs typeface="Arial"/>
              </a:rPr>
              <a:t>to </a:t>
            </a:r>
            <a:r>
              <a:rPr sz="2325" i="1" spc="-127" dirty="0">
                <a:solidFill>
                  <a:srgbClr val="22373A"/>
                </a:solidFill>
                <a:latin typeface="Times New Roman"/>
                <a:cs typeface="Times New Roman"/>
              </a:rPr>
              <a:t>isDirectorNolan </a:t>
            </a:r>
            <a:r>
              <a:rPr sz="2325" spc="-222" dirty="0">
                <a:solidFill>
                  <a:srgbClr val="22373A"/>
                </a:solidFill>
                <a:latin typeface="Arial"/>
                <a:cs typeface="Arial"/>
              </a:rPr>
              <a:t>as </a:t>
            </a:r>
            <a:r>
              <a:rPr sz="2325" spc="-137" dirty="0">
                <a:solidFill>
                  <a:srgbClr val="22373A"/>
                </a:solidFill>
                <a:latin typeface="Arial"/>
                <a:cs typeface="Arial"/>
              </a:rPr>
              <a:t>compared </a:t>
            </a:r>
            <a:r>
              <a:rPr sz="2325" spc="21" dirty="0">
                <a:solidFill>
                  <a:srgbClr val="22373A"/>
                </a:solidFill>
                <a:latin typeface="Arial"/>
                <a:cs typeface="Arial"/>
              </a:rPr>
              <a:t>to </a:t>
            </a:r>
            <a:r>
              <a:rPr sz="2325" spc="-63" dirty="0">
                <a:solidFill>
                  <a:srgbClr val="22373A"/>
                </a:solidFill>
                <a:latin typeface="Arial"/>
                <a:cs typeface="Arial"/>
              </a:rPr>
              <a:t>the other  inputs</a:t>
            </a:r>
            <a:endParaRPr sz="2325">
              <a:latin typeface="Arial"/>
              <a:cs typeface="Arial"/>
            </a:endParaRPr>
          </a:p>
        </p:txBody>
      </p:sp>
    </p:spTree>
    <p:extLst>
      <p:ext uri="{BB962C8B-B14F-4D97-AF65-F5344CB8AC3E}">
        <p14:creationId xmlns:p14="http://schemas.microsoft.com/office/powerpoint/2010/main" val="1854007375"/>
      </p:ext>
    </p:extLst>
  </p:cSld>
  <p:clrMapOvr>
    <a:masterClrMapping/>
  </p:clrMapOvr>
  <p:transition>
    <p:cut/>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369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a:t>
            </a:r>
            <a:endParaRPr sz="2536" baseline="-10416">
              <a:latin typeface="LM Roman 8"/>
              <a:cs typeface="LM Roman 8"/>
            </a:endParaRPr>
          </a:p>
        </p:txBody>
      </p:sp>
      <p:sp>
        <p:nvSpPr>
          <p:cNvPr id="3" name="object 3"/>
          <p:cNvSpPr txBox="1"/>
          <p:nvPr/>
        </p:nvSpPr>
        <p:spPr>
          <a:xfrm>
            <a:off x="30782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4" name="object 4"/>
          <p:cNvSpPr txBox="1"/>
          <p:nvPr/>
        </p:nvSpPr>
        <p:spPr>
          <a:xfrm>
            <a:off x="4067400"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3</a:t>
            </a:r>
            <a:endParaRPr sz="2536" baseline="-10416">
              <a:latin typeface="LM Roman 8"/>
              <a:cs typeface="LM Roman 8"/>
            </a:endParaRPr>
          </a:p>
        </p:txBody>
      </p:sp>
      <p:grpSp>
        <p:nvGrpSpPr>
          <p:cNvPr id="5" name="object 5"/>
          <p:cNvGrpSpPr/>
          <p:nvPr/>
        </p:nvGrpSpPr>
        <p:grpSpPr>
          <a:xfrm>
            <a:off x="2534510" y="1198875"/>
            <a:ext cx="782429" cy="782429"/>
            <a:chOff x="1197787" y="567245"/>
            <a:chExt cx="370205" cy="370205"/>
          </a:xfrm>
        </p:grpSpPr>
        <p:sp>
          <p:nvSpPr>
            <p:cNvPr id="6" name="object 6"/>
            <p:cNvSpPr/>
            <p:nvPr/>
          </p:nvSpPr>
          <p:spPr>
            <a:xfrm>
              <a:off x="1202867" y="572325"/>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7" name="object 7"/>
            <p:cNvSpPr/>
            <p:nvPr/>
          </p:nvSpPr>
          <p:spPr>
            <a:xfrm>
              <a:off x="1202867" y="572325"/>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8" name="object 8"/>
          <p:cNvSpPr txBox="1"/>
          <p:nvPr/>
        </p:nvSpPr>
        <p:spPr>
          <a:xfrm>
            <a:off x="2821688" y="163676"/>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9" name="object 9"/>
          <p:cNvGrpSpPr/>
          <p:nvPr/>
        </p:nvGrpSpPr>
        <p:grpSpPr>
          <a:xfrm>
            <a:off x="1279018" y="643191"/>
            <a:ext cx="2861303" cy="2363393"/>
            <a:chOff x="603754" y="304324"/>
            <a:chExt cx="1353820" cy="1118235"/>
          </a:xfrm>
        </p:grpSpPr>
        <p:sp>
          <p:nvSpPr>
            <p:cNvPr id="10" name="object 10"/>
            <p:cNvSpPr/>
            <p:nvPr/>
          </p:nvSpPr>
          <p:spPr>
            <a:xfrm>
              <a:off x="1065174" y="924392"/>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1" name="object 11"/>
            <p:cNvSpPr/>
            <p:nvPr/>
          </p:nvSpPr>
          <p:spPr>
            <a:xfrm>
              <a:off x="1263204" y="922102"/>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2" name="object 12"/>
            <p:cNvSpPr/>
            <p:nvPr/>
          </p:nvSpPr>
          <p:spPr>
            <a:xfrm>
              <a:off x="1426972" y="937612"/>
              <a:ext cx="114935" cy="481965"/>
            </a:xfrm>
            <a:custGeom>
              <a:avLst/>
              <a:gdLst/>
              <a:ahLst/>
              <a:cxnLst/>
              <a:rect l="l" t="t" r="r" b="b"/>
              <a:pathLst>
                <a:path w="114934" h="481965">
                  <a:moveTo>
                    <a:pt x="114731" y="481801"/>
                  </a:moveTo>
                  <a:lnTo>
                    <a:pt x="0" y="0"/>
                  </a:lnTo>
                </a:path>
              </a:pathLst>
            </a:custGeom>
            <a:ln w="5060">
              <a:solidFill>
                <a:srgbClr val="22373A"/>
              </a:solidFill>
            </a:ln>
          </p:spPr>
          <p:txBody>
            <a:bodyPr wrap="square" lIns="0" tIns="0" rIns="0" bIns="0" rtlCol="0"/>
            <a:lstStyle/>
            <a:p>
              <a:endParaRPr sz="3804"/>
            </a:p>
          </p:txBody>
        </p:sp>
        <p:sp>
          <p:nvSpPr>
            <p:cNvPr id="13" name="object 13"/>
            <p:cNvSpPr/>
            <p:nvPr/>
          </p:nvSpPr>
          <p:spPr>
            <a:xfrm>
              <a:off x="1402900" y="935146"/>
              <a:ext cx="59690" cy="33020"/>
            </a:xfrm>
            <a:custGeom>
              <a:avLst/>
              <a:gdLst/>
              <a:ahLst/>
              <a:cxnLst/>
              <a:rect l="l" t="t" r="r" b="b"/>
              <a:pathLst>
                <a:path w="59690" h="33019">
                  <a:moveTo>
                    <a:pt x="0" y="32693"/>
                  </a:moveTo>
                  <a:lnTo>
                    <a:pt x="10556" y="25419"/>
                  </a:lnTo>
                  <a:lnTo>
                    <a:pt x="17628" y="17257"/>
                  </a:lnTo>
                  <a:lnTo>
                    <a:pt x="21757" y="8639"/>
                  </a:lnTo>
                  <a:lnTo>
                    <a:pt x="23486" y="0"/>
                  </a:lnTo>
                  <a:lnTo>
                    <a:pt x="28924" y="6933"/>
                  </a:lnTo>
                  <a:lnTo>
                    <a:pt x="36493" y="12765"/>
                  </a:lnTo>
                  <a:lnTo>
                    <a:pt x="46484" y="16865"/>
                  </a:lnTo>
                  <a:lnTo>
                    <a:pt x="59186" y="18601"/>
                  </a:lnTo>
                </a:path>
              </a:pathLst>
            </a:custGeom>
            <a:ln w="5070">
              <a:solidFill>
                <a:srgbClr val="22373A"/>
              </a:solidFill>
            </a:ln>
          </p:spPr>
          <p:txBody>
            <a:bodyPr wrap="square" lIns="0" tIns="0" rIns="0" bIns="0" rtlCol="0"/>
            <a:lstStyle/>
            <a:p>
              <a:endParaRPr sz="3804"/>
            </a:p>
          </p:txBody>
        </p:sp>
        <p:sp>
          <p:nvSpPr>
            <p:cNvPr id="14" name="object 14"/>
            <p:cNvSpPr/>
            <p:nvPr/>
          </p:nvSpPr>
          <p:spPr>
            <a:xfrm>
              <a:off x="1507032" y="897188"/>
              <a:ext cx="447675" cy="522605"/>
            </a:xfrm>
            <a:custGeom>
              <a:avLst/>
              <a:gdLst/>
              <a:ahLst/>
              <a:cxnLst/>
              <a:rect l="l" t="t" r="r" b="b"/>
              <a:pathLst>
                <a:path w="447675" h="522605">
                  <a:moveTo>
                    <a:pt x="447636" y="522225"/>
                  </a:moveTo>
                  <a:lnTo>
                    <a:pt x="0" y="0"/>
                  </a:lnTo>
                </a:path>
              </a:pathLst>
            </a:custGeom>
            <a:ln w="5060">
              <a:solidFill>
                <a:srgbClr val="22373A"/>
              </a:solidFill>
            </a:ln>
          </p:spPr>
          <p:txBody>
            <a:bodyPr wrap="square" lIns="0" tIns="0" rIns="0" bIns="0" rtlCol="0"/>
            <a:lstStyle/>
            <a:p>
              <a:endParaRPr sz="3804"/>
            </a:p>
          </p:txBody>
        </p:sp>
        <p:sp>
          <p:nvSpPr>
            <p:cNvPr id="15" name="object 15"/>
            <p:cNvSpPr/>
            <p:nvPr/>
          </p:nvSpPr>
          <p:spPr>
            <a:xfrm>
              <a:off x="1499433" y="895261"/>
              <a:ext cx="46355" cy="40005"/>
            </a:xfrm>
            <a:custGeom>
              <a:avLst/>
              <a:gdLst/>
              <a:ahLst/>
              <a:cxnLst/>
              <a:rect l="l" t="t" r="r" b="b"/>
              <a:pathLst>
                <a:path w="46355" h="40005">
                  <a:moveTo>
                    <a:pt x="0" y="39884"/>
                  </a:moveTo>
                  <a:lnTo>
                    <a:pt x="6073" y="28569"/>
                  </a:lnTo>
                  <a:lnTo>
                    <a:pt x="8634" y="18058"/>
                  </a:lnTo>
                  <a:lnTo>
                    <a:pt x="8365" y="8489"/>
                  </a:lnTo>
                  <a:lnTo>
                    <a:pt x="5948" y="0"/>
                  </a:lnTo>
                  <a:lnTo>
                    <a:pt x="13968" y="3686"/>
                  </a:lnTo>
                  <a:lnTo>
                    <a:pt x="23383" y="5414"/>
                  </a:lnTo>
                  <a:lnTo>
                    <a:pt x="34162" y="4491"/>
                  </a:lnTo>
                  <a:lnTo>
                    <a:pt x="46273" y="219"/>
                  </a:lnTo>
                </a:path>
              </a:pathLst>
            </a:custGeom>
            <a:ln w="5078">
              <a:solidFill>
                <a:srgbClr val="22373A"/>
              </a:solidFill>
            </a:ln>
          </p:spPr>
          <p:txBody>
            <a:bodyPr wrap="square" lIns="0" tIns="0" rIns="0" bIns="0" rtlCol="0"/>
            <a:lstStyle/>
            <a:p>
              <a:endParaRPr sz="3804"/>
            </a:p>
          </p:txBody>
        </p:sp>
        <p:sp>
          <p:nvSpPr>
            <p:cNvPr id="16" name="object 16"/>
            <p:cNvSpPr/>
            <p:nvPr/>
          </p:nvSpPr>
          <p:spPr>
            <a:xfrm>
              <a:off x="606285" y="874628"/>
              <a:ext cx="631190" cy="530225"/>
            </a:xfrm>
            <a:custGeom>
              <a:avLst/>
              <a:gdLst/>
              <a:ahLst/>
              <a:cxnLst/>
              <a:rect l="l" t="t" r="r" b="b"/>
              <a:pathLst>
                <a:path w="631190" h="530225">
                  <a:moveTo>
                    <a:pt x="0" y="529968"/>
                  </a:moveTo>
                  <a:lnTo>
                    <a:pt x="630986" y="0"/>
                  </a:lnTo>
                </a:path>
              </a:pathLst>
            </a:custGeom>
            <a:ln w="5060">
              <a:solidFill>
                <a:srgbClr val="22373A"/>
              </a:solidFill>
            </a:ln>
          </p:spPr>
          <p:txBody>
            <a:bodyPr wrap="square" lIns="0" tIns="0" rIns="0" bIns="0" rtlCol="0"/>
            <a:lstStyle/>
            <a:p>
              <a:endParaRPr sz="3804"/>
            </a:p>
          </p:txBody>
        </p:sp>
        <p:sp>
          <p:nvSpPr>
            <p:cNvPr id="17" name="object 17"/>
            <p:cNvSpPr/>
            <p:nvPr/>
          </p:nvSpPr>
          <p:spPr>
            <a:xfrm>
              <a:off x="1199339" y="866634"/>
              <a:ext cx="40005" cy="46990"/>
            </a:xfrm>
            <a:custGeom>
              <a:avLst/>
              <a:gdLst/>
              <a:ahLst/>
              <a:cxnLst/>
              <a:rect l="l" t="t" r="r" b="b"/>
              <a:pathLst>
                <a:path w="40005" h="46990">
                  <a:moveTo>
                    <a:pt x="0" y="0"/>
                  </a:moveTo>
                  <a:lnTo>
                    <a:pt x="11268" y="6195"/>
                  </a:lnTo>
                  <a:lnTo>
                    <a:pt x="21767" y="8865"/>
                  </a:lnTo>
                  <a:lnTo>
                    <a:pt x="31351" y="8692"/>
                  </a:lnTo>
                  <a:lnTo>
                    <a:pt x="39875" y="6358"/>
                  </a:lnTo>
                  <a:lnTo>
                    <a:pt x="36103" y="14351"/>
                  </a:lnTo>
                  <a:lnTo>
                    <a:pt x="34278" y="23761"/>
                  </a:lnTo>
                  <a:lnTo>
                    <a:pt x="35094" y="34563"/>
                  </a:lnTo>
                  <a:lnTo>
                    <a:pt x="39249" y="46732"/>
                  </a:lnTo>
                </a:path>
              </a:pathLst>
            </a:custGeom>
            <a:ln w="5085">
              <a:solidFill>
                <a:srgbClr val="22373A"/>
              </a:solidFill>
            </a:ln>
          </p:spPr>
          <p:txBody>
            <a:bodyPr wrap="square" lIns="0" tIns="0" rIns="0" bIns="0" rtlCol="0"/>
            <a:lstStyle/>
            <a:p>
              <a:endParaRPr sz="3804"/>
            </a:p>
          </p:txBody>
        </p:sp>
        <p:sp>
          <p:nvSpPr>
            <p:cNvPr id="18" name="object 18"/>
            <p:cNvSpPr/>
            <p:nvPr/>
          </p:nvSpPr>
          <p:spPr>
            <a:xfrm>
              <a:off x="1382864" y="309385"/>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19" name="object 19"/>
            <p:cNvSpPr/>
            <p:nvPr/>
          </p:nvSpPr>
          <p:spPr>
            <a:xfrm>
              <a:off x="1352498" y="306854"/>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0" name="object 20"/>
          <p:cNvSpPr txBox="1"/>
          <p:nvPr/>
        </p:nvSpPr>
        <p:spPr>
          <a:xfrm>
            <a:off x="527302" y="2296669"/>
            <a:ext cx="1087080" cy="1034479"/>
          </a:xfrm>
          <a:prstGeom prst="rect">
            <a:avLst/>
          </a:prstGeom>
        </p:spPr>
        <p:txBody>
          <a:bodyPr vert="horz" wrap="square" lIns="0" tIns="193259" rIns="0" bIns="0" rtlCol="0">
            <a:spAutoFit/>
          </a:bodyPr>
          <a:lstStyle/>
          <a:p>
            <a:pPr marL="131523">
              <a:spcBef>
                <a:spcPts val="1522"/>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0 </a:t>
            </a:r>
            <a:r>
              <a:rPr sz="1796" spc="32" dirty="0">
                <a:solidFill>
                  <a:srgbClr val="22373A"/>
                </a:solidFill>
                <a:latin typeface="Latin Modern Math"/>
                <a:cs typeface="Latin Modern Math"/>
              </a:rPr>
              <a:t>=</a:t>
            </a:r>
            <a:r>
              <a:rPr sz="1796" spc="-127" dirty="0">
                <a:solidFill>
                  <a:srgbClr val="22373A"/>
                </a:solidFill>
                <a:latin typeface="Latin Modern Math"/>
                <a:cs typeface="Latin Modern Math"/>
              </a:rPr>
              <a:t> </a:t>
            </a:r>
            <a:r>
              <a:rPr sz="1796" i="1" spc="21" dirty="0">
                <a:solidFill>
                  <a:srgbClr val="22373A"/>
                </a:solidFill>
                <a:latin typeface="DejaVu Sans Condensed"/>
                <a:cs typeface="DejaVu Sans Condensed"/>
              </a:rPr>
              <a:t>−</a:t>
            </a:r>
            <a:r>
              <a:rPr sz="1796" i="1" spc="21" dirty="0">
                <a:solidFill>
                  <a:srgbClr val="22373A"/>
                </a:solidFill>
                <a:latin typeface="Times New Roman"/>
                <a:cs typeface="Times New Roman"/>
              </a:rPr>
              <a:t>θ</a:t>
            </a:r>
            <a:endParaRPr sz="1796">
              <a:latin typeface="Times New Roman"/>
              <a:cs typeface="Times New Roman"/>
            </a:endParaRPr>
          </a:p>
          <a:p>
            <a:pPr marL="80524">
              <a:spcBef>
                <a:spcPts val="1585"/>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0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spc="-11" dirty="0">
                <a:solidFill>
                  <a:srgbClr val="22373A"/>
                </a:solidFill>
                <a:latin typeface="Latin Modern Math"/>
                <a:cs typeface="Latin Modern Math"/>
              </a:rPr>
              <a:t>1</a:t>
            </a:r>
            <a:endParaRPr sz="2325">
              <a:latin typeface="Latin Modern Math"/>
              <a:cs typeface="Latin Modern Math"/>
            </a:endParaRPr>
          </a:p>
        </p:txBody>
      </p:sp>
      <p:sp>
        <p:nvSpPr>
          <p:cNvPr id="25" name="object 25"/>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24</a:t>
            </a:r>
            <a:endParaRPr sz="1691">
              <a:latin typeface="Arial"/>
              <a:cs typeface="Arial"/>
            </a:endParaRPr>
          </a:p>
        </p:txBody>
      </p:sp>
      <p:sp>
        <p:nvSpPr>
          <p:cNvPr id="21" name="object 21"/>
          <p:cNvSpPr txBox="1"/>
          <p:nvPr/>
        </p:nvSpPr>
        <p:spPr>
          <a:xfrm>
            <a:off x="1949526" y="2427027"/>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2" name="object 22"/>
          <p:cNvSpPr txBox="1"/>
          <p:nvPr/>
        </p:nvSpPr>
        <p:spPr>
          <a:xfrm>
            <a:off x="2759630" y="2427026"/>
            <a:ext cx="1083054" cy="308882"/>
          </a:xfrm>
          <a:prstGeom prst="rect">
            <a:avLst/>
          </a:prstGeom>
        </p:spPr>
        <p:txBody>
          <a:bodyPr vert="horz" wrap="square" lIns="0" tIns="32210" rIns="0" bIns="0" rtlCol="0">
            <a:spAutoFit/>
          </a:bodyPr>
          <a:lstStyle/>
          <a:p>
            <a:pPr marL="107366">
              <a:spcBef>
                <a:spcPts val="254"/>
              </a:spcBef>
              <a:tabLst>
                <a:tab pos="715325" algn="l"/>
              </a:tabLst>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	</a:t>
            </a: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3</a:t>
            </a:r>
            <a:endParaRPr sz="1902" baseline="-13888">
              <a:latin typeface="LM Roman 8"/>
              <a:cs typeface="LM Roman 8"/>
            </a:endParaRPr>
          </a:p>
        </p:txBody>
      </p:sp>
      <p:sp>
        <p:nvSpPr>
          <p:cNvPr id="23" name="object 23"/>
          <p:cNvSpPr txBox="1"/>
          <p:nvPr/>
        </p:nvSpPr>
        <p:spPr>
          <a:xfrm>
            <a:off x="578329" y="3888118"/>
            <a:ext cx="3061272" cy="1540594"/>
          </a:xfrm>
          <a:prstGeom prst="rect">
            <a:avLst/>
          </a:prstGeom>
        </p:spPr>
        <p:txBody>
          <a:bodyPr vert="horz" wrap="square" lIns="0" tIns="26841" rIns="0" bIns="0" rtlCol="0">
            <a:spAutoFit/>
          </a:bodyPr>
          <a:lstStyle/>
          <a:p>
            <a:pPr marL="80524" marR="64419" indent="260360" algn="just">
              <a:lnSpc>
                <a:spcPct val="140700"/>
              </a:lnSpc>
              <a:spcBef>
                <a:spcPts val="211"/>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 </a:t>
            </a:r>
            <a:r>
              <a:rPr sz="2325" spc="-21" dirty="0">
                <a:solidFill>
                  <a:srgbClr val="22373A"/>
                </a:solidFill>
                <a:latin typeface="Latin Modern Math"/>
                <a:cs typeface="Latin Modern Math"/>
              </a:rPr>
              <a:t>=</a:t>
            </a:r>
            <a:r>
              <a:rPr sz="2325" spc="-306" dirty="0">
                <a:solidFill>
                  <a:srgbClr val="22373A"/>
                </a:solidFill>
                <a:latin typeface="Latin Modern Math"/>
                <a:cs typeface="Latin Modern Math"/>
              </a:rPr>
              <a:t> </a:t>
            </a:r>
            <a:r>
              <a:rPr sz="2325" i="1" spc="148" dirty="0">
                <a:solidFill>
                  <a:srgbClr val="22373A"/>
                </a:solidFill>
                <a:latin typeface="Times New Roman"/>
                <a:cs typeface="Times New Roman"/>
              </a:rPr>
              <a:t>isActorDamon  </a:t>
            </a: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 </a:t>
            </a:r>
            <a:r>
              <a:rPr sz="2325" spc="-21" dirty="0">
                <a:solidFill>
                  <a:srgbClr val="22373A"/>
                </a:solidFill>
                <a:latin typeface="Latin Modern Math"/>
                <a:cs typeface="Latin Modern Math"/>
              </a:rPr>
              <a:t>= </a:t>
            </a:r>
            <a:r>
              <a:rPr sz="2325" i="1" spc="137" dirty="0">
                <a:solidFill>
                  <a:srgbClr val="22373A"/>
                </a:solidFill>
                <a:latin typeface="Times New Roman"/>
                <a:cs typeface="Times New Roman"/>
              </a:rPr>
              <a:t>isGenreThriller  x</a:t>
            </a:r>
            <a:r>
              <a:rPr sz="2536" spc="205" baseline="-10416" dirty="0">
                <a:solidFill>
                  <a:srgbClr val="22373A"/>
                </a:solidFill>
                <a:latin typeface="LM Roman 8"/>
                <a:cs typeface="LM Roman 8"/>
              </a:rPr>
              <a:t>3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i="1" spc="137" dirty="0">
                <a:solidFill>
                  <a:srgbClr val="22373A"/>
                </a:solidFill>
                <a:latin typeface="Times New Roman"/>
                <a:cs typeface="Times New Roman"/>
              </a:rPr>
              <a:t>isDirectorNolan</a:t>
            </a:r>
            <a:endParaRPr sz="2325">
              <a:latin typeface="Times New Roman"/>
              <a:cs typeface="Times New Roman"/>
            </a:endParaRPr>
          </a:p>
        </p:txBody>
      </p:sp>
      <p:sp>
        <p:nvSpPr>
          <p:cNvPr id="24" name="object 24"/>
          <p:cNvSpPr txBox="1"/>
          <p:nvPr/>
        </p:nvSpPr>
        <p:spPr>
          <a:xfrm>
            <a:off x="4547032" y="62347"/>
            <a:ext cx="7150570" cy="4479604"/>
          </a:xfrm>
          <a:prstGeom prst="rect">
            <a:avLst/>
          </a:prstGeom>
        </p:spPr>
        <p:txBody>
          <a:bodyPr vert="horz" wrap="square" lIns="0" tIns="26841" rIns="0" bIns="0" rtlCol="0">
            <a:spAutoFit/>
          </a:bodyPr>
          <a:lstStyle/>
          <a:p>
            <a:pPr marL="250968" marR="10737" indent="-225468" algn="just">
              <a:lnSpc>
                <a:spcPct val="118000"/>
              </a:lnSpc>
              <a:spcBef>
                <a:spcPts val="211"/>
              </a:spcBef>
              <a:buClr>
                <a:srgbClr val="FFFFFF"/>
              </a:buClr>
              <a:buChar char="•"/>
              <a:tabLst>
                <a:tab pos="252310" algn="l"/>
              </a:tabLst>
            </a:pPr>
            <a:r>
              <a:rPr sz="2325" spc="-137" dirty="0">
                <a:solidFill>
                  <a:srgbClr val="22373A"/>
                </a:solidFill>
                <a:latin typeface="Arial"/>
                <a:cs typeface="Arial"/>
              </a:rPr>
              <a:t>Consider </a:t>
            </a:r>
            <a:r>
              <a:rPr sz="2325" spc="-63" dirty="0">
                <a:solidFill>
                  <a:srgbClr val="22373A"/>
                </a:solidFill>
                <a:latin typeface="Arial"/>
                <a:cs typeface="Arial"/>
              </a:rPr>
              <a:t>the </a:t>
            </a:r>
            <a:r>
              <a:rPr sz="2325" spc="-95" dirty="0">
                <a:solidFill>
                  <a:srgbClr val="22373A"/>
                </a:solidFill>
                <a:latin typeface="Arial"/>
                <a:cs typeface="Arial"/>
              </a:rPr>
              <a:t>task </a:t>
            </a:r>
            <a:r>
              <a:rPr sz="2325" dirty="0">
                <a:solidFill>
                  <a:srgbClr val="22373A"/>
                </a:solidFill>
                <a:latin typeface="Arial"/>
                <a:cs typeface="Arial"/>
              </a:rPr>
              <a:t>of </a:t>
            </a:r>
            <a:r>
              <a:rPr sz="2325" spc="-74" dirty="0">
                <a:solidFill>
                  <a:srgbClr val="22373A"/>
                </a:solidFill>
                <a:latin typeface="Arial"/>
                <a:cs typeface="Arial"/>
              </a:rPr>
              <a:t>predicting </a:t>
            </a:r>
            <a:r>
              <a:rPr sz="2325" spc="-95" dirty="0">
                <a:solidFill>
                  <a:srgbClr val="22373A"/>
                </a:solidFill>
                <a:latin typeface="Arial"/>
                <a:cs typeface="Arial"/>
              </a:rPr>
              <a:t>whether </a:t>
            </a:r>
            <a:r>
              <a:rPr sz="2325" spc="-148" dirty="0">
                <a:solidFill>
                  <a:srgbClr val="22373A"/>
                </a:solidFill>
                <a:latin typeface="Arial"/>
                <a:cs typeface="Arial"/>
              </a:rPr>
              <a:t>we </a:t>
            </a:r>
            <a:r>
              <a:rPr sz="2325" spc="-85" dirty="0">
                <a:solidFill>
                  <a:srgbClr val="22373A"/>
                </a:solidFill>
                <a:latin typeface="Arial"/>
                <a:cs typeface="Arial"/>
              </a:rPr>
              <a:t>would like </a:t>
            </a:r>
            <a:r>
              <a:rPr sz="2325" spc="-232" dirty="0">
                <a:solidFill>
                  <a:srgbClr val="22373A"/>
                </a:solidFill>
                <a:latin typeface="Arial"/>
                <a:cs typeface="Arial"/>
              </a:rPr>
              <a:t>a  </a:t>
            </a:r>
            <a:r>
              <a:rPr sz="2325" spc="-127" dirty="0">
                <a:solidFill>
                  <a:srgbClr val="22373A"/>
                </a:solidFill>
                <a:latin typeface="Arial"/>
                <a:cs typeface="Arial"/>
              </a:rPr>
              <a:t>movie </a:t>
            </a:r>
            <a:r>
              <a:rPr sz="2325" spc="-74" dirty="0">
                <a:solidFill>
                  <a:srgbClr val="22373A"/>
                </a:solidFill>
                <a:latin typeface="Arial"/>
                <a:cs typeface="Arial"/>
              </a:rPr>
              <a:t>or</a:t>
            </a:r>
            <a:r>
              <a:rPr sz="2325" spc="-116" dirty="0">
                <a:solidFill>
                  <a:srgbClr val="22373A"/>
                </a:solidFill>
                <a:latin typeface="Arial"/>
                <a:cs typeface="Arial"/>
              </a:rPr>
              <a:t> </a:t>
            </a:r>
            <a:r>
              <a:rPr sz="2325" spc="-11" dirty="0">
                <a:solidFill>
                  <a:srgbClr val="22373A"/>
                </a:solidFill>
                <a:latin typeface="Arial"/>
                <a:cs typeface="Arial"/>
              </a:rPr>
              <a:t>not</a:t>
            </a:r>
            <a:endParaRPr sz="2325">
              <a:latin typeface="Arial"/>
              <a:cs typeface="Arial"/>
            </a:endParaRPr>
          </a:p>
          <a:p>
            <a:pPr marL="250968" marR="10737" indent="-225468" algn="just">
              <a:lnSpc>
                <a:spcPct val="118000"/>
              </a:lnSpc>
              <a:spcBef>
                <a:spcPts val="634"/>
              </a:spcBef>
              <a:buClr>
                <a:srgbClr val="FFFFFF"/>
              </a:buClr>
              <a:buChar char="•"/>
              <a:tabLst>
                <a:tab pos="252310" algn="l"/>
              </a:tabLst>
            </a:pPr>
            <a:r>
              <a:rPr sz="2325" spc="-169" dirty="0">
                <a:solidFill>
                  <a:srgbClr val="22373A"/>
                </a:solidFill>
                <a:latin typeface="Arial"/>
                <a:cs typeface="Arial"/>
              </a:rPr>
              <a:t>Suppose, </a:t>
            </a:r>
            <a:r>
              <a:rPr sz="2325" spc="-148" dirty="0">
                <a:solidFill>
                  <a:srgbClr val="22373A"/>
                </a:solidFill>
                <a:latin typeface="Arial"/>
                <a:cs typeface="Arial"/>
              </a:rPr>
              <a:t>we </a:t>
            </a:r>
            <a:r>
              <a:rPr sz="2325" spc="-201" dirty="0">
                <a:solidFill>
                  <a:srgbClr val="22373A"/>
                </a:solidFill>
                <a:latin typeface="Arial"/>
                <a:cs typeface="Arial"/>
              </a:rPr>
              <a:t>base </a:t>
            </a:r>
            <a:r>
              <a:rPr sz="2325" spc="-85" dirty="0">
                <a:solidFill>
                  <a:srgbClr val="22373A"/>
                </a:solidFill>
                <a:latin typeface="Arial"/>
                <a:cs typeface="Arial"/>
              </a:rPr>
              <a:t>our </a:t>
            </a:r>
            <a:r>
              <a:rPr sz="2325" spc="-116" dirty="0">
                <a:solidFill>
                  <a:srgbClr val="22373A"/>
                </a:solidFill>
                <a:latin typeface="Arial"/>
                <a:cs typeface="Arial"/>
              </a:rPr>
              <a:t>decision </a:t>
            </a:r>
            <a:r>
              <a:rPr sz="2325" spc="-95" dirty="0">
                <a:solidFill>
                  <a:srgbClr val="22373A"/>
                </a:solidFill>
                <a:latin typeface="Arial"/>
                <a:cs typeface="Arial"/>
              </a:rPr>
              <a:t>on </a:t>
            </a:r>
            <a:r>
              <a:rPr sz="2325" spc="-63" dirty="0">
                <a:solidFill>
                  <a:srgbClr val="22373A"/>
                </a:solidFill>
                <a:latin typeface="Arial"/>
                <a:cs typeface="Arial"/>
              </a:rPr>
              <a:t>3 inputs </a:t>
            </a:r>
            <a:r>
              <a:rPr sz="2325" spc="-106" dirty="0">
                <a:solidFill>
                  <a:srgbClr val="22373A"/>
                </a:solidFill>
                <a:latin typeface="Arial"/>
                <a:cs typeface="Arial"/>
              </a:rPr>
              <a:t>(binary, </a:t>
            </a:r>
            <a:r>
              <a:rPr sz="2325" spc="-53" dirty="0">
                <a:solidFill>
                  <a:srgbClr val="22373A"/>
                </a:solidFill>
                <a:latin typeface="Arial"/>
                <a:cs typeface="Arial"/>
              </a:rPr>
              <a:t>for</a:t>
            </a:r>
            <a:r>
              <a:rPr sz="2325" spc="-317" dirty="0">
                <a:solidFill>
                  <a:srgbClr val="22373A"/>
                </a:solidFill>
                <a:latin typeface="Arial"/>
                <a:cs typeface="Arial"/>
              </a:rPr>
              <a:t> </a:t>
            </a:r>
            <a:r>
              <a:rPr sz="2325" spc="-169" dirty="0">
                <a:solidFill>
                  <a:srgbClr val="22373A"/>
                </a:solidFill>
                <a:latin typeface="Arial"/>
                <a:cs typeface="Arial"/>
              </a:rPr>
              <a:t>sim-  </a:t>
            </a:r>
            <a:r>
              <a:rPr sz="2325" spc="-42" dirty="0">
                <a:solidFill>
                  <a:srgbClr val="22373A"/>
                </a:solidFill>
                <a:latin typeface="Arial"/>
                <a:cs typeface="Arial"/>
              </a:rPr>
              <a:t>plicity)</a:t>
            </a:r>
            <a:endParaRPr sz="2325">
              <a:latin typeface="Arial"/>
              <a:cs typeface="Arial"/>
            </a:endParaRPr>
          </a:p>
          <a:p>
            <a:pPr marL="250968" marR="10737" indent="-225468" algn="just">
              <a:lnSpc>
                <a:spcPct val="118000"/>
              </a:lnSpc>
              <a:spcBef>
                <a:spcPts val="634"/>
              </a:spcBef>
              <a:buClr>
                <a:srgbClr val="FFFFFF"/>
              </a:buClr>
              <a:buChar char="•"/>
              <a:tabLst>
                <a:tab pos="252310" algn="l"/>
              </a:tabLst>
            </a:pPr>
            <a:r>
              <a:rPr sz="2325" spc="-211" dirty="0">
                <a:solidFill>
                  <a:srgbClr val="22373A"/>
                </a:solidFill>
                <a:latin typeface="Arial"/>
                <a:cs typeface="Arial"/>
              </a:rPr>
              <a:t>Based </a:t>
            </a:r>
            <a:r>
              <a:rPr sz="2325" spc="-95" dirty="0">
                <a:solidFill>
                  <a:srgbClr val="22373A"/>
                </a:solidFill>
                <a:latin typeface="Arial"/>
                <a:cs typeface="Arial"/>
              </a:rPr>
              <a:t>on </a:t>
            </a:r>
            <a:r>
              <a:rPr sz="2325" spc="-85" dirty="0">
                <a:solidFill>
                  <a:srgbClr val="22373A"/>
                </a:solidFill>
                <a:latin typeface="Arial"/>
                <a:cs typeface="Arial"/>
              </a:rPr>
              <a:t>our </a:t>
            </a:r>
            <a:r>
              <a:rPr sz="2325" spc="-95" dirty="0">
                <a:solidFill>
                  <a:srgbClr val="22373A"/>
                </a:solidFill>
                <a:latin typeface="Arial"/>
                <a:cs typeface="Arial"/>
              </a:rPr>
              <a:t>past </a:t>
            </a:r>
            <a:r>
              <a:rPr sz="2325" spc="-106" dirty="0">
                <a:solidFill>
                  <a:srgbClr val="22373A"/>
                </a:solidFill>
                <a:latin typeface="Arial"/>
                <a:cs typeface="Arial"/>
              </a:rPr>
              <a:t>viewing </a:t>
            </a:r>
            <a:r>
              <a:rPr sz="2325" spc="-148" dirty="0">
                <a:solidFill>
                  <a:srgbClr val="22373A"/>
                </a:solidFill>
                <a:latin typeface="Arial"/>
                <a:cs typeface="Arial"/>
              </a:rPr>
              <a:t>experience </a:t>
            </a:r>
            <a:r>
              <a:rPr sz="2325" spc="-95" dirty="0">
                <a:solidFill>
                  <a:srgbClr val="22373A"/>
                </a:solidFill>
                <a:latin typeface="Arial"/>
                <a:cs typeface="Arial"/>
              </a:rPr>
              <a:t>(</a:t>
            </a:r>
            <a:r>
              <a:rPr sz="2325" b="1" spc="-95" dirty="0">
                <a:solidFill>
                  <a:srgbClr val="22373A"/>
                </a:solidFill>
                <a:latin typeface="Trebuchet MS"/>
                <a:cs typeface="Trebuchet MS"/>
              </a:rPr>
              <a:t>data</a:t>
            </a:r>
            <a:r>
              <a:rPr sz="2325" spc="-95" dirty="0">
                <a:solidFill>
                  <a:srgbClr val="22373A"/>
                </a:solidFill>
                <a:latin typeface="Arial"/>
                <a:cs typeface="Arial"/>
              </a:rPr>
              <a:t>), </a:t>
            </a:r>
            <a:r>
              <a:rPr sz="2325" spc="-148" dirty="0">
                <a:solidFill>
                  <a:srgbClr val="22373A"/>
                </a:solidFill>
                <a:latin typeface="Arial"/>
                <a:cs typeface="Arial"/>
              </a:rPr>
              <a:t>we </a:t>
            </a:r>
            <a:r>
              <a:rPr sz="2325" spc="-180" dirty="0">
                <a:solidFill>
                  <a:srgbClr val="22373A"/>
                </a:solidFill>
                <a:latin typeface="Arial"/>
                <a:cs typeface="Arial"/>
              </a:rPr>
              <a:t>may </a:t>
            </a:r>
            <a:r>
              <a:rPr sz="2325" spc="-127" dirty="0">
                <a:solidFill>
                  <a:srgbClr val="22373A"/>
                </a:solidFill>
                <a:latin typeface="Arial"/>
                <a:cs typeface="Arial"/>
              </a:rPr>
              <a:t>give  </a:t>
            </a:r>
            <a:r>
              <a:rPr sz="2325" spc="-232" dirty="0">
                <a:solidFill>
                  <a:srgbClr val="22373A"/>
                </a:solidFill>
                <a:latin typeface="Arial"/>
                <a:cs typeface="Arial"/>
              </a:rPr>
              <a:t>a </a:t>
            </a:r>
            <a:r>
              <a:rPr sz="2325" spc="-106" dirty="0">
                <a:solidFill>
                  <a:srgbClr val="22373A"/>
                </a:solidFill>
                <a:latin typeface="Arial"/>
                <a:cs typeface="Arial"/>
              </a:rPr>
              <a:t>high </a:t>
            </a:r>
            <a:r>
              <a:rPr sz="2325" spc="-63" dirty="0">
                <a:solidFill>
                  <a:srgbClr val="22373A"/>
                </a:solidFill>
                <a:latin typeface="Arial"/>
                <a:cs typeface="Arial"/>
              </a:rPr>
              <a:t>weight </a:t>
            </a:r>
            <a:r>
              <a:rPr sz="2325" spc="21" dirty="0">
                <a:solidFill>
                  <a:srgbClr val="22373A"/>
                </a:solidFill>
                <a:latin typeface="Arial"/>
                <a:cs typeface="Arial"/>
              </a:rPr>
              <a:t>to </a:t>
            </a:r>
            <a:r>
              <a:rPr sz="2325" i="1" spc="-127" dirty="0">
                <a:solidFill>
                  <a:srgbClr val="22373A"/>
                </a:solidFill>
                <a:latin typeface="Times New Roman"/>
                <a:cs typeface="Times New Roman"/>
              </a:rPr>
              <a:t>isDirectorNolan </a:t>
            </a:r>
            <a:r>
              <a:rPr sz="2325" spc="-222" dirty="0">
                <a:solidFill>
                  <a:srgbClr val="22373A"/>
                </a:solidFill>
                <a:latin typeface="Arial"/>
                <a:cs typeface="Arial"/>
              </a:rPr>
              <a:t>as </a:t>
            </a:r>
            <a:r>
              <a:rPr sz="2325" spc="-137" dirty="0">
                <a:solidFill>
                  <a:srgbClr val="22373A"/>
                </a:solidFill>
                <a:latin typeface="Arial"/>
                <a:cs typeface="Arial"/>
              </a:rPr>
              <a:t>compared </a:t>
            </a:r>
            <a:r>
              <a:rPr sz="2325" spc="21" dirty="0">
                <a:solidFill>
                  <a:srgbClr val="22373A"/>
                </a:solidFill>
                <a:latin typeface="Arial"/>
                <a:cs typeface="Arial"/>
              </a:rPr>
              <a:t>to </a:t>
            </a:r>
            <a:r>
              <a:rPr sz="2325" spc="-63" dirty="0">
                <a:solidFill>
                  <a:srgbClr val="22373A"/>
                </a:solidFill>
                <a:latin typeface="Arial"/>
                <a:cs typeface="Arial"/>
              </a:rPr>
              <a:t>the other  inputs</a:t>
            </a:r>
            <a:endParaRPr sz="2325">
              <a:latin typeface="Arial"/>
              <a:cs typeface="Arial"/>
            </a:endParaRPr>
          </a:p>
          <a:p>
            <a:pPr marL="250968" marR="10737" indent="-225468" algn="just">
              <a:lnSpc>
                <a:spcPct val="118000"/>
              </a:lnSpc>
              <a:spcBef>
                <a:spcPts val="634"/>
              </a:spcBef>
              <a:buClr>
                <a:srgbClr val="FFFFFF"/>
              </a:buClr>
              <a:buChar char="•"/>
              <a:tabLst>
                <a:tab pos="252310" algn="l"/>
              </a:tabLst>
            </a:pPr>
            <a:r>
              <a:rPr sz="2325" spc="-127" dirty="0">
                <a:solidFill>
                  <a:srgbClr val="22373A"/>
                </a:solidFill>
                <a:latin typeface="Arial"/>
                <a:cs typeface="Arial"/>
              </a:rPr>
              <a:t>Specifically, </a:t>
            </a:r>
            <a:r>
              <a:rPr sz="2325" spc="-169" dirty="0">
                <a:solidFill>
                  <a:srgbClr val="22373A"/>
                </a:solidFill>
                <a:latin typeface="Arial"/>
                <a:cs typeface="Arial"/>
              </a:rPr>
              <a:t>even </a:t>
            </a:r>
            <a:r>
              <a:rPr sz="2325" spc="11" dirty="0">
                <a:solidFill>
                  <a:srgbClr val="22373A"/>
                </a:solidFill>
                <a:latin typeface="Arial"/>
                <a:cs typeface="Arial"/>
              </a:rPr>
              <a:t>if </a:t>
            </a:r>
            <a:r>
              <a:rPr sz="2325" spc="-63" dirty="0">
                <a:solidFill>
                  <a:srgbClr val="22373A"/>
                </a:solidFill>
                <a:latin typeface="Arial"/>
                <a:cs typeface="Arial"/>
              </a:rPr>
              <a:t>the </a:t>
            </a:r>
            <a:r>
              <a:rPr sz="2325" spc="-74" dirty="0">
                <a:solidFill>
                  <a:srgbClr val="22373A"/>
                </a:solidFill>
                <a:latin typeface="Arial"/>
                <a:cs typeface="Arial"/>
              </a:rPr>
              <a:t>actor </a:t>
            </a:r>
            <a:r>
              <a:rPr sz="2325" spc="-127" dirty="0">
                <a:solidFill>
                  <a:srgbClr val="22373A"/>
                </a:solidFill>
                <a:latin typeface="Arial"/>
                <a:cs typeface="Arial"/>
              </a:rPr>
              <a:t>is </a:t>
            </a:r>
            <a:r>
              <a:rPr sz="2325" spc="-11" dirty="0">
                <a:solidFill>
                  <a:srgbClr val="22373A"/>
                </a:solidFill>
                <a:latin typeface="Arial"/>
                <a:cs typeface="Arial"/>
              </a:rPr>
              <a:t>not </a:t>
            </a:r>
            <a:r>
              <a:rPr sz="2325" i="1" spc="-32" dirty="0">
                <a:solidFill>
                  <a:srgbClr val="22373A"/>
                </a:solidFill>
                <a:latin typeface="Times New Roman"/>
                <a:cs typeface="Times New Roman"/>
              </a:rPr>
              <a:t>Matt </a:t>
            </a:r>
            <a:r>
              <a:rPr sz="2325" i="1" spc="-127" dirty="0">
                <a:solidFill>
                  <a:srgbClr val="22373A"/>
                </a:solidFill>
                <a:latin typeface="Times New Roman"/>
                <a:cs typeface="Times New Roman"/>
              </a:rPr>
              <a:t>Damon </a:t>
            </a:r>
            <a:r>
              <a:rPr sz="2325" spc="-148" dirty="0">
                <a:solidFill>
                  <a:srgbClr val="22373A"/>
                </a:solidFill>
                <a:latin typeface="Arial"/>
                <a:cs typeface="Arial"/>
              </a:rPr>
              <a:t>and </a:t>
            </a:r>
            <a:r>
              <a:rPr sz="2325" spc="-63" dirty="0">
                <a:solidFill>
                  <a:srgbClr val="22373A"/>
                </a:solidFill>
                <a:latin typeface="Arial"/>
                <a:cs typeface="Arial"/>
              </a:rPr>
              <a:t>the  </a:t>
            </a:r>
            <a:r>
              <a:rPr sz="2325" spc="-137" dirty="0">
                <a:solidFill>
                  <a:srgbClr val="22373A"/>
                </a:solidFill>
                <a:latin typeface="Arial"/>
                <a:cs typeface="Arial"/>
              </a:rPr>
              <a:t>genre </a:t>
            </a:r>
            <a:r>
              <a:rPr sz="2325" spc="-127" dirty="0">
                <a:solidFill>
                  <a:srgbClr val="22373A"/>
                </a:solidFill>
                <a:latin typeface="Arial"/>
                <a:cs typeface="Arial"/>
              </a:rPr>
              <a:t>is </a:t>
            </a:r>
            <a:r>
              <a:rPr sz="2325" spc="-11" dirty="0">
                <a:solidFill>
                  <a:srgbClr val="22373A"/>
                </a:solidFill>
                <a:latin typeface="Arial"/>
                <a:cs typeface="Arial"/>
              </a:rPr>
              <a:t>not </a:t>
            </a:r>
            <a:r>
              <a:rPr sz="2325" i="1" spc="-116" dirty="0">
                <a:solidFill>
                  <a:srgbClr val="22373A"/>
                </a:solidFill>
                <a:latin typeface="Times New Roman"/>
                <a:cs typeface="Times New Roman"/>
              </a:rPr>
              <a:t>thriller </a:t>
            </a:r>
            <a:r>
              <a:rPr sz="2325" spc="-148" dirty="0">
                <a:solidFill>
                  <a:srgbClr val="22373A"/>
                </a:solidFill>
                <a:latin typeface="Arial"/>
                <a:cs typeface="Arial"/>
              </a:rPr>
              <a:t>we </a:t>
            </a:r>
            <a:r>
              <a:rPr sz="2325" spc="-85" dirty="0">
                <a:solidFill>
                  <a:srgbClr val="22373A"/>
                </a:solidFill>
                <a:latin typeface="Arial"/>
                <a:cs typeface="Arial"/>
              </a:rPr>
              <a:t>would </a:t>
            </a:r>
            <a:r>
              <a:rPr sz="2325" spc="-32" dirty="0">
                <a:solidFill>
                  <a:srgbClr val="22373A"/>
                </a:solidFill>
                <a:latin typeface="Arial"/>
                <a:cs typeface="Arial"/>
              </a:rPr>
              <a:t>still </a:t>
            </a:r>
            <a:r>
              <a:rPr sz="2325" spc="-63" dirty="0">
                <a:solidFill>
                  <a:srgbClr val="22373A"/>
                </a:solidFill>
                <a:latin typeface="Arial"/>
                <a:cs typeface="Arial"/>
              </a:rPr>
              <a:t>want </a:t>
            </a:r>
            <a:r>
              <a:rPr sz="2325" spc="21" dirty="0">
                <a:solidFill>
                  <a:srgbClr val="22373A"/>
                </a:solidFill>
                <a:latin typeface="Arial"/>
                <a:cs typeface="Arial"/>
              </a:rPr>
              <a:t>to </a:t>
            </a:r>
            <a:r>
              <a:rPr sz="2325" spc="-159" dirty="0">
                <a:solidFill>
                  <a:srgbClr val="22373A"/>
                </a:solidFill>
                <a:latin typeface="Arial"/>
                <a:cs typeface="Arial"/>
              </a:rPr>
              <a:t>cross </a:t>
            </a:r>
            <a:r>
              <a:rPr sz="2325" spc="-63" dirty="0">
                <a:solidFill>
                  <a:srgbClr val="22373A"/>
                </a:solidFill>
                <a:latin typeface="Arial"/>
                <a:cs typeface="Arial"/>
              </a:rPr>
              <a:t>the  </a:t>
            </a:r>
            <a:r>
              <a:rPr sz="2325" spc="-95" dirty="0">
                <a:solidFill>
                  <a:srgbClr val="22373A"/>
                </a:solidFill>
                <a:latin typeface="Arial"/>
                <a:cs typeface="Arial"/>
              </a:rPr>
              <a:t>threshold </a:t>
            </a:r>
            <a:r>
              <a:rPr sz="2325" i="1" spc="-63" dirty="0">
                <a:solidFill>
                  <a:srgbClr val="22373A"/>
                </a:solidFill>
                <a:latin typeface="Times New Roman"/>
                <a:cs typeface="Times New Roman"/>
              </a:rPr>
              <a:t>θ </a:t>
            </a:r>
            <a:r>
              <a:rPr sz="2325" spc="-137" dirty="0">
                <a:solidFill>
                  <a:srgbClr val="22373A"/>
                </a:solidFill>
                <a:latin typeface="Arial"/>
                <a:cs typeface="Arial"/>
              </a:rPr>
              <a:t>by </a:t>
            </a:r>
            <a:r>
              <a:rPr sz="2325" spc="-127" dirty="0">
                <a:solidFill>
                  <a:srgbClr val="22373A"/>
                </a:solidFill>
                <a:latin typeface="Arial"/>
                <a:cs typeface="Arial"/>
              </a:rPr>
              <a:t>assigning </a:t>
            </a:r>
            <a:r>
              <a:rPr sz="2325" spc="-232" dirty="0">
                <a:solidFill>
                  <a:srgbClr val="22373A"/>
                </a:solidFill>
                <a:latin typeface="Arial"/>
                <a:cs typeface="Arial"/>
              </a:rPr>
              <a:t>a </a:t>
            </a:r>
            <a:r>
              <a:rPr sz="2325" spc="-106" dirty="0">
                <a:solidFill>
                  <a:srgbClr val="22373A"/>
                </a:solidFill>
                <a:latin typeface="Arial"/>
                <a:cs typeface="Arial"/>
              </a:rPr>
              <a:t>high </a:t>
            </a:r>
            <a:r>
              <a:rPr sz="2325" spc="-63" dirty="0">
                <a:solidFill>
                  <a:srgbClr val="22373A"/>
                </a:solidFill>
                <a:latin typeface="Arial"/>
                <a:cs typeface="Arial"/>
              </a:rPr>
              <a:t>weight </a:t>
            </a:r>
            <a:r>
              <a:rPr sz="2325" spc="21" dirty="0">
                <a:solidFill>
                  <a:srgbClr val="22373A"/>
                </a:solidFill>
                <a:latin typeface="Arial"/>
                <a:cs typeface="Arial"/>
              </a:rPr>
              <a:t>to</a:t>
            </a:r>
            <a:r>
              <a:rPr sz="2325" spc="63" dirty="0">
                <a:solidFill>
                  <a:srgbClr val="22373A"/>
                </a:solidFill>
                <a:latin typeface="Arial"/>
                <a:cs typeface="Arial"/>
              </a:rPr>
              <a:t> </a:t>
            </a:r>
            <a:r>
              <a:rPr sz="2325" i="1" spc="-127" dirty="0">
                <a:solidFill>
                  <a:srgbClr val="22373A"/>
                </a:solidFill>
                <a:latin typeface="Times New Roman"/>
                <a:cs typeface="Times New Roman"/>
              </a:rPr>
              <a:t>isDirectorNolan</a:t>
            </a:r>
            <a:endParaRPr sz="2325">
              <a:latin typeface="Times New Roman"/>
              <a:cs typeface="Times New Roman"/>
            </a:endParaRPr>
          </a:p>
        </p:txBody>
      </p:sp>
    </p:spTree>
    <p:extLst>
      <p:ext uri="{BB962C8B-B14F-4D97-AF65-F5344CB8AC3E}">
        <p14:creationId xmlns:p14="http://schemas.microsoft.com/office/powerpoint/2010/main" val="1885919830"/>
      </p:ext>
    </p:extLst>
  </p:cSld>
  <p:clrMapOvr>
    <a:masterClrMapping/>
  </p:clrMapOvr>
  <p:transition>
    <p:cut/>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369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a:t>
            </a:r>
            <a:endParaRPr sz="2536" baseline="-10416">
              <a:latin typeface="LM Roman 8"/>
              <a:cs typeface="LM Roman 8"/>
            </a:endParaRPr>
          </a:p>
        </p:txBody>
      </p:sp>
      <p:sp>
        <p:nvSpPr>
          <p:cNvPr id="3" name="object 3"/>
          <p:cNvSpPr txBox="1"/>
          <p:nvPr/>
        </p:nvSpPr>
        <p:spPr>
          <a:xfrm>
            <a:off x="30782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4" name="object 4"/>
          <p:cNvSpPr txBox="1"/>
          <p:nvPr/>
        </p:nvSpPr>
        <p:spPr>
          <a:xfrm>
            <a:off x="4067400"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3</a:t>
            </a:r>
            <a:endParaRPr sz="2536" baseline="-10416">
              <a:latin typeface="LM Roman 8"/>
              <a:cs typeface="LM Roman 8"/>
            </a:endParaRPr>
          </a:p>
        </p:txBody>
      </p:sp>
      <p:grpSp>
        <p:nvGrpSpPr>
          <p:cNvPr id="5" name="object 5"/>
          <p:cNvGrpSpPr/>
          <p:nvPr/>
        </p:nvGrpSpPr>
        <p:grpSpPr>
          <a:xfrm>
            <a:off x="2534510" y="1198875"/>
            <a:ext cx="782429" cy="782429"/>
            <a:chOff x="1197787" y="567245"/>
            <a:chExt cx="370205" cy="370205"/>
          </a:xfrm>
        </p:grpSpPr>
        <p:sp>
          <p:nvSpPr>
            <p:cNvPr id="6" name="object 6"/>
            <p:cNvSpPr/>
            <p:nvPr/>
          </p:nvSpPr>
          <p:spPr>
            <a:xfrm>
              <a:off x="1202867" y="572325"/>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7" name="object 7"/>
            <p:cNvSpPr/>
            <p:nvPr/>
          </p:nvSpPr>
          <p:spPr>
            <a:xfrm>
              <a:off x="1202867" y="572325"/>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8" name="object 8"/>
          <p:cNvSpPr txBox="1"/>
          <p:nvPr/>
        </p:nvSpPr>
        <p:spPr>
          <a:xfrm>
            <a:off x="2821688" y="163676"/>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9" name="object 9"/>
          <p:cNvGrpSpPr/>
          <p:nvPr/>
        </p:nvGrpSpPr>
        <p:grpSpPr>
          <a:xfrm>
            <a:off x="1279018" y="643191"/>
            <a:ext cx="2861303" cy="2363393"/>
            <a:chOff x="603754" y="304324"/>
            <a:chExt cx="1353820" cy="1118235"/>
          </a:xfrm>
        </p:grpSpPr>
        <p:sp>
          <p:nvSpPr>
            <p:cNvPr id="10" name="object 10"/>
            <p:cNvSpPr/>
            <p:nvPr/>
          </p:nvSpPr>
          <p:spPr>
            <a:xfrm>
              <a:off x="1065174" y="924392"/>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1" name="object 11"/>
            <p:cNvSpPr/>
            <p:nvPr/>
          </p:nvSpPr>
          <p:spPr>
            <a:xfrm>
              <a:off x="1263204" y="922102"/>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2" name="object 12"/>
            <p:cNvSpPr/>
            <p:nvPr/>
          </p:nvSpPr>
          <p:spPr>
            <a:xfrm>
              <a:off x="1426972" y="937612"/>
              <a:ext cx="114935" cy="481965"/>
            </a:xfrm>
            <a:custGeom>
              <a:avLst/>
              <a:gdLst/>
              <a:ahLst/>
              <a:cxnLst/>
              <a:rect l="l" t="t" r="r" b="b"/>
              <a:pathLst>
                <a:path w="114934" h="481965">
                  <a:moveTo>
                    <a:pt x="114731" y="481801"/>
                  </a:moveTo>
                  <a:lnTo>
                    <a:pt x="0" y="0"/>
                  </a:lnTo>
                </a:path>
              </a:pathLst>
            </a:custGeom>
            <a:ln w="5060">
              <a:solidFill>
                <a:srgbClr val="22373A"/>
              </a:solidFill>
            </a:ln>
          </p:spPr>
          <p:txBody>
            <a:bodyPr wrap="square" lIns="0" tIns="0" rIns="0" bIns="0" rtlCol="0"/>
            <a:lstStyle/>
            <a:p>
              <a:endParaRPr sz="3804"/>
            </a:p>
          </p:txBody>
        </p:sp>
        <p:sp>
          <p:nvSpPr>
            <p:cNvPr id="13" name="object 13"/>
            <p:cNvSpPr/>
            <p:nvPr/>
          </p:nvSpPr>
          <p:spPr>
            <a:xfrm>
              <a:off x="1402900" y="935146"/>
              <a:ext cx="59690" cy="33020"/>
            </a:xfrm>
            <a:custGeom>
              <a:avLst/>
              <a:gdLst/>
              <a:ahLst/>
              <a:cxnLst/>
              <a:rect l="l" t="t" r="r" b="b"/>
              <a:pathLst>
                <a:path w="59690" h="33019">
                  <a:moveTo>
                    <a:pt x="0" y="32693"/>
                  </a:moveTo>
                  <a:lnTo>
                    <a:pt x="10556" y="25419"/>
                  </a:lnTo>
                  <a:lnTo>
                    <a:pt x="17628" y="17257"/>
                  </a:lnTo>
                  <a:lnTo>
                    <a:pt x="21757" y="8639"/>
                  </a:lnTo>
                  <a:lnTo>
                    <a:pt x="23486" y="0"/>
                  </a:lnTo>
                  <a:lnTo>
                    <a:pt x="28924" y="6933"/>
                  </a:lnTo>
                  <a:lnTo>
                    <a:pt x="36493" y="12765"/>
                  </a:lnTo>
                  <a:lnTo>
                    <a:pt x="46484" y="16865"/>
                  </a:lnTo>
                  <a:lnTo>
                    <a:pt x="59186" y="18601"/>
                  </a:lnTo>
                </a:path>
              </a:pathLst>
            </a:custGeom>
            <a:ln w="5070">
              <a:solidFill>
                <a:srgbClr val="22373A"/>
              </a:solidFill>
            </a:ln>
          </p:spPr>
          <p:txBody>
            <a:bodyPr wrap="square" lIns="0" tIns="0" rIns="0" bIns="0" rtlCol="0"/>
            <a:lstStyle/>
            <a:p>
              <a:endParaRPr sz="3804"/>
            </a:p>
          </p:txBody>
        </p:sp>
        <p:sp>
          <p:nvSpPr>
            <p:cNvPr id="14" name="object 14"/>
            <p:cNvSpPr/>
            <p:nvPr/>
          </p:nvSpPr>
          <p:spPr>
            <a:xfrm>
              <a:off x="1507032" y="897188"/>
              <a:ext cx="447675" cy="522605"/>
            </a:xfrm>
            <a:custGeom>
              <a:avLst/>
              <a:gdLst/>
              <a:ahLst/>
              <a:cxnLst/>
              <a:rect l="l" t="t" r="r" b="b"/>
              <a:pathLst>
                <a:path w="447675" h="522605">
                  <a:moveTo>
                    <a:pt x="447636" y="522225"/>
                  </a:moveTo>
                  <a:lnTo>
                    <a:pt x="0" y="0"/>
                  </a:lnTo>
                </a:path>
              </a:pathLst>
            </a:custGeom>
            <a:ln w="5060">
              <a:solidFill>
                <a:srgbClr val="22373A"/>
              </a:solidFill>
            </a:ln>
          </p:spPr>
          <p:txBody>
            <a:bodyPr wrap="square" lIns="0" tIns="0" rIns="0" bIns="0" rtlCol="0"/>
            <a:lstStyle/>
            <a:p>
              <a:endParaRPr sz="3804"/>
            </a:p>
          </p:txBody>
        </p:sp>
        <p:sp>
          <p:nvSpPr>
            <p:cNvPr id="15" name="object 15"/>
            <p:cNvSpPr/>
            <p:nvPr/>
          </p:nvSpPr>
          <p:spPr>
            <a:xfrm>
              <a:off x="1499433" y="895261"/>
              <a:ext cx="46355" cy="40005"/>
            </a:xfrm>
            <a:custGeom>
              <a:avLst/>
              <a:gdLst/>
              <a:ahLst/>
              <a:cxnLst/>
              <a:rect l="l" t="t" r="r" b="b"/>
              <a:pathLst>
                <a:path w="46355" h="40005">
                  <a:moveTo>
                    <a:pt x="0" y="39884"/>
                  </a:moveTo>
                  <a:lnTo>
                    <a:pt x="6073" y="28569"/>
                  </a:lnTo>
                  <a:lnTo>
                    <a:pt x="8634" y="18058"/>
                  </a:lnTo>
                  <a:lnTo>
                    <a:pt x="8365" y="8489"/>
                  </a:lnTo>
                  <a:lnTo>
                    <a:pt x="5948" y="0"/>
                  </a:lnTo>
                  <a:lnTo>
                    <a:pt x="13968" y="3686"/>
                  </a:lnTo>
                  <a:lnTo>
                    <a:pt x="23383" y="5414"/>
                  </a:lnTo>
                  <a:lnTo>
                    <a:pt x="34162" y="4491"/>
                  </a:lnTo>
                  <a:lnTo>
                    <a:pt x="46273" y="219"/>
                  </a:lnTo>
                </a:path>
              </a:pathLst>
            </a:custGeom>
            <a:ln w="5078">
              <a:solidFill>
                <a:srgbClr val="22373A"/>
              </a:solidFill>
            </a:ln>
          </p:spPr>
          <p:txBody>
            <a:bodyPr wrap="square" lIns="0" tIns="0" rIns="0" bIns="0" rtlCol="0"/>
            <a:lstStyle/>
            <a:p>
              <a:endParaRPr sz="3804"/>
            </a:p>
          </p:txBody>
        </p:sp>
        <p:sp>
          <p:nvSpPr>
            <p:cNvPr id="16" name="object 16"/>
            <p:cNvSpPr/>
            <p:nvPr/>
          </p:nvSpPr>
          <p:spPr>
            <a:xfrm>
              <a:off x="606285" y="874628"/>
              <a:ext cx="631190" cy="530225"/>
            </a:xfrm>
            <a:custGeom>
              <a:avLst/>
              <a:gdLst/>
              <a:ahLst/>
              <a:cxnLst/>
              <a:rect l="l" t="t" r="r" b="b"/>
              <a:pathLst>
                <a:path w="631190" h="530225">
                  <a:moveTo>
                    <a:pt x="0" y="529968"/>
                  </a:moveTo>
                  <a:lnTo>
                    <a:pt x="630986" y="0"/>
                  </a:lnTo>
                </a:path>
              </a:pathLst>
            </a:custGeom>
            <a:ln w="5060">
              <a:solidFill>
                <a:srgbClr val="22373A"/>
              </a:solidFill>
            </a:ln>
          </p:spPr>
          <p:txBody>
            <a:bodyPr wrap="square" lIns="0" tIns="0" rIns="0" bIns="0" rtlCol="0"/>
            <a:lstStyle/>
            <a:p>
              <a:endParaRPr sz="3804"/>
            </a:p>
          </p:txBody>
        </p:sp>
        <p:sp>
          <p:nvSpPr>
            <p:cNvPr id="17" name="object 17"/>
            <p:cNvSpPr/>
            <p:nvPr/>
          </p:nvSpPr>
          <p:spPr>
            <a:xfrm>
              <a:off x="1199339" y="866634"/>
              <a:ext cx="40005" cy="46990"/>
            </a:xfrm>
            <a:custGeom>
              <a:avLst/>
              <a:gdLst/>
              <a:ahLst/>
              <a:cxnLst/>
              <a:rect l="l" t="t" r="r" b="b"/>
              <a:pathLst>
                <a:path w="40005" h="46990">
                  <a:moveTo>
                    <a:pt x="0" y="0"/>
                  </a:moveTo>
                  <a:lnTo>
                    <a:pt x="11268" y="6195"/>
                  </a:lnTo>
                  <a:lnTo>
                    <a:pt x="21767" y="8865"/>
                  </a:lnTo>
                  <a:lnTo>
                    <a:pt x="31351" y="8692"/>
                  </a:lnTo>
                  <a:lnTo>
                    <a:pt x="39875" y="6358"/>
                  </a:lnTo>
                  <a:lnTo>
                    <a:pt x="36103" y="14351"/>
                  </a:lnTo>
                  <a:lnTo>
                    <a:pt x="34278" y="23761"/>
                  </a:lnTo>
                  <a:lnTo>
                    <a:pt x="35094" y="34563"/>
                  </a:lnTo>
                  <a:lnTo>
                    <a:pt x="39249" y="46732"/>
                  </a:lnTo>
                </a:path>
              </a:pathLst>
            </a:custGeom>
            <a:ln w="5085">
              <a:solidFill>
                <a:srgbClr val="22373A"/>
              </a:solidFill>
            </a:ln>
          </p:spPr>
          <p:txBody>
            <a:bodyPr wrap="square" lIns="0" tIns="0" rIns="0" bIns="0" rtlCol="0"/>
            <a:lstStyle/>
            <a:p>
              <a:endParaRPr sz="3804"/>
            </a:p>
          </p:txBody>
        </p:sp>
        <p:sp>
          <p:nvSpPr>
            <p:cNvPr id="18" name="object 18"/>
            <p:cNvSpPr/>
            <p:nvPr/>
          </p:nvSpPr>
          <p:spPr>
            <a:xfrm>
              <a:off x="1382864" y="309385"/>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19" name="object 19"/>
            <p:cNvSpPr/>
            <p:nvPr/>
          </p:nvSpPr>
          <p:spPr>
            <a:xfrm>
              <a:off x="1352498" y="306854"/>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0" name="object 20"/>
          <p:cNvSpPr txBox="1"/>
          <p:nvPr/>
        </p:nvSpPr>
        <p:spPr>
          <a:xfrm>
            <a:off x="527302" y="2296669"/>
            <a:ext cx="1087080" cy="1034479"/>
          </a:xfrm>
          <a:prstGeom prst="rect">
            <a:avLst/>
          </a:prstGeom>
        </p:spPr>
        <p:txBody>
          <a:bodyPr vert="horz" wrap="square" lIns="0" tIns="193259" rIns="0" bIns="0" rtlCol="0">
            <a:spAutoFit/>
          </a:bodyPr>
          <a:lstStyle/>
          <a:p>
            <a:pPr marL="131523">
              <a:spcBef>
                <a:spcPts val="1522"/>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0 </a:t>
            </a:r>
            <a:r>
              <a:rPr sz="1796" spc="32" dirty="0">
                <a:solidFill>
                  <a:srgbClr val="22373A"/>
                </a:solidFill>
                <a:latin typeface="Latin Modern Math"/>
                <a:cs typeface="Latin Modern Math"/>
              </a:rPr>
              <a:t>=</a:t>
            </a:r>
            <a:r>
              <a:rPr sz="1796" spc="-127" dirty="0">
                <a:solidFill>
                  <a:srgbClr val="22373A"/>
                </a:solidFill>
                <a:latin typeface="Latin Modern Math"/>
                <a:cs typeface="Latin Modern Math"/>
              </a:rPr>
              <a:t> </a:t>
            </a:r>
            <a:r>
              <a:rPr sz="1796" i="1" spc="21" dirty="0">
                <a:solidFill>
                  <a:srgbClr val="22373A"/>
                </a:solidFill>
                <a:latin typeface="DejaVu Sans Condensed"/>
                <a:cs typeface="DejaVu Sans Condensed"/>
              </a:rPr>
              <a:t>−</a:t>
            </a:r>
            <a:r>
              <a:rPr sz="1796" i="1" spc="21" dirty="0">
                <a:solidFill>
                  <a:srgbClr val="22373A"/>
                </a:solidFill>
                <a:latin typeface="Times New Roman"/>
                <a:cs typeface="Times New Roman"/>
              </a:rPr>
              <a:t>θ</a:t>
            </a:r>
            <a:endParaRPr sz="1796">
              <a:latin typeface="Times New Roman"/>
              <a:cs typeface="Times New Roman"/>
            </a:endParaRPr>
          </a:p>
          <a:p>
            <a:pPr marL="80524">
              <a:spcBef>
                <a:spcPts val="1585"/>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0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spc="-11" dirty="0">
                <a:solidFill>
                  <a:srgbClr val="22373A"/>
                </a:solidFill>
                <a:latin typeface="Latin Modern Math"/>
                <a:cs typeface="Latin Modern Math"/>
              </a:rPr>
              <a:t>1</a:t>
            </a:r>
            <a:endParaRPr sz="2325">
              <a:latin typeface="Latin Modern Math"/>
              <a:cs typeface="Latin Modern Math"/>
            </a:endParaRPr>
          </a:p>
        </p:txBody>
      </p:sp>
      <p:sp>
        <p:nvSpPr>
          <p:cNvPr id="25" name="object 25"/>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24</a:t>
            </a:r>
            <a:endParaRPr sz="1691">
              <a:latin typeface="Arial"/>
              <a:cs typeface="Arial"/>
            </a:endParaRPr>
          </a:p>
        </p:txBody>
      </p:sp>
      <p:sp>
        <p:nvSpPr>
          <p:cNvPr id="21" name="object 21"/>
          <p:cNvSpPr txBox="1"/>
          <p:nvPr/>
        </p:nvSpPr>
        <p:spPr>
          <a:xfrm>
            <a:off x="1949526" y="2427027"/>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2" name="object 22"/>
          <p:cNvSpPr txBox="1"/>
          <p:nvPr/>
        </p:nvSpPr>
        <p:spPr>
          <a:xfrm>
            <a:off x="2759630" y="2427026"/>
            <a:ext cx="1083054" cy="308882"/>
          </a:xfrm>
          <a:prstGeom prst="rect">
            <a:avLst/>
          </a:prstGeom>
        </p:spPr>
        <p:txBody>
          <a:bodyPr vert="horz" wrap="square" lIns="0" tIns="32210" rIns="0" bIns="0" rtlCol="0">
            <a:spAutoFit/>
          </a:bodyPr>
          <a:lstStyle/>
          <a:p>
            <a:pPr marL="107366">
              <a:spcBef>
                <a:spcPts val="254"/>
              </a:spcBef>
              <a:tabLst>
                <a:tab pos="715325" algn="l"/>
              </a:tabLst>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	</a:t>
            </a: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3</a:t>
            </a:r>
            <a:endParaRPr sz="1902" baseline="-13888">
              <a:latin typeface="LM Roman 8"/>
              <a:cs typeface="LM Roman 8"/>
            </a:endParaRPr>
          </a:p>
        </p:txBody>
      </p:sp>
      <p:sp>
        <p:nvSpPr>
          <p:cNvPr id="23" name="object 23"/>
          <p:cNvSpPr txBox="1"/>
          <p:nvPr/>
        </p:nvSpPr>
        <p:spPr>
          <a:xfrm>
            <a:off x="578329" y="3888118"/>
            <a:ext cx="3061272" cy="1540594"/>
          </a:xfrm>
          <a:prstGeom prst="rect">
            <a:avLst/>
          </a:prstGeom>
        </p:spPr>
        <p:txBody>
          <a:bodyPr vert="horz" wrap="square" lIns="0" tIns="26841" rIns="0" bIns="0" rtlCol="0">
            <a:spAutoFit/>
          </a:bodyPr>
          <a:lstStyle/>
          <a:p>
            <a:pPr marL="80524" marR="64419" indent="260360" algn="just">
              <a:lnSpc>
                <a:spcPct val="140700"/>
              </a:lnSpc>
              <a:spcBef>
                <a:spcPts val="211"/>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 </a:t>
            </a:r>
            <a:r>
              <a:rPr sz="2325" spc="-21" dirty="0">
                <a:solidFill>
                  <a:srgbClr val="22373A"/>
                </a:solidFill>
                <a:latin typeface="Latin Modern Math"/>
                <a:cs typeface="Latin Modern Math"/>
              </a:rPr>
              <a:t>=</a:t>
            </a:r>
            <a:r>
              <a:rPr sz="2325" spc="-306" dirty="0">
                <a:solidFill>
                  <a:srgbClr val="22373A"/>
                </a:solidFill>
                <a:latin typeface="Latin Modern Math"/>
                <a:cs typeface="Latin Modern Math"/>
              </a:rPr>
              <a:t> </a:t>
            </a:r>
            <a:r>
              <a:rPr sz="2325" i="1" spc="148" dirty="0">
                <a:solidFill>
                  <a:srgbClr val="22373A"/>
                </a:solidFill>
                <a:latin typeface="Times New Roman"/>
                <a:cs typeface="Times New Roman"/>
              </a:rPr>
              <a:t>isActorDamon  </a:t>
            </a: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 </a:t>
            </a:r>
            <a:r>
              <a:rPr sz="2325" spc="-21" dirty="0">
                <a:solidFill>
                  <a:srgbClr val="22373A"/>
                </a:solidFill>
                <a:latin typeface="Latin Modern Math"/>
                <a:cs typeface="Latin Modern Math"/>
              </a:rPr>
              <a:t>= </a:t>
            </a:r>
            <a:r>
              <a:rPr sz="2325" i="1" spc="137" dirty="0">
                <a:solidFill>
                  <a:srgbClr val="22373A"/>
                </a:solidFill>
                <a:latin typeface="Times New Roman"/>
                <a:cs typeface="Times New Roman"/>
              </a:rPr>
              <a:t>isGenreThriller  x</a:t>
            </a:r>
            <a:r>
              <a:rPr sz="2536" spc="205" baseline="-10416" dirty="0">
                <a:solidFill>
                  <a:srgbClr val="22373A"/>
                </a:solidFill>
                <a:latin typeface="LM Roman 8"/>
                <a:cs typeface="LM Roman 8"/>
              </a:rPr>
              <a:t>3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i="1" spc="137" dirty="0">
                <a:solidFill>
                  <a:srgbClr val="22373A"/>
                </a:solidFill>
                <a:latin typeface="Times New Roman"/>
                <a:cs typeface="Times New Roman"/>
              </a:rPr>
              <a:t>isDirectorNolan</a:t>
            </a:r>
            <a:endParaRPr sz="2325">
              <a:latin typeface="Times New Roman"/>
              <a:cs typeface="Times New Roman"/>
            </a:endParaRPr>
          </a:p>
        </p:txBody>
      </p:sp>
      <p:sp>
        <p:nvSpPr>
          <p:cNvPr id="24" name="object 24"/>
          <p:cNvSpPr txBox="1"/>
          <p:nvPr/>
        </p:nvSpPr>
        <p:spPr>
          <a:xfrm>
            <a:off x="4493348" y="129211"/>
            <a:ext cx="7000260" cy="382183"/>
          </a:xfrm>
          <a:prstGeom prst="rect">
            <a:avLst/>
          </a:prstGeom>
        </p:spPr>
        <p:txBody>
          <a:bodyPr vert="horz" wrap="square" lIns="0" tIns="24157" rIns="0" bIns="0" rtlCol="0">
            <a:spAutoFit/>
          </a:bodyPr>
          <a:lstStyle/>
          <a:p>
            <a:pPr marL="304650" indent="-225468">
              <a:spcBef>
                <a:spcPts val="190"/>
              </a:spcBef>
              <a:buClr>
                <a:srgbClr val="FFFFFF"/>
              </a:buClr>
              <a:buFont typeface="Arial"/>
              <a:buChar char="•"/>
              <a:tabLst>
                <a:tab pos="305993" algn="l"/>
              </a:tabLst>
            </a:pPr>
            <a:r>
              <a:rPr sz="2325" i="1" spc="42" dirty="0">
                <a:solidFill>
                  <a:srgbClr val="22373A"/>
                </a:solidFill>
                <a:latin typeface="Times New Roman"/>
                <a:cs typeface="Times New Roman"/>
              </a:rPr>
              <a:t>w</a:t>
            </a:r>
            <a:r>
              <a:rPr sz="2536" spc="63" baseline="-10416" dirty="0">
                <a:solidFill>
                  <a:srgbClr val="22373A"/>
                </a:solidFill>
                <a:latin typeface="LM Roman 8"/>
                <a:cs typeface="LM Roman 8"/>
              </a:rPr>
              <a:t>0 </a:t>
            </a:r>
            <a:r>
              <a:rPr sz="2325" spc="-127" dirty="0">
                <a:solidFill>
                  <a:srgbClr val="22373A"/>
                </a:solidFill>
                <a:latin typeface="Arial"/>
                <a:cs typeface="Arial"/>
              </a:rPr>
              <a:t>is called </a:t>
            </a:r>
            <a:r>
              <a:rPr sz="2325" spc="-63" dirty="0">
                <a:solidFill>
                  <a:srgbClr val="22373A"/>
                </a:solidFill>
                <a:latin typeface="Arial"/>
                <a:cs typeface="Arial"/>
              </a:rPr>
              <a:t>the </a:t>
            </a:r>
            <a:r>
              <a:rPr sz="2325" spc="-148" dirty="0">
                <a:solidFill>
                  <a:srgbClr val="22373A"/>
                </a:solidFill>
                <a:latin typeface="Arial"/>
                <a:cs typeface="Arial"/>
              </a:rPr>
              <a:t>bias </a:t>
            </a:r>
            <a:r>
              <a:rPr sz="2325" spc="-222" dirty="0">
                <a:solidFill>
                  <a:srgbClr val="22373A"/>
                </a:solidFill>
                <a:latin typeface="Arial"/>
                <a:cs typeface="Arial"/>
              </a:rPr>
              <a:t>as </a:t>
            </a:r>
            <a:r>
              <a:rPr sz="2325" spc="85" dirty="0">
                <a:solidFill>
                  <a:srgbClr val="22373A"/>
                </a:solidFill>
                <a:latin typeface="Arial"/>
                <a:cs typeface="Arial"/>
              </a:rPr>
              <a:t>it </a:t>
            </a:r>
            <a:r>
              <a:rPr sz="2325" spc="-127" dirty="0">
                <a:solidFill>
                  <a:srgbClr val="22373A"/>
                </a:solidFill>
                <a:latin typeface="Arial"/>
                <a:cs typeface="Arial"/>
              </a:rPr>
              <a:t>represents </a:t>
            </a:r>
            <a:r>
              <a:rPr sz="2325" spc="-63" dirty="0">
                <a:solidFill>
                  <a:srgbClr val="22373A"/>
                </a:solidFill>
                <a:latin typeface="Arial"/>
                <a:cs typeface="Arial"/>
              </a:rPr>
              <a:t>the prior</a:t>
            </a:r>
            <a:r>
              <a:rPr sz="2325" spc="-190" dirty="0">
                <a:solidFill>
                  <a:srgbClr val="22373A"/>
                </a:solidFill>
                <a:latin typeface="Arial"/>
                <a:cs typeface="Arial"/>
              </a:rPr>
              <a:t> </a:t>
            </a:r>
            <a:r>
              <a:rPr sz="2325" spc="-95" dirty="0">
                <a:solidFill>
                  <a:srgbClr val="22373A"/>
                </a:solidFill>
                <a:latin typeface="Arial"/>
                <a:cs typeface="Arial"/>
              </a:rPr>
              <a:t>(prejudice)</a:t>
            </a:r>
            <a:endParaRPr sz="2325">
              <a:latin typeface="Arial"/>
              <a:cs typeface="Arial"/>
            </a:endParaRPr>
          </a:p>
        </p:txBody>
      </p:sp>
    </p:spTree>
    <p:extLst>
      <p:ext uri="{BB962C8B-B14F-4D97-AF65-F5344CB8AC3E}">
        <p14:creationId xmlns:p14="http://schemas.microsoft.com/office/powerpoint/2010/main" val="3625511765"/>
      </p:ext>
    </p:extLst>
  </p:cSld>
  <p:clrMapOvr>
    <a:masterClrMapping/>
  </p:clrMapOvr>
  <p:transition>
    <p:cut/>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369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a:t>
            </a:r>
            <a:endParaRPr sz="2536" baseline="-10416">
              <a:latin typeface="LM Roman 8"/>
              <a:cs typeface="LM Roman 8"/>
            </a:endParaRPr>
          </a:p>
        </p:txBody>
      </p:sp>
      <p:sp>
        <p:nvSpPr>
          <p:cNvPr id="3" name="object 3"/>
          <p:cNvSpPr txBox="1"/>
          <p:nvPr/>
        </p:nvSpPr>
        <p:spPr>
          <a:xfrm>
            <a:off x="30782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4" name="object 4"/>
          <p:cNvSpPr txBox="1"/>
          <p:nvPr/>
        </p:nvSpPr>
        <p:spPr>
          <a:xfrm>
            <a:off x="4067400"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3</a:t>
            </a:r>
            <a:endParaRPr sz="2536" baseline="-10416">
              <a:latin typeface="LM Roman 8"/>
              <a:cs typeface="LM Roman 8"/>
            </a:endParaRPr>
          </a:p>
        </p:txBody>
      </p:sp>
      <p:grpSp>
        <p:nvGrpSpPr>
          <p:cNvPr id="5" name="object 5"/>
          <p:cNvGrpSpPr/>
          <p:nvPr/>
        </p:nvGrpSpPr>
        <p:grpSpPr>
          <a:xfrm>
            <a:off x="2534510" y="1198875"/>
            <a:ext cx="782429" cy="782429"/>
            <a:chOff x="1197787" y="567245"/>
            <a:chExt cx="370205" cy="370205"/>
          </a:xfrm>
        </p:grpSpPr>
        <p:sp>
          <p:nvSpPr>
            <p:cNvPr id="6" name="object 6"/>
            <p:cNvSpPr/>
            <p:nvPr/>
          </p:nvSpPr>
          <p:spPr>
            <a:xfrm>
              <a:off x="1202867" y="572325"/>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7" name="object 7"/>
            <p:cNvSpPr/>
            <p:nvPr/>
          </p:nvSpPr>
          <p:spPr>
            <a:xfrm>
              <a:off x="1202867" y="572325"/>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8" name="object 8"/>
          <p:cNvSpPr txBox="1"/>
          <p:nvPr/>
        </p:nvSpPr>
        <p:spPr>
          <a:xfrm>
            <a:off x="2821688" y="163676"/>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9" name="object 9"/>
          <p:cNvGrpSpPr/>
          <p:nvPr/>
        </p:nvGrpSpPr>
        <p:grpSpPr>
          <a:xfrm>
            <a:off x="1279018" y="643191"/>
            <a:ext cx="2861303" cy="2363393"/>
            <a:chOff x="603754" y="304324"/>
            <a:chExt cx="1353820" cy="1118235"/>
          </a:xfrm>
        </p:grpSpPr>
        <p:sp>
          <p:nvSpPr>
            <p:cNvPr id="10" name="object 10"/>
            <p:cNvSpPr/>
            <p:nvPr/>
          </p:nvSpPr>
          <p:spPr>
            <a:xfrm>
              <a:off x="1065174" y="924392"/>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1" name="object 11"/>
            <p:cNvSpPr/>
            <p:nvPr/>
          </p:nvSpPr>
          <p:spPr>
            <a:xfrm>
              <a:off x="1263204" y="922102"/>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2" name="object 12"/>
            <p:cNvSpPr/>
            <p:nvPr/>
          </p:nvSpPr>
          <p:spPr>
            <a:xfrm>
              <a:off x="1426972" y="937612"/>
              <a:ext cx="114935" cy="481965"/>
            </a:xfrm>
            <a:custGeom>
              <a:avLst/>
              <a:gdLst/>
              <a:ahLst/>
              <a:cxnLst/>
              <a:rect l="l" t="t" r="r" b="b"/>
              <a:pathLst>
                <a:path w="114934" h="481965">
                  <a:moveTo>
                    <a:pt x="114731" y="481801"/>
                  </a:moveTo>
                  <a:lnTo>
                    <a:pt x="0" y="0"/>
                  </a:lnTo>
                </a:path>
              </a:pathLst>
            </a:custGeom>
            <a:ln w="5060">
              <a:solidFill>
                <a:srgbClr val="22373A"/>
              </a:solidFill>
            </a:ln>
          </p:spPr>
          <p:txBody>
            <a:bodyPr wrap="square" lIns="0" tIns="0" rIns="0" bIns="0" rtlCol="0"/>
            <a:lstStyle/>
            <a:p>
              <a:endParaRPr sz="3804"/>
            </a:p>
          </p:txBody>
        </p:sp>
        <p:sp>
          <p:nvSpPr>
            <p:cNvPr id="13" name="object 13"/>
            <p:cNvSpPr/>
            <p:nvPr/>
          </p:nvSpPr>
          <p:spPr>
            <a:xfrm>
              <a:off x="1402900" y="935146"/>
              <a:ext cx="59690" cy="33020"/>
            </a:xfrm>
            <a:custGeom>
              <a:avLst/>
              <a:gdLst/>
              <a:ahLst/>
              <a:cxnLst/>
              <a:rect l="l" t="t" r="r" b="b"/>
              <a:pathLst>
                <a:path w="59690" h="33019">
                  <a:moveTo>
                    <a:pt x="0" y="32693"/>
                  </a:moveTo>
                  <a:lnTo>
                    <a:pt x="10556" y="25419"/>
                  </a:lnTo>
                  <a:lnTo>
                    <a:pt x="17628" y="17257"/>
                  </a:lnTo>
                  <a:lnTo>
                    <a:pt x="21757" y="8639"/>
                  </a:lnTo>
                  <a:lnTo>
                    <a:pt x="23486" y="0"/>
                  </a:lnTo>
                  <a:lnTo>
                    <a:pt x="28924" y="6933"/>
                  </a:lnTo>
                  <a:lnTo>
                    <a:pt x="36493" y="12765"/>
                  </a:lnTo>
                  <a:lnTo>
                    <a:pt x="46484" y="16865"/>
                  </a:lnTo>
                  <a:lnTo>
                    <a:pt x="59186" y="18601"/>
                  </a:lnTo>
                </a:path>
              </a:pathLst>
            </a:custGeom>
            <a:ln w="5070">
              <a:solidFill>
                <a:srgbClr val="22373A"/>
              </a:solidFill>
            </a:ln>
          </p:spPr>
          <p:txBody>
            <a:bodyPr wrap="square" lIns="0" tIns="0" rIns="0" bIns="0" rtlCol="0"/>
            <a:lstStyle/>
            <a:p>
              <a:endParaRPr sz="3804"/>
            </a:p>
          </p:txBody>
        </p:sp>
        <p:sp>
          <p:nvSpPr>
            <p:cNvPr id="14" name="object 14"/>
            <p:cNvSpPr/>
            <p:nvPr/>
          </p:nvSpPr>
          <p:spPr>
            <a:xfrm>
              <a:off x="1507032" y="897188"/>
              <a:ext cx="447675" cy="522605"/>
            </a:xfrm>
            <a:custGeom>
              <a:avLst/>
              <a:gdLst/>
              <a:ahLst/>
              <a:cxnLst/>
              <a:rect l="l" t="t" r="r" b="b"/>
              <a:pathLst>
                <a:path w="447675" h="522605">
                  <a:moveTo>
                    <a:pt x="447636" y="522225"/>
                  </a:moveTo>
                  <a:lnTo>
                    <a:pt x="0" y="0"/>
                  </a:lnTo>
                </a:path>
              </a:pathLst>
            </a:custGeom>
            <a:ln w="5060">
              <a:solidFill>
                <a:srgbClr val="22373A"/>
              </a:solidFill>
            </a:ln>
          </p:spPr>
          <p:txBody>
            <a:bodyPr wrap="square" lIns="0" tIns="0" rIns="0" bIns="0" rtlCol="0"/>
            <a:lstStyle/>
            <a:p>
              <a:endParaRPr sz="3804"/>
            </a:p>
          </p:txBody>
        </p:sp>
        <p:sp>
          <p:nvSpPr>
            <p:cNvPr id="15" name="object 15"/>
            <p:cNvSpPr/>
            <p:nvPr/>
          </p:nvSpPr>
          <p:spPr>
            <a:xfrm>
              <a:off x="1499433" y="895261"/>
              <a:ext cx="46355" cy="40005"/>
            </a:xfrm>
            <a:custGeom>
              <a:avLst/>
              <a:gdLst/>
              <a:ahLst/>
              <a:cxnLst/>
              <a:rect l="l" t="t" r="r" b="b"/>
              <a:pathLst>
                <a:path w="46355" h="40005">
                  <a:moveTo>
                    <a:pt x="0" y="39884"/>
                  </a:moveTo>
                  <a:lnTo>
                    <a:pt x="6073" y="28569"/>
                  </a:lnTo>
                  <a:lnTo>
                    <a:pt x="8634" y="18058"/>
                  </a:lnTo>
                  <a:lnTo>
                    <a:pt x="8365" y="8489"/>
                  </a:lnTo>
                  <a:lnTo>
                    <a:pt x="5948" y="0"/>
                  </a:lnTo>
                  <a:lnTo>
                    <a:pt x="13968" y="3686"/>
                  </a:lnTo>
                  <a:lnTo>
                    <a:pt x="23383" y="5414"/>
                  </a:lnTo>
                  <a:lnTo>
                    <a:pt x="34162" y="4491"/>
                  </a:lnTo>
                  <a:lnTo>
                    <a:pt x="46273" y="219"/>
                  </a:lnTo>
                </a:path>
              </a:pathLst>
            </a:custGeom>
            <a:ln w="5078">
              <a:solidFill>
                <a:srgbClr val="22373A"/>
              </a:solidFill>
            </a:ln>
          </p:spPr>
          <p:txBody>
            <a:bodyPr wrap="square" lIns="0" tIns="0" rIns="0" bIns="0" rtlCol="0"/>
            <a:lstStyle/>
            <a:p>
              <a:endParaRPr sz="3804"/>
            </a:p>
          </p:txBody>
        </p:sp>
        <p:sp>
          <p:nvSpPr>
            <p:cNvPr id="16" name="object 16"/>
            <p:cNvSpPr/>
            <p:nvPr/>
          </p:nvSpPr>
          <p:spPr>
            <a:xfrm>
              <a:off x="606285" y="874628"/>
              <a:ext cx="631190" cy="530225"/>
            </a:xfrm>
            <a:custGeom>
              <a:avLst/>
              <a:gdLst/>
              <a:ahLst/>
              <a:cxnLst/>
              <a:rect l="l" t="t" r="r" b="b"/>
              <a:pathLst>
                <a:path w="631190" h="530225">
                  <a:moveTo>
                    <a:pt x="0" y="529968"/>
                  </a:moveTo>
                  <a:lnTo>
                    <a:pt x="630986" y="0"/>
                  </a:lnTo>
                </a:path>
              </a:pathLst>
            </a:custGeom>
            <a:ln w="5060">
              <a:solidFill>
                <a:srgbClr val="22373A"/>
              </a:solidFill>
            </a:ln>
          </p:spPr>
          <p:txBody>
            <a:bodyPr wrap="square" lIns="0" tIns="0" rIns="0" bIns="0" rtlCol="0"/>
            <a:lstStyle/>
            <a:p>
              <a:endParaRPr sz="3804"/>
            </a:p>
          </p:txBody>
        </p:sp>
        <p:sp>
          <p:nvSpPr>
            <p:cNvPr id="17" name="object 17"/>
            <p:cNvSpPr/>
            <p:nvPr/>
          </p:nvSpPr>
          <p:spPr>
            <a:xfrm>
              <a:off x="1199339" y="866634"/>
              <a:ext cx="40005" cy="46990"/>
            </a:xfrm>
            <a:custGeom>
              <a:avLst/>
              <a:gdLst/>
              <a:ahLst/>
              <a:cxnLst/>
              <a:rect l="l" t="t" r="r" b="b"/>
              <a:pathLst>
                <a:path w="40005" h="46990">
                  <a:moveTo>
                    <a:pt x="0" y="0"/>
                  </a:moveTo>
                  <a:lnTo>
                    <a:pt x="11268" y="6195"/>
                  </a:lnTo>
                  <a:lnTo>
                    <a:pt x="21767" y="8865"/>
                  </a:lnTo>
                  <a:lnTo>
                    <a:pt x="31351" y="8692"/>
                  </a:lnTo>
                  <a:lnTo>
                    <a:pt x="39875" y="6358"/>
                  </a:lnTo>
                  <a:lnTo>
                    <a:pt x="36103" y="14351"/>
                  </a:lnTo>
                  <a:lnTo>
                    <a:pt x="34278" y="23761"/>
                  </a:lnTo>
                  <a:lnTo>
                    <a:pt x="35094" y="34563"/>
                  </a:lnTo>
                  <a:lnTo>
                    <a:pt x="39249" y="46732"/>
                  </a:lnTo>
                </a:path>
              </a:pathLst>
            </a:custGeom>
            <a:ln w="5085">
              <a:solidFill>
                <a:srgbClr val="22373A"/>
              </a:solidFill>
            </a:ln>
          </p:spPr>
          <p:txBody>
            <a:bodyPr wrap="square" lIns="0" tIns="0" rIns="0" bIns="0" rtlCol="0"/>
            <a:lstStyle/>
            <a:p>
              <a:endParaRPr sz="3804"/>
            </a:p>
          </p:txBody>
        </p:sp>
        <p:sp>
          <p:nvSpPr>
            <p:cNvPr id="18" name="object 18"/>
            <p:cNvSpPr/>
            <p:nvPr/>
          </p:nvSpPr>
          <p:spPr>
            <a:xfrm>
              <a:off x="1382864" y="309385"/>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19" name="object 19"/>
            <p:cNvSpPr/>
            <p:nvPr/>
          </p:nvSpPr>
          <p:spPr>
            <a:xfrm>
              <a:off x="1352498" y="306854"/>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0" name="object 20"/>
          <p:cNvSpPr txBox="1"/>
          <p:nvPr/>
        </p:nvSpPr>
        <p:spPr>
          <a:xfrm>
            <a:off x="527302" y="2296669"/>
            <a:ext cx="1087080" cy="1034479"/>
          </a:xfrm>
          <a:prstGeom prst="rect">
            <a:avLst/>
          </a:prstGeom>
        </p:spPr>
        <p:txBody>
          <a:bodyPr vert="horz" wrap="square" lIns="0" tIns="193259" rIns="0" bIns="0" rtlCol="0">
            <a:spAutoFit/>
          </a:bodyPr>
          <a:lstStyle/>
          <a:p>
            <a:pPr marL="131523">
              <a:spcBef>
                <a:spcPts val="1522"/>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0 </a:t>
            </a:r>
            <a:r>
              <a:rPr sz="1796" spc="32" dirty="0">
                <a:solidFill>
                  <a:srgbClr val="22373A"/>
                </a:solidFill>
                <a:latin typeface="Latin Modern Math"/>
                <a:cs typeface="Latin Modern Math"/>
              </a:rPr>
              <a:t>=</a:t>
            </a:r>
            <a:r>
              <a:rPr sz="1796" spc="-127" dirty="0">
                <a:solidFill>
                  <a:srgbClr val="22373A"/>
                </a:solidFill>
                <a:latin typeface="Latin Modern Math"/>
                <a:cs typeface="Latin Modern Math"/>
              </a:rPr>
              <a:t> </a:t>
            </a:r>
            <a:r>
              <a:rPr sz="1796" i="1" spc="21" dirty="0">
                <a:solidFill>
                  <a:srgbClr val="22373A"/>
                </a:solidFill>
                <a:latin typeface="DejaVu Sans Condensed"/>
                <a:cs typeface="DejaVu Sans Condensed"/>
              </a:rPr>
              <a:t>−</a:t>
            </a:r>
            <a:r>
              <a:rPr sz="1796" i="1" spc="21" dirty="0">
                <a:solidFill>
                  <a:srgbClr val="22373A"/>
                </a:solidFill>
                <a:latin typeface="Times New Roman"/>
                <a:cs typeface="Times New Roman"/>
              </a:rPr>
              <a:t>θ</a:t>
            </a:r>
            <a:endParaRPr sz="1796">
              <a:latin typeface="Times New Roman"/>
              <a:cs typeface="Times New Roman"/>
            </a:endParaRPr>
          </a:p>
          <a:p>
            <a:pPr marL="80524">
              <a:spcBef>
                <a:spcPts val="1585"/>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0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spc="-11" dirty="0">
                <a:solidFill>
                  <a:srgbClr val="22373A"/>
                </a:solidFill>
                <a:latin typeface="Latin Modern Math"/>
                <a:cs typeface="Latin Modern Math"/>
              </a:rPr>
              <a:t>1</a:t>
            </a:r>
            <a:endParaRPr sz="2325">
              <a:latin typeface="Latin Modern Math"/>
              <a:cs typeface="Latin Modern Math"/>
            </a:endParaRPr>
          </a:p>
        </p:txBody>
      </p:sp>
      <p:sp>
        <p:nvSpPr>
          <p:cNvPr id="25" name="object 25"/>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24</a:t>
            </a:r>
            <a:endParaRPr sz="1691">
              <a:latin typeface="Arial"/>
              <a:cs typeface="Arial"/>
            </a:endParaRPr>
          </a:p>
        </p:txBody>
      </p:sp>
      <p:sp>
        <p:nvSpPr>
          <p:cNvPr id="21" name="object 21"/>
          <p:cNvSpPr txBox="1"/>
          <p:nvPr/>
        </p:nvSpPr>
        <p:spPr>
          <a:xfrm>
            <a:off x="1949526" y="2427027"/>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2" name="object 22"/>
          <p:cNvSpPr txBox="1"/>
          <p:nvPr/>
        </p:nvSpPr>
        <p:spPr>
          <a:xfrm>
            <a:off x="2759630" y="2427026"/>
            <a:ext cx="1083054" cy="308882"/>
          </a:xfrm>
          <a:prstGeom prst="rect">
            <a:avLst/>
          </a:prstGeom>
        </p:spPr>
        <p:txBody>
          <a:bodyPr vert="horz" wrap="square" lIns="0" tIns="32210" rIns="0" bIns="0" rtlCol="0">
            <a:spAutoFit/>
          </a:bodyPr>
          <a:lstStyle/>
          <a:p>
            <a:pPr marL="107366">
              <a:spcBef>
                <a:spcPts val="254"/>
              </a:spcBef>
              <a:tabLst>
                <a:tab pos="715325" algn="l"/>
              </a:tabLst>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	</a:t>
            </a: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3</a:t>
            </a:r>
            <a:endParaRPr sz="1902" baseline="-13888">
              <a:latin typeface="LM Roman 8"/>
              <a:cs typeface="LM Roman 8"/>
            </a:endParaRPr>
          </a:p>
        </p:txBody>
      </p:sp>
      <p:sp>
        <p:nvSpPr>
          <p:cNvPr id="23" name="object 23"/>
          <p:cNvSpPr txBox="1"/>
          <p:nvPr/>
        </p:nvSpPr>
        <p:spPr>
          <a:xfrm>
            <a:off x="578329" y="3888118"/>
            <a:ext cx="3061272" cy="1540594"/>
          </a:xfrm>
          <a:prstGeom prst="rect">
            <a:avLst/>
          </a:prstGeom>
        </p:spPr>
        <p:txBody>
          <a:bodyPr vert="horz" wrap="square" lIns="0" tIns="26841" rIns="0" bIns="0" rtlCol="0">
            <a:spAutoFit/>
          </a:bodyPr>
          <a:lstStyle/>
          <a:p>
            <a:pPr marL="80524" marR="64419" indent="260360" algn="just">
              <a:lnSpc>
                <a:spcPct val="140700"/>
              </a:lnSpc>
              <a:spcBef>
                <a:spcPts val="211"/>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 </a:t>
            </a:r>
            <a:r>
              <a:rPr sz="2325" spc="-21" dirty="0">
                <a:solidFill>
                  <a:srgbClr val="22373A"/>
                </a:solidFill>
                <a:latin typeface="Latin Modern Math"/>
                <a:cs typeface="Latin Modern Math"/>
              </a:rPr>
              <a:t>=</a:t>
            </a:r>
            <a:r>
              <a:rPr sz="2325" spc="-306" dirty="0">
                <a:solidFill>
                  <a:srgbClr val="22373A"/>
                </a:solidFill>
                <a:latin typeface="Latin Modern Math"/>
                <a:cs typeface="Latin Modern Math"/>
              </a:rPr>
              <a:t> </a:t>
            </a:r>
            <a:r>
              <a:rPr sz="2325" i="1" spc="148" dirty="0">
                <a:solidFill>
                  <a:srgbClr val="22373A"/>
                </a:solidFill>
                <a:latin typeface="Times New Roman"/>
                <a:cs typeface="Times New Roman"/>
              </a:rPr>
              <a:t>isActorDamon  </a:t>
            </a: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 </a:t>
            </a:r>
            <a:r>
              <a:rPr sz="2325" spc="-21" dirty="0">
                <a:solidFill>
                  <a:srgbClr val="22373A"/>
                </a:solidFill>
                <a:latin typeface="Latin Modern Math"/>
                <a:cs typeface="Latin Modern Math"/>
              </a:rPr>
              <a:t>= </a:t>
            </a:r>
            <a:r>
              <a:rPr sz="2325" i="1" spc="137" dirty="0">
                <a:solidFill>
                  <a:srgbClr val="22373A"/>
                </a:solidFill>
                <a:latin typeface="Times New Roman"/>
                <a:cs typeface="Times New Roman"/>
              </a:rPr>
              <a:t>isGenreThriller  x</a:t>
            </a:r>
            <a:r>
              <a:rPr sz="2536" spc="205" baseline="-10416" dirty="0">
                <a:solidFill>
                  <a:srgbClr val="22373A"/>
                </a:solidFill>
                <a:latin typeface="LM Roman 8"/>
                <a:cs typeface="LM Roman 8"/>
              </a:rPr>
              <a:t>3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i="1" spc="137" dirty="0">
                <a:solidFill>
                  <a:srgbClr val="22373A"/>
                </a:solidFill>
                <a:latin typeface="Times New Roman"/>
                <a:cs typeface="Times New Roman"/>
              </a:rPr>
              <a:t>isDirectorNolan</a:t>
            </a:r>
            <a:endParaRPr sz="2325">
              <a:latin typeface="Times New Roman"/>
              <a:cs typeface="Times New Roman"/>
            </a:endParaRPr>
          </a:p>
        </p:txBody>
      </p:sp>
      <p:sp>
        <p:nvSpPr>
          <p:cNvPr id="24" name="object 24"/>
          <p:cNvSpPr txBox="1"/>
          <p:nvPr/>
        </p:nvSpPr>
        <p:spPr>
          <a:xfrm>
            <a:off x="4493349" y="0"/>
            <a:ext cx="7257936" cy="1451176"/>
          </a:xfrm>
          <a:prstGeom prst="rect">
            <a:avLst/>
          </a:prstGeom>
        </p:spPr>
        <p:txBody>
          <a:bodyPr vert="horz" wrap="square" lIns="0" tIns="170443" rIns="0" bIns="0" rtlCol="0">
            <a:spAutoFit/>
          </a:bodyPr>
          <a:lstStyle/>
          <a:p>
            <a:pPr marL="304650" indent="-225468">
              <a:spcBef>
                <a:spcPts val="1342"/>
              </a:spcBef>
              <a:buClr>
                <a:srgbClr val="FFFFFF"/>
              </a:buClr>
              <a:buFont typeface="Arial"/>
              <a:buChar char="•"/>
              <a:tabLst>
                <a:tab pos="305993" algn="l"/>
              </a:tabLst>
            </a:pPr>
            <a:r>
              <a:rPr sz="2325" i="1" spc="42" dirty="0">
                <a:solidFill>
                  <a:srgbClr val="22373A"/>
                </a:solidFill>
                <a:latin typeface="Times New Roman"/>
                <a:cs typeface="Times New Roman"/>
              </a:rPr>
              <a:t>w</a:t>
            </a:r>
            <a:r>
              <a:rPr sz="2536" spc="63" baseline="-10416" dirty="0">
                <a:solidFill>
                  <a:srgbClr val="22373A"/>
                </a:solidFill>
                <a:latin typeface="LM Roman 8"/>
                <a:cs typeface="LM Roman 8"/>
              </a:rPr>
              <a:t>0 </a:t>
            </a:r>
            <a:r>
              <a:rPr sz="2325" spc="-127" dirty="0">
                <a:solidFill>
                  <a:srgbClr val="22373A"/>
                </a:solidFill>
                <a:latin typeface="Arial"/>
                <a:cs typeface="Arial"/>
              </a:rPr>
              <a:t>is called </a:t>
            </a:r>
            <a:r>
              <a:rPr sz="2325" spc="-63" dirty="0">
                <a:solidFill>
                  <a:srgbClr val="22373A"/>
                </a:solidFill>
                <a:latin typeface="Arial"/>
                <a:cs typeface="Arial"/>
              </a:rPr>
              <a:t>the </a:t>
            </a:r>
            <a:r>
              <a:rPr sz="2325" spc="-148" dirty="0">
                <a:solidFill>
                  <a:srgbClr val="22373A"/>
                </a:solidFill>
                <a:latin typeface="Arial"/>
                <a:cs typeface="Arial"/>
              </a:rPr>
              <a:t>bias </a:t>
            </a:r>
            <a:r>
              <a:rPr sz="2325" spc="-222" dirty="0">
                <a:solidFill>
                  <a:srgbClr val="22373A"/>
                </a:solidFill>
                <a:latin typeface="Arial"/>
                <a:cs typeface="Arial"/>
              </a:rPr>
              <a:t>as </a:t>
            </a:r>
            <a:r>
              <a:rPr sz="2325" spc="85" dirty="0">
                <a:solidFill>
                  <a:srgbClr val="22373A"/>
                </a:solidFill>
                <a:latin typeface="Arial"/>
                <a:cs typeface="Arial"/>
              </a:rPr>
              <a:t>it </a:t>
            </a:r>
            <a:r>
              <a:rPr sz="2325" spc="-127" dirty="0">
                <a:solidFill>
                  <a:srgbClr val="22373A"/>
                </a:solidFill>
                <a:latin typeface="Arial"/>
                <a:cs typeface="Arial"/>
              </a:rPr>
              <a:t>represents </a:t>
            </a:r>
            <a:r>
              <a:rPr sz="2325" spc="-63" dirty="0">
                <a:solidFill>
                  <a:srgbClr val="22373A"/>
                </a:solidFill>
                <a:latin typeface="Arial"/>
                <a:cs typeface="Arial"/>
              </a:rPr>
              <a:t>the prior</a:t>
            </a:r>
            <a:r>
              <a:rPr sz="2325" spc="-211" dirty="0">
                <a:solidFill>
                  <a:srgbClr val="22373A"/>
                </a:solidFill>
                <a:latin typeface="Arial"/>
                <a:cs typeface="Arial"/>
              </a:rPr>
              <a:t> </a:t>
            </a:r>
            <a:r>
              <a:rPr sz="2325" spc="-95" dirty="0">
                <a:solidFill>
                  <a:srgbClr val="22373A"/>
                </a:solidFill>
                <a:latin typeface="Arial"/>
                <a:cs typeface="Arial"/>
              </a:rPr>
              <a:t>(prejudice)</a:t>
            </a:r>
            <a:endParaRPr sz="2325">
              <a:latin typeface="Arial"/>
              <a:cs typeface="Arial"/>
            </a:endParaRPr>
          </a:p>
          <a:p>
            <a:pPr marL="304650" marR="64419" indent="-225468">
              <a:lnSpc>
                <a:spcPct val="118000"/>
              </a:lnSpc>
              <a:spcBef>
                <a:spcPts val="634"/>
              </a:spcBef>
              <a:buClr>
                <a:srgbClr val="FFFFFF"/>
              </a:buClr>
              <a:buChar char="•"/>
              <a:tabLst>
                <a:tab pos="305993" algn="l"/>
              </a:tabLst>
            </a:pPr>
            <a:r>
              <a:rPr sz="2325" spc="-285" dirty="0">
                <a:solidFill>
                  <a:srgbClr val="22373A"/>
                </a:solidFill>
                <a:latin typeface="Arial"/>
                <a:cs typeface="Arial"/>
              </a:rPr>
              <a:t>A </a:t>
            </a:r>
            <a:r>
              <a:rPr sz="2325" spc="-127" dirty="0">
                <a:solidFill>
                  <a:srgbClr val="22373A"/>
                </a:solidFill>
                <a:latin typeface="Arial"/>
                <a:cs typeface="Arial"/>
              </a:rPr>
              <a:t>movie </a:t>
            </a:r>
            <a:r>
              <a:rPr sz="2325" spc="-32" dirty="0">
                <a:solidFill>
                  <a:srgbClr val="22373A"/>
                </a:solidFill>
                <a:latin typeface="Arial"/>
                <a:cs typeface="Arial"/>
              </a:rPr>
              <a:t>buff </a:t>
            </a:r>
            <a:r>
              <a:rPr sz="2325" spc="-180" dirty="0">
                <a:solidFill>
                  <a:srgbClr val="22373A"/>
                </a:solidFill>
                <a:latin typeface="Arial"/>
                <a:cs typeface="Arial"/>
              </a:rPr>
              <a:t>may have </a:t>
            </a:r>
            <a:r>
              <a:rPr sz="2325" spc="-232" dirty="0">
                <a:solidFill>
                  <a:srgbClr val="22373A"/>
                </a:solidFill>
                <a:latin typeface="Arial"/>
                <a:cs typeface="Arial"/>
              </a:rPr>
              <a:t>a </a:t>
            </a:r>
            <a:r>
              <a:rPr sz="2325" spc="-148" dirty="0">
                <a:solidFill>
                  <a:srgbClr val="22373A"/>
                </a:solidFill>
                <a:latin typeface="Arial"/>
                <a:cs typeface="Arial"/>
              </a:rPr>
              <a:t>very </a:t>
            </a:r>
            <a:r>
              <a:rPr sz="2325" spc="-63" dirty="0">
                <a:solidFill>
                  <a:srgbClr val="22373A"/>
                </a:solidFill>
                <a:latin typeface="Arial"/>
                <a:cs typeface="Arial"/>
              </a:rPr>
              <a:t>low </a:t>
            </a:r>
            <a:r>
              <a:rPr sz="2325" spc="-95" dirty="0">
                <a:solidFill>
                  <a:srgbClr val="22373A"/>
                </a:solidFill>
                <a:latin typeface="Arial"/>
                <a:cs typeface="Arial"/>
              </a:rPr>
              <a:t>threshold </a:t>
            </a:r>
            <a:r>
              <a:rPr sz="2325" spc="-148" dirty="0">
                <a:solidFill>
                  <a:srgbClr val="22373A"/>
                </a:solidFill>
                <a:latin typeface="Arial"/>
                <a:cs typeface="Arial"/>
              </a:rPr>
              <a:t>and </a:t>
            </a:r>
            <a:r>
              <a:rPr sz="2325" spc="-180" dirty="0">
                <a:solidFill>
                  <a:srgbClr val="22373A"/>
                </a:solidFill>
                <a:latin typeface="Arial"/>
                <a:cs typeface="Arial"/>
              </a:rPr>
              <a:t>may</a:t>
            </a:r>
            <a:r>
              <a:rPr sz="2325" spc="-338" dirty="0">
                <a:solidFill>
                  <a:srgbClr val="22373A"/>
                </a:solidFill>
                <a:latin typeface="Arial"/>
                <a:cs typeface="Arial"/>
              </a:rPr>
              <a:t> </a:t>
            </a:r>
            <a:r>
              <a:rPr sz="2325" spc="-85" dirty="0">
                <a:solidFill>
                  <a:srgbClr val="22373A"/>
                </a:solidFill>
                <a:latin typeface="Arial"/>
                <a:cs typeface="Arial"/>
              </a:rPr>
              <a:t>watch  </a:t>
            </a:r>
            <a:r>
              <a:rPr sz="2325" spc="-159" dirty="0">
                <a:solidFill>
                  <a:srgbClr val="22373A"/>
                </a:solidFill>
                <a:latin typeface="Arial"/>
                <a:cs typeface="Arial"/>
              </a:rPr>
              <a:t>any </a:t>
            </a:r>
            <a:r>
              <a:rPr sz="2325" spc="-127" dirty="0">
                <a:solidFill>
                  <a:srgbClr val="22373A"/>
                </a:solidFill>
                <a:latin typeface="Arial"/>
                <a:cs typeface="Arial"/>
              </a:rPr>
              <a:t>movie </a:t>
            </a:r>
            <a:r>
              <a:rPr sz="2325" spc="-106" dirty="0">
                <a:solidFill>
                  <a:srgbClr val="22373A"/>
                </a:solidFill>
                <a:latin typeface="Arial"/>
                <a:cs typeface="Arial"/>
              </a:rPr>
              <a:t>irrespective </a:t>
            </a:r>
            <a:r>
              <a:rPr sz="2325" dirty="0">
                <a:solidFill>
                  <a:srgbClr val="22373A"/>
                </a:solidFill>
                <a:latin typeface="Arial"/>
                <a:cs typeface="Arial"/>
              </a:rPr>
              <a:t>of </a:t>
            </a:r>
            <a:r>
              <a:rPr sz="2325" spc="-63" dirty="0">
                <a:solidFill>
                  <a:srgbClr val="22373A"/>
                </a:solidFill>
                <a:latin typeface="Arial"/>
                <a:cs typeface="Arial"/>
              </a:rPr>
              <a:t>the </a:t>
            </a:r>
            <a:r>
              <a:rPr sz="2325" spc="-137" dirty="0">
                <a:solidFill>
                  <a:srgbClr val="22373A"/>
                </a:solidFill>
                <a:latin typeface="Arial"/>
                <a:cs typeface="Arial"/>
              </a:rPr>
              <a:t>genre, </a:t>
            </a:r>
            <a:r>
              <a:rPr sz="2325" spc="-85" dirty="0">
                <a:solidFill>
                  <a:srgbClr val="22373A"/>
                </a:solidFill>
                <a:latin typeface="Arial"/>
                <a:cs typeface="Arial"/>
              </a:rPr>
              <a:t>actor, </a:t>
            </a:r>
            <a:r>
              <a:rPr sz="2325" spc="-74" dirty="0">
                <a:solidFill>
                  <a:srgbClr val="22373A"/>
                </a:solidFill>
                <a:latin typeface="Arial"/>
                <a:cs typeface="Arial"/>
              </a:rPr>
              <a:t>director </a:t>
            </a:r>
            <a:r>
              <a:rPr sz="2325" spc="74" dirty="0">
                <a:solidFill>
                  <a:srgbClr val="22373A"/>
                </a:solidFill>
                <a:latin typeface="Arial"/>
                <a:cs typeface="Arial"/>
              </a:rPr>
              <a:t>[</a:t>
            </a:r>
            <a:r>
              <a:rPr sz="2325" i="1" spc="74" dirty="0">
                <a:solidFill>
                  <a:srgbClr val="22373A"/>
                </a:solidFill>
                <a:latin typeface="Times New Roman"/>
                <a:cs typeface="Times New Roman"/>
              </a:rPr>
              <a:t>θ </a:t>
            </a:r>
            <a:r>
              <a:rPr sz="2325" spc="-21" dirty="0">
                <a:solidFill>
                  <a:srgbClr val="22373A"/>
                </a:solidFill>
                <a:latin typeface="Latin Modern Math"/>
                <a:cs typeface="Latin Modern Math"/>
              </a:rPr>
              <a:t>=</a:t>
            </a:r>
            <a:r>
              <a:rPr sz="2325" spc="-370" dirty="0">
                <a:solidFill>
                  <a:srgbClr val="22373A"/>
                </a:solidFill>
                <a:latin typeface="Latin Modern Math"/>
                <a:cs typeface="Latin Modern Math"/>
              </a:rPr>
              <a:t> </a:t>
            </a:r>
            <a:r>
              <a:rPr sz="2325" spc="63" dirty="0">
                <a:solidFill>
                  <a:srgbClr val="22373A"/>
                </a:solidFill>
                <a:latin typeface="Latin Modern Math"/>
                <a:cs typeface="Latin Modern Math"/>
              </a:rPr>
              <a:t>0</a:t>
            </a:r>
            <a:r>
              <a:rPr sz="2325" spc="63" dirty="0">
                <a:solidFill>
                  <a:srgbClr val="22373A"/>
                </a:solidFill>
                <a:latin typeface="Arial"/>
                <a:cs typeface="Arial"/>
              </a:rPr>
              <a:t>]</a:t>
            </a:r>
            <a:endParaRPr sz="2325">
              <a:latin typeface="Arial"/>
              <a:cs typeface="Arial"/>
            </a:endParaRPr>
          </a:p>
        </p:txBody>
      </p:sp>
    </p:spTree>
    <p:extLst>
      <p:ext uri="{BB962C8B-B14F-4D97-AF65-F5344CB8AC3E}">
        <p14:creationId xmlns:p14="http://schemas.microsoft.com/office/powerpoint/2010/main" val="3829640362"/>
      </p:ext>
    </p:extLst>
  </p:cSld>
  <p:clrMapOvr>
    <a:masterClrMapping/>
  </p:clrMapOvr>
  <p:transition>
    <p:cut/>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369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a:t>
            </a:r>
            <a:endParaRPr sz="2536" baseline="-10416">
              <a:latin typeface="LM Roman 8"/>
              <a:cs typeface="LM Roman 8"/>
            </a:endParaRPr>
          </a:p>
        </p:txBody>
      </p:sp>
      <p:sp>
        <p:nvSpPr>
          <p:cNvPr id="3" name="object 3"/>
          <p:cNvSpPr txBox="1"/>
          <p:nvPr/>
        </p:nvSpPr>
        <p:spPr>
          <a:xfrm>
            <a:off x="30782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4" name="object 4"/>
          <p:cNvSpPr txBox="1"/>
          <p:nvPr/>
        </p:nvSpPr>
        <p:spPr>
          <a:xfrm>
            <a:off x="4067400"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3</a:t>
            </a:r>
            <a:endParaRPr sz="2536" baseline="-10416">
              <a:latin typeface="LM Roman 8"/>
              <a:cs typeface="LM Roman 8"/>
            </a:endParaRPr>
          </a:p>
        </p:txBody>
      </p:sp>
      <p:grpSp>
        <p:nvGrpSpPr>
          <p:cNvPr id="5" name="object 5"/>
          <p:cNvGrpSpPr/>
          <p:nvPr/>
        </p:nvGrpSpPr>
        <p:grpSpPr>
          <a:xfrm>
            <a:off x="2534510" y="1198875"/>
            <a:ext cx="782429" cy="782429"/>
            <a:chOff x="1197787" y="567245"/>
            <a:chExt cx="370205" cy="370205"/>
          </a:xfrm>
        </p:grpSpPr>
        <p:sp>
          <p:nvSpPr>
            <p:cNvPr id="6" name="object 6"/>
            <p:cNvSpPr/>
            <p:nvPr/>
          </p:nvSpPr>
          <p:spPr>
            <a:xfrm>
              <a:off x="1202867" y="572325"/>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7" name="object 7"/>
            <p:cNvSpPr/>
            <p:nvPr/>
          </p:nvSpPr>
          <p:spPr>
            <a:xfrm>
              <a:off x="1202867" y="572325"/>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8" name="object 8"/>
          <p:cNvSpPr txBox="1"/>
          <p:nvPr/>
        </p:nvSpPr>
        <p:spPr>
          <a:xfrm>
            <a:off x="2821688" y="163676"/>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9" name="object 9"/>
          <p:cNvGrpSpPr/>
          <p:nvPr/>
        </p:nvGrpSpPr>
        <p:grpSpPr>
          <a:xfrm>
            <a:off x="1279018" y="643191"/>
            <a:ext cx="2861303" cy="2363393"/>
            <a:chOff x="603754" y="304324"/>
            <a:chExt cx="1353820" cy="1118235"/>
          </a:xfrm>
        </p:grpSpPr>
        <p:sp>
          <p:nvSpPr>
            <p:cNvPr id="10" name="object 10"/>
            <p:cNvSpPr/>
            <p:nvPr/>
          </p:nvSpPr>
          <p:spPr>
            <a:xfrm>
              <a:off x="1065174" y="924392"/>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1" name="object 11"/>
            <p:cNvSpPr/>
            <p:nvPr/>
          </p:nvSpPr>
          <p:spPr>
            <a:xfrm>
              <a:off x="1263204" y="922102"/>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2" name="object 12"/>
            <p:cNvSpPr/>
            <p:nvPr/>
          </p:nvSpPr>
          <p:spPr>
            <a:xfrm>
              <a:off x="1426972" y="937612"/>
              <a:ext cx="114935" cy="481965"/>
            </a:xfrm>
            <a:custGeom>
              <a:avLst/>
              <a:gdLst/>
              <a:ahLst/>
              <a:cxnLst/>
              <a:rect l="l" t="t" r="r" b="b"/>
              <a:pathLst>
                <a:path w="114934" h="481965">
                  <a:moveTo>
                    <a:pt x="114731" y="481801"/>
                  </a:moveTo>
                  <a:lnTo>
                    <a:pt x="0" y="0"/>
                  </a:lnTo>
                </a:path>
              </a:pathLst>
            </a:custGeom>
            <a:ln w="5060">
              <a:solidFill>
                <a:srgbClr val="22373A"/>
              </a:solidFill>
            </a:ln>
          </p:spPr>
          <p:txBody>
            <a:bodyPr wrap="square" lIns="0" tIns="0" rIns="0" bIns="0" rtlCol="0"/>
            <a:lstStyle/>
            <a:p>
              <a:endParaRPr sz="3804"/>
            </a:p>
          </p:txBody>
        </p:sp>
        <p:sp>
          <p:nvSpPr>
            <p:cNvPr id="13" name="object 13"/>
            <p:cNvSpPr/>
            <p:nvPr/>
          </p:nvSpPr>
          <p:spPr>
            <a:xfrm>
              <a:off x="1402900" y="935146"/>
              <a:ext cx="59690" cy="33020"/>
            </a:xfrm>
            <a:custGeom>
              <a:avLst/>
              <a:gdLst/>
              <a:ahLst/>
              <a:cxnLst/>
              <a:rect l="l" t="t" r="r" b="b"/>
              <a:pathLst>
                <a:path w="59690" h="33019">
                  <a:moveTo>
                    <a:pt x="0" y="32693"/>
                  </a:moveTo>
                  <a:lnTo>
                    <a:pt x="10556" y="25419"/>
                  </a:lnTo>
                  <a:lnTo>
                    <a:pt x="17628" y="17257"/>
                  </a:lnTo>
                  <a:lnTo>
                    <a:pt x="21757" y="8639"/>
                  </a:lnTo>
                  <a:lnTo>
                    <a:pt x="23486" y="0"/>
                  </a:lnTo>
                  <a:lnTo>
                    <a:pt x="28924" y="6933"/>
                  </a:lnTo>
                  <a:lnTo>
                    <a:pt x="36493" y="12765"/>
                  </a:lnTo>
                  <a:lnTo>
                    <a:pt x="46484" y="16865"/>
                  </a:lnTo>
                  <a:lnTo>
                    <a:pt x="59186" y="18601"/>
                  </a:lnTo>
                </a:path>
              </a:pathLst>
            </a:custGeom>
            <a:ln w="5070">
              <a:solidFill>
                <a:srgbClr val="22373A"/>
              </a:solidFill>
            </a:ln>
          </p:spPr>
          <p:txBody>
            <a:bodyPr wrap="square" lIns="0" tIns="0" rIns="0" bIns="0" rtlCol="0"/>
            <a:lstStyle/>
            <a:p>
              <a:endParaRPr sz="3804"/>
            </a:p>
          </p:txBody>
        </p:sp>
        <p:sp>
          <p:nvSpPr>
            <p:cNvPr id="14" name="object 14"/>
            <p:cNvSpPr/>
            <p:nvPr/>
          </p:nvSpPr>
          <p:spPr>
            <a:xfrm>
              <a:off x="1507032" y="897188"/>
              <a:ext cx="447675" cy="522605"/>
            </a:xfrm>
            <a:custGeom>
              <a:avLst/>
              <a:gdLst/>
              <a:ahLst/>
              <a:cxnLst/>
              <a:rect l="l" t="t" r="r" b="b"/>
              <a:pathLst>
                <a:path w="447675" h="522605">
                  <a:moveTo>
                    <a:pt x="447636" y="522225"/>
                  </a:moveTo>
                  <a:lnTo>
                    <a:pt x="0" y="0"/>
                  </a:lnTo>
                </a:path>
              </a:pathLst>
            </a:custGeom>
            <a:ln w="5060">
              <a:solidFill>
                <a:srgbClr val="22373A"/>
              </a:solidFill>
            </a:ln>
          </p:spPr>
          <p:txBody>
            <a:bodyPr wrap="square" lIns="0" tIns="0" rIns="0" bIns="0" rtlCol="0"/>
            <a:lstStyle/>
            <a:p>
              <a:endParaRPr sz="3804"/>
            </a:p>
          </p:txBody>
        </p:sp>
        <p:sp>
          <p:nvSpPr>
            <p:cNvPr id="15" name="object 15"/>
            <p:cNvSpPr/>
            <p:nvPr/>
          </p:nvSpPr>
          <p:spPr>
            <a:xfrm>
              <a:off x="1499433" y="895261"/>
              <a:ext cx="46355" cy="40005"/>
            </a:xfrm>
            <a:custGeom>
              <a:avLst/>
              <a:gdLst/>
              <a:ahLst/>
              <a:cxnLst/>
              <a:rect l="l" t="t" r="r" b="b"/>
              <a:pathLst>
                <a:path w="46355" h="40005">
                  <a:moveTo>
                    <a:pt x="0" y="39884"/>
                  </a:moveTo>
                  <a:lnTo>
                    <a:pt x="6073" y="28569"/>
                  </a:lnTo>
                  <a:lnTo>
                    <a:pt x="8634" y="18058"/>
                  </a:lnTo>
                  <a:lnTo>
                    <a:pt x="8365" y="8489"/>
                  </a:lnTo>
                  <a:lnTo>
                    <a:pt x="5948" y="0"/>
                  </a:lnTo>
                  <a:lnTo>
                    <a:pt x="13968" y="3686"/>
                  </a:lnTo>
                  <a:lnTo>
                    <a:pt x="23383" y="5414"/>
                  </a:lnTo>
                  <a:lnTo>
                    <a:pt x="34162" y="4491"/>
                  </a:lnTo>
                  <a:lnTo>
                    <a:pt x="46273" y="219"/>
                  </a:lnTo>
                </a:path>
              </a:pathLst>
            </a:custGeom>
            <a:ln w="5078">
              <a:solidFill>
                <a:srgbClr val="22373A"/>
              </a:solidFill>
            </a:ln>
          </p:spPr>
          <p:txBody>
            <a:bodyPr wrap="square" lIns="0" tIns="0" rIns="0" bIns="0" rtlCol="0"/>
            <a:lstStyle/>
            <a:p>
              <a:endParaRPr sz="3804"/>
            </a:p>
          </p:txBody>
        </p:sp>
        <p:sp>
          <p:nvSpPr>
            <p:cNvPr id="16" name="object 16"/>
            <p:cNvSpPr/>
            <p:nvPr/>
          </p:nvSpPr>
          <p:spPr>
            <a:xfrm>
              <a:off x="606285" y="874628"/>
              <a:ext cx="631190" cy="530225"/>
            </a:xfrm>
            <a:custGeom>
              <a:avLst/>
              <a:gdLst/>
              <a:ahLst/>
              <a:cxnLst/>
              <a:rect l="l" t="t" r="r" b="b"/>
              <a:pathLst>
                <a:path w="631190" h="530225">
                  <a:moveTo>
                    <a:pt x="0" y="529968"/>
                  </a:moveTo>
                  <a:lnTo>
                    <a:pt x="630986" y="0"/>
                  </a:lnTo>
                </a:path>
              </a:pathLst>
            </a:custGeom>
            <a:ln w="5060">
              <a:solidFill>
                <a:srgbClr val="22373A"/>
              </a:solidFill>
            </a:ln>
          </p:spPr>
          <p:txBody>
            <a:bodyPr wrap="square" lIns="0" tIns="0" rIns="0" bIns="0" rtlCol="0"/>
            <a:lstStyle/>
            <a:p>
              <a:endParaRPr sz="3804"/>
            </a:p>
          </p:txBody>
        </p:sp>
        <p:sp>
          <p:nvSpPr>
            <p:cNvPr id="17" name="object 17"/>
            <p:cNvSpPr/>
            <p:nvPr/>
          </p:nvSpPr>
          <p:spPr>
            <a:xfrm>
              <a:off x="1199339" y="866634"/>
              <a:ext cx="40005" cy="46990"/>
            </a:xfrm>
            <a:custGeom>
              <a:avLst/>
              <a:gdLst/>
              <a:ahLst/>
              <a:cxnLst/>
              <a:rect l="l" t="t" r="r" b="b"/>
              <a:pathLst>
                <a:path w="40005" h="46990">
                  <a:moveTo>
                    <a:pt x="0" y="0"/>
                  </a:moveTo>
                  <a:lnTo>
                    <a:pt x="11268" y="6195"/>
                  </a:lnTo>
                  <a:lnTo>
                    <a:pt x="21767" y="8865"/>
                  </a:lnTo>
                  <a:lnTo>
                    <a:pt x="31351" y="8692"/>
                  </a:lnTo>
                  <a:lnTo>
                    <a:pt x="39875" y="6358"/>
                  </a:lnTo>
                  <a:lnTo>
                    <a:pt x="36103" y="14351"/>
                  </a:lnTo>
                  <a:lnTo>
                    <a:pt x="34278" y="23761"/>
                  </a:lnTo>
                  <a:lnTo>
                    <a:pt x="35094" y="34563"/>
                  </a:lnTo>
                  <a:lnTo>
                    <a:pt x="39249" y="46732"/>
                  </a:lnTo>
                </a:path>
              </a:pathLst>
            </a:custGeom>
            <a:ln w="5085">
              <a:solidFill>
                <a:srgbClr val="22373A"/>
              </a:solidFill>
            </a:ln>
          </p:spPr>
          <p:txBody>
            <a:bodyPr wrap="square" lIns="0" tIns="0" rIns="0" bIns="0" rtlCol="0"/>
            <a:lstStyle/>
            <a:p>
              <a:endParaRPr sz="3804"/>
            </a:p>
          </p:txBody>
        </p:sp>
        <p:sp>
          <p:nvSpPr>
            <p:cNvPr id="18" name="object 18"/>
            <p:cNvSpPr/>
            <p:nvPr/>
          </p:nvSpPr>
          <p:spPr>
            <a:xfrm>
              <a:off x="1382864" y="309385"/>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19" name="object 19"/>
            <p:cNvSpPr/>
            <p:nvPr/>
          </p:nvSpPr>
          <p:spPr>
            <a:xfrm>
              <a:off x="1352498" y="306854"/>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0" name="object 20"/>
          <p:cNvSpPr txBox="1"/>
          <p:nvPr/>
        </p:nvSpPr>
        <p:spPr>
          <a:xfrm>
            <a:off x="527302" y="2296669"/>
            <a:ext cx="1087080" cy="1034479"/>
          </a:xfrm>
          <a:prstGeom prst="rect">
            <a:avLst/>
          </a:prstGeom>
        </p:spPr>
        <p:txBody>
          <a:bodyPr vert="horz" wrap="square" lIns="0" tIns="193259" rIns="0" bIns="0" rtlCol="0">
            <a:spAutoFit/>
          </a:bodyPr>
          <a:lstStyle/>
          <a:p>
            <a:pPr marL="131523">
              <a:spcBef>
                <a:spcPts val="1522"/>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0 </a:t>
            </a:r>
            <a:r>
              <a:rPr sz="1796" spc="32" dirty="0">
                <a:solidFill>
                  <a:srgbClr val="22373A"/>
                </a:solidFill>
                <a:latin typeface="Latin Modern Math"/>
                <a:cs typeface="Latin Modern Math"/>
              </a:rPr>
              <a:t>=</a:t>
            </a:r>
            <a:r>
              <a:rPr sz="1796" spc="-127" dirty="0">
                <a:solidFill>
                  <a:srgbClr val="22373A"/>
                </a:solidFill>
                <a:latin typeface="Latin Modern Math"/>
                <a:cs typeface="Latin Modern Math"/>
              </a:rPr>
              <a:t> </a:t>
            </a:r>
            <a:r>
              <a:rPr sz="1796" i="1" spc="21" dirty="0">
                <a:solidFill>
                  <a:srgbClr val="22373A"/>
                </a:solidFill>
                <a:latin typeface="DejaVu Sans Condensed"/>
                <a:cs typeface="DejaVu Sans Condensed"/>
              </a:rPr>
              <a:t>−</a:t>
            </a:r>
            <a:r>
              <a:rPr sz="1796" i="1" spc="21" dirty="0">
                <a:solidFill>
                  <a:srgbClr val="22373A"/>
                </a:solidFill>
                <a:latin typeface="Times New Roman"/>
                <a:cs typeface="Times New Roman"/>
              </a:rPr>
              <a:t>θ</a:t>
            </a:r>
            <a:endParaRPr sz="1796">
              <a:latin typeface="Times New Roman"/>
              <a:cs typeface="Times New Roman"/>
            </a:endParaRPr>
          </a:p>
          <a:p>
            <a:pPr marL="80524">
              <a:spcBef>
                <a:spcPts val="1585"/>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0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spc="-11" dirty="0">
                <a:solidFill>
                  <a:srgbClr val="22373A"/>
                </a:solidFill>
                <a:latin typeface="Latin Modern Math"/>
                <a:cs typeface="Latin Modern Math"/>
              </a:rPr>
              <a:t>1</a:t>
            </a:r>
            <a:endParaRPr sz="2325">
              <a:latin typeface="Latin Modern Math"/>
              <a:cs typeface="Latin Modern Math"/>
            </a:endParaRPr>
          </a:p>
        </p:txBody>
      </p:sp>
      <p:sp>
        <p:nvSpPr>
          <p:cNvPr id="25" name="object 25"/>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24</a:t>
            </a:r>
            <a:endParaRPr sz="1691">
              <a:latin typeface="Arial"/>
              <a:cs typeface="Arial"/>
            </a:endParaRPr>
          </a:p>
        </p:txBody>
      </p:sp>
      <p:sp>
        <p:nvSpPr>
          <p:cNvPr id="21" name="object 21"/>
          <p:cNvSpPr txBox="1"/>
          <p:nvPr/>
        </p:nvSpPr>
        <p:spPr>
          <a:xfrm>
            <a:off x="1949526" y="2427027"/>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2" name="object 22"/>
          <p:cNvSpPr txBox="1"/>
          <p:nvPr/>
        </p:nvSpPr>
        <p:spPr>
          <a:xfrm>
            <a:off x="2759630" y="2427026"/>
            <a:ext cx="1083054" cy="308882"/>
          </a:xfrm>
          <a:prstGeom prst="rect">
            <a:avLst/>
          </a:prstGeom>
        </p:spPr>
        <p:txBody>
          <a:bodyPr vert="horz" wrap="square" lIns="0" tIns="32210" rIns="0" bIns="0" rtlCol="0">
            <a:spAutoFit/>
          </a:bodyPr>
          <a:lstStyle/>
          <a:p>
            <a:pPr marL="107366">
              <a:spcBef>
                <a:spcPts val="254"/>
              </a:spcBef>
              <a:tabLst>
                <a:tab pos="715325" algn="l"/>
              </a:tabLst>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	</a:t>
            </a: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3</a:t>
            </a:r>
            <a:endParaRPr sz="1902" baseline="-13888">
              <a:latin typeface="LM Roman 8"/>
              <a:cs typeface="LM Roman 8"/>
            </a:endParaRPr>
          </a:p>
        </p:txBody>
      </p:sp>
      <p:sp>
        <p:nvSpPr>
          <p:cNvPr id="23" name="object 23"/>
          <p:cNvSpPr txBox="1"/>
          <p:nvPr/>
        </p:nvSpPr>
        <p:spPr>
          <a:xfrm>
            <a:off x="578329" y="3888118"/>
            <a:ext cx="3061272" cy="1540594"/>
          </a:xfrm>
          <a:prstGeom prst="rect">
            <a:avLst/>
          </a:prstGeom>
        </p:spPr>
        <p:txBody>
          <a:bodyPr vert="horz" wrap="square" lIns="0" tIns="26841" rIns="0" bIns="0" rtlCol="0">
            <a:spAutoFit/>
          </a:bodyPr>
          <a:lstStyle/>
          <a:p>
            <a:pPr marL="80524" marR="64419" indent="260360" algn="just">
              <a:lnSpc>
                <a:spcPct val="140700"/>
              </a:lnSpc>
              <a:spcBef>
                <a:spcPts val="211"/>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 </a:t>
            </a:r>
            <a:r>
              <a:rPr sz="2325" spc="-21" dirty="0">
                <a:solidFill>
                  <a:srgbClr val="22373A"/>
                </a:solidFill>
                <a:latin typeface="Latin Modern Math"/>
                <a:cs typeface="Latin Modern Math"/>
              </a:rPr>
              <a:t>=</a:t>
            </a:r>
            <a:r>
              <a:rPr sz="2325" spc="-306" dirty="0">
                <a:solidFill>
                  <a:srgbClr val="22373A"/>
                </a:solidFill>
                <a:latin typeface="Latin Modern Math"/>
                <a:cs typeface="Latin Modern Math"/>
              </a:rPr>
              <a:t> </a:t>
            </a:r>
            <a:r>
              <a:rPr sz="2325" i="1" spc="148" dirty="0">
                <a:solidFill>
                  <a:srgbClr val="22373A"/>
                </a:solidFill>
                <a:latin typeface="Times New Roman"/>
                <a:cs typeface="Times New Roman"/>
              </a:rPr>
              <a:t>isActorDamon  </a:t>
            </a: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 </a:t>
            </a:r>
            <a:r>
              <a:rPr sz="2325" spc="-21" dirty="0">
                <a:solidFill>
                  <a:srgbClr val="22373A"/>
                </a:solidFill>
                <a:latin typeface="Latin Modern Math"/>
                <a:cs typeface="Latin Modern Math"/>
              </a:rPr>
              <a:t>= </a:t>
            </a:r>
            <a:r>
              <a:rPr sz="2325" i="1" spc="137" dirty="0">
                <a:solidFill>
                  <a:srgbClr val="22373A"/>
                </a:solidFill>
                <a:latin typeface="Times New Roman"/>
                <a:cs typeface="Times New Roman"/>
              </a:rPr>
              <a:t>isGenreThriller  x</a:t>
            </a:r>
            <a:r>
              <a:rPr sz="2536" spc="205" baseline="-10416" dirty="0">
                <a:solidFill>
                  <a:srgbClr val="22373A"/>
                </a:solidFill>
                <a:latin typeface="LM Roman 8"/>
                <a:cs typeface="LM Roman 8"/>
              </a:rPr>
              <a:t>3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i="1" spc="137" dirty="0">
                <a:solidFill>
                  <a:srgbClr val="22373A"/>
                </a:solidFill>
                <a:latin typeface="Times New Roman"/>
                <a:cs typeface="Times New Roman"/>
              </a:rPr>
              <a:t>isDirectorNolan</a:t>
            </a:r>
            <a:endParaRPr sz="2325">
              <a:latin typeface="Times New Roman"/>
              <a:cs typeface="Times New Roman"/>
            </a:endParaRPr>
          </a:p>
        </p:txBody>
      </p:sp>
      <p:sp>
        <p:nvSpPr>
          <p:cNvPr id="24" name="object 24"/>
          <p:cNvSpPr txBox="1"/>
          <p:nvPr/>
        </p:nvSpPr>
        <p:spPr>
          <a:xfrm>
            <a:off x="4493349" y="0"/>
            <a:ext cx="7257936" cy="2372453"/>
          </a:xfrm>
          <a:prstGeom prst="rect">
            <a:avLst/>
          </a:prstGeom>
        </p:spPr>
        <p:txBody>
          <a:bodyPr vert="horz" wrap="square" lIns="0" tIns="170443" rIns="0" bIns="0" rtlCol="0">
            <a:spAutoFit/>
          </a:bodyPr>
          <a:lstStyle/>
          <a:p>
            <a:pPr marL="304650" indent="-225468">
              <a:spcBef>
                <a:spcPts val="1342"/>
              </a:spcBef>
              <a:buClr>
                <a:srgbClr val="FFFFFF"/>
              </a:buClr>
              <a:buFont typeface="Arial"/>
              <a:buChar char="•"/>
              <a:tabLst>
                <a:tab pos="305993" algn="l"/>
              </a:tabLst>
            </a:pPr>
            <a:r>
              <a:rPr sz="2325" i="1" spc="42" dirty="0">
                <a:solidFill>
                  <a:srgbClr val="22373A"/>
                </a:solidFill>
                <a:latin typeface="Times New Roman"/>
                <a:cs typeface="Times New Roman"/>
              </a:rPr>
              <a:t>w</a:t>
            </a:r>
            <a:r>
              <a:rPr sz="2536" spc="63" baseline="-10416" dirty="0">
                <a:solidFill>
                  <a:srgbClr val="22373A"/>
                </a:solidFill>
                <a:latin typeface="LM Roman 8"/>
                <a:cs typeface="LM Roman 8"/>
              </a:rPr>
              <a:t>0 </a:t>
            </a:r>
            <a:r>
              <a:rPr sz="2325" spc="-127" dirty="0">
                <a:solidFill>
                  <a:srgbClr val="22373A"/>
                </a:solidFill>
                <a:latin typeface="Arial"/>
                <a:cs typeface="Arial"/>
              </a:rPr>
              <a:t>is called </a:t>
            </a:r>
            <a:r>
              <a:rPr sz="2325" spc="-63" dirty="0">
                <a:solidFill>
                  <a:srgbClr val="22373A"/>
                </a:solidFill>
                <a:latin typeface="Arial"/>
                <a:cs typeface="Arial"/>
              </a:rPr>
              <a:t>the </a:t>
            </a:r>
            <a:r>
              <a:rPr sz="2325" spc="-148" dirty="0">
                <a:solidFill>
                  <a:srgbClr val="22373A"/>
                </a:solidFill>
                <a:latin typeface="Arial"/>
                <a:cs typeface="Arial"/>
              </a:rPr>
              <a:t>bias </a:t>
            </a:r>
            <a:r>
              <a:rPr sz="2325" spc="-222" dirty="0">
                <a:solidFill>
                  <a:srgbClr val="22373A"/>
                </a:solidFill>
                <a:latin typeface="Arial"/>
                <a:cs typeface="Arial"/>
              </a:rPr>
              <a:t>as </a:t>
            </a:r>
            <a:r>
              <a:rPr sz="2325" spc="85" dirty="0">
                <a:solidFill>
                  <a:srgbClr val="22373A"/>
                </a:solidFill>
                <a:latin typeface="Arial"/>
                <a:cs typeface="Arial"/>
              </a:rPr>
              <a:t>it </a:t>
            </a:r>
            <a:r>
              <a:rPr sz="2325" spc="-127" dirty="0">
                <a:solidFill>
                  <a:srgbClr val="22373A"/>
                </a:solidFill>
                <a:latin typeface="Arial"/>
                <a:cs typeface="Arial"/>
              </a:rPr>
              <a:t>represents </a:t>
            </a:r>
            <a:r>
              <a:rPr sz="2325" spc="-63" dirty="0">
                <a:solidFill>
                  <a:srgbClr val="22373A"/>
                </a:solidFill>
                <a:latin typeface="Arial"/>
                <a:cs typeface="Arial"/>
              </a:rPr>
              <a:t>the prior</a:t>
            </a:r>
            <a:r>
              <a:rPr sz="2325" spc="-211" dirty="0">
                <a:solidFill>
                  <a:srgbClr val="22373A"/>
                </a:solidFill>
                <a:latin typeface="Arial"/>
                <a:cs typeface="Arial"/>
              </a:rPr>
              <a:t> </a:t>
            </a:r>
            <a:r>
              <a:rPr sz="2325" spc="-95" dirty="0">
                <a:solidFill>
                  <a:srgbClr val="22373A"/>
                </a:solidFill>
                <a:latin typeface="Arial"/>
                <a:cs typeface="Arial"/>
              </a:rPr>
              <a:t>(prejudice)</a:t>
            </a:r>
            <a:endParaRPr sz="2325">
              <a:latin typeface="Arial"/>
              <a:cs typeface="Arial"/>
            </a:endParaRPr>
          </a:p>
          <a:p>
            <a:pPr marL="304650" marR="64419" indent="-225468">
              <a:lnSpc>
                <a:spcPct val="118000"/>
              </a:lnSpc>
              <a:spcBef>
                <a:spcPts val="634"/>
              </a:spcBef>
              <a:buClr>
                <a:srgbClr val="FFFFFF"/>
              </a:buClr>
              <a:buChar char="•"/>
              <a:tabLst>
                <a:tab pos="305993" algn="l"/>
              </a:tabLst>
            </a:pPr>
            <a:r>
              <a:rPr sz="2325" spc="-285" dirty="0">
                <a:solidFill>
                  <a:srgbClr val="22373A"/>
                </a:solidFill>
                <a:latin typeface="Arial"/>
                <a:cs typeface="Arial"/>
              </a:rPr>
              <a:t>A </a:t>
            </a:r>
            <a:r>
              <a:rPr sz="2325" spc="-127" dirty="0">
                <a:solidFill>
                  <a:srgbClr val="22373A"/>
                </a:solidFill>
                <a:latin typeface="Arial"/>
                <a:cs typeface="Arial"/>
              </a:rPr>
              <a:t>movie </a:t>
            </a:r>
            <a:r>
              <a:rPr sz="2325" spc="-32" dirty="0">
                <a:solidFill>
                  <a:srgbClr val="22373A"/>
                </a:solidFill>
                <a:latin typeface="Arial"/>
                <a:cs typeface="Arial"/>
              </a:rPr>
              <a:t>buff </a:t>
            </a:r>
            <a:r>
              <a:rPr sz="2325" spc="-180" dirty="0">
                <a:solidFill>
                  <a:srgbClr val="22373A"/>
                </a:solidFill>
                <a:latin typeface="Arial"/>
                <a:cs typeface="Arial"/>
              </a:rPr>
              <a:t>may have </a:t>
            </a:r>
            <a:r>
              <a:rPr sz="2325" spc="-232" dirty="0">
                <a:solidFill>
                  <a:srgbClr val="22373A"/>
                </a:solidFill>
                <a:latin typeface="Arial"/>
                <a:cs typeface="Arial"/>
              </a:rPr>
              <a:t>a </a:t>
            </a:r>
            <a:r>
              <a:rPr sz="2325" spc="-148" dirty="0">
                <a:solidFill>
                  <a:srgbClr val="22373A"/>
                </a:solidFill>
                <a:latin typeface="Arial"/>
                <a:cs typeface="Arial"/>
              </a:rPr>
              <a:t>very </a:t>
            </a:r>
            <a:r>
              <a:rPr sz="2325" spc="-63" dirty="0">
                <a:solidFill>
                  <a:srgbClr val="22373A"/>
                </a:solidFill>
                <a:latin typeface="Arial"/>
                <a:cs typeface="Arial"/>
              </a:rPr>
              <a:t>low </a:t>
            </a:r>
            <a:r>
              <a:rPr sz="2325" spc="-95" dirty="0">
                <a:solidFill>
                  <a:srgbClr val="22373A"/>
                </a:solidFill>
                <a:latin typeface="Arial"/>
                <a:cs typeface="Arial"/>
              </a:rPr>
              <a:t>threshold </a:t>
            </a:r>
            <a:r>
              <a:rPr sz="2325" spc="-148" dirty="0">
                <a:solidFill>
                  <a:srgbClr val="22373A"/>
                </a:solidFill>
                <a:latin typeface="Arial"/>
                <a:cs typeface="Arial"/>
              </a:rPr>
              <a:t>and </a:t>
            </a:r>
            <a:r>
              <a:rPr sz="2325" spc="-180" dirty="0">
                <a:solidFill>
                  <a:srgbClr val="22373A"/>
                </a:solidFill>
                <a:latin typeface="Arial"/>
                <a:cs typeface="Arial"/>
              </a:rPr>
              <a:t>may</a:t>
            </a:r>
            <a:r>
              <a:rPr sz="2325" spc="-338" dirty="0">
                <a:solidFill>
                  <a:srgbClr val="22373A"/>
                </a:solidFill>
                <a:latin typeface="Arial"/>
                <a:cs typeface="Arial"/>
              </a:rPr>
              <a:t> </a:t>
            </a:r>
            <a:r>
              <a:rPr sz="2325" spc="-85" dirty="0">
                <a:solidFill>
                  <a:srgbClr val="22373A"/>
                </a:solidFill>
                <a:latin typeface="Arial"/>
                <a:cs typeface="Arial"/>
              </a:rPr>
              <a:t>watch  </a:t>
            </a:r>
            <a:r>
              <a:rPr sz="2325" spc="-159" dirty="0">
                <a:solidFill>
                  <a:srgbClr val="22373A"/>
                </a:solidFill>
                <a:latin typeface="Arial"/>
                <a:cs typeface="Arial"/>
              </a:rPr>
              <a:t>any </a:t>
            </a:r>
            <a:r>
              <a:rPr sz="2325" spc="-127" dirty="0">
                <a:solidFill>
                  <a:srgbClr val="22373A"/>
                </a:solidFill>
                <a:latin typeface="Arial"/>
                <a:cs typeface="Arial"/>
              </a:rPr>
              <a:t>movie </a:t>
            </a:r>
            <a:r>
              <a:rPr sz="2325" spc="-106" dirty="0">
                <a:solidFill>
                  <a:srgbClr val="22373A"/>
                </a:solidFill>
                <a:latin typeface="Arial"/>
                <a:cs typeface="Arial"/>
              </a:rPr>
              <a:t>irrespective </a:t>
            </a:r>
            <a:r>
              <a:rPr sz="2325" dirty="0">
                <a:solidFill>
                  <a:srgbClr val="22373A"/>
                </a:solidFill>
                <a:latin typeface="Arial"/>
                <a:cs typeface="Arial"/>
              </a:rPr>
              <a:t>of </a:t>
            </a:r>
            <a:r>
              <a:rPr sz="2325" spc="-63" dirty="0">
                <a:solidFill>
                  <a:srgbClr val="22373A"/>
                </a:solidFill>
                <a:latin typeface="Arial"/>
                <a:cs typeface="Arial"/>
              </a:rPr>
              <a:t>the </a:t>
            </a:r>
            <a:r>
              <a:rPr sz="2325" spc="-137" dirty="0">
                <a:solidFill>
                  <a:srgbClr val="22373A"/>
                </a:solidFill>
                <a:latin typeface="Arial"/>
                <a:cs typeface="Arial"/>
              </a:rPr>
              <a:t>genre, </a:t>
            </a:r>
            <a:r>
              <a:rPr sz="2325" spc="-85" dirty="0">
                <a:solidFill>
                  <a:srgbClr val="22373A"/>
                </a:solidFill>
                <a:latin typeface="Arial"/>
                <a:cs typeface="Arial"/>
              </a:rPr>
              <a:t>actor, </a:t>
            </a:r>
            <a:r>
              <a:rPr sz="2325" spc="-74" dirty="0">
                <a:solidFill>
                  <a:srgbClr val="22373A"/>
                </a:solidFill>
                <a:latin typeface="Arial"/>
                <a:cs typeface="Arial"/>
              </a:rPr>
              <a:t>director </a:t>
            </a:r>
            <a:r>
              <a:rPr sz="2325" spc="74" dirty="0">
                <a:solidFill>
                  <a:srgbClr val="22373A"/>
                </a:solidFill>
                <a:latin typeface="Arial"/>
                <a:cs typeface="Arial"/>
              </a:rPr>
              <a:t>[</a:t>
            </a:r>
            <a:r>
              <a:rPr sz="2325" i="1" spc="74" dirty="0">
                <a:solidFill>
                  <a:srgbClr val="22373A"/>
                </a:solidFill>
                <a:latin typeface="Times New Roman"/>
                <a:cs typeface="Times New Roman"/>
              </a:rPr>
              <a:t>θ </a:t>
            </a:r>
            <a:r>
              <a:rPr sz="2325" spc="-21" dirty="0">
                <a:solidFill>
                  <a:srgbClr val="22373A"/>
                </a:solidFill>
                <a:latin typeface="Latin Modern Math"/>
                <a:cs typeface="Latin Modern Math"/>
              </a:rPr>
              <a:t>=</a:t>
            </a:r>
            <a:r>
              <a:rPr sz="2325" spc="-370" dirty="0">
                <a:solidFill>
                  <a:srgbClr val="22373A"/>
                </a:solidFill>
                <a:latin typeface="Latin Modern Math"/>
                <a:cs typeface="Latin Modern Math"/>
              </a:rPr>
              <a:t> </a:t>
            </a:r>
            <a:r>
              <a:rPr sz="2325" spc="63" dirty="0">
                <a:solidFill>
                  <a:srgbClr val="22373A"/>
                </a:solidFill>
                <a:latin typeface="Latin Modern Math"/>
                <a:cs typeface="Latin Modern Math"/>
              </a:rPr>
              <a:t>0</a:t>
            </a:r>
            <a:r>
              <a:rPr sz="2325" spc="63" dirty="0">
                <a:solidFill>
                  <a:srgbClr val="22373A"/>
                </a:solidFill>
                <a:latin typeface="Arial"/>
                <a:cs typeface="Arial"/>
              </a:rPr>
              <a:t>]</a:t>
            </a:r>
            <a:endParaRPr sz="2325">
              <a:latin typeface="Arial"/>
              <a:cs typeface="Arial"/>
            </a:endParaRPr>
          </a:p>
          <a:p>
            <a:pPr marL="304650" marR="64419" indent="-225468">
              <a:lnSpc>
                <a:spcPct val="118000"/>
              </a:lnSpc>
              <a:spcBef>
                <a:spcPts val="634"/>
              </a:spcBef>
              <a:buClr>
                <a:srgbClr val="FFFFFF"/>
              </a:buClr>
              <a:buChar char="•"/>
              <a:tabLst>
                <a:tab pos="305993" algn="l"/>
              </a:tabLst>
            </a:pPr>
            <a:r>
              <a:rPr sz="2325" spc="-137" dirty="0">
                <a:solidFill>
                  <a:srgbClr val="22373A"/>
                </a:solidFill>
                <a:latin typeface="Arial"/>
                <a:cs typeface="Arial"/>
              </a:rPr>
              <a:t>On </a:t>
            </a:r>
            <a:r>
              <a:rPr sz="2325" spc="-63" dirty="0">
                <a:solidFill>
                  <a:srgbClr val="22373A"/>
                </a:solidFill>
                <a:latin typeface="Arial"/>
                <a:cs typeface="Arial"/>
              </a:rPr>
              <a:t>the other </a:t>
            </a:r>
            <a:r>
              <a:rPr sz="2325" spc="-137" dirty="0">
                <a:solidFill>
                  <a:srgbClr val="22373A"/>
                </a:solidFill>
                <a:latin typeface="Arial"/>
                <a:cs typeface="Arial"/>
              </a:rPr>
              <a:t>hand, </a:t>
            </a:r>
            <a:r>
              <a:rPr sz="2325" spc="-232" dirty="0">
                <a:solidFill>
                  <a:srgbClr val="22373A"/>
                </a:solidFill>
                <a:latin typeface="Arial"/>
                <a:cs typeface="Arial"/>
              </a:rPr>
              <a:t>a </a:t>
            </a:r>
            <a:r>
              <a:rPr sz="2325" spc="-116" dirty="0">
                <a:solidFill>
                  <a:srgbClr val="22373A"/>
                </a:solidFill>
                <a:latin typeface="Arial"/>
                <a:cs typeface="Arial"/>
              </a:rPr>
              <a:t>selective </a:t>
            </a:r>
            <a:r>
              <a:rPr sz="2325" spc="-127" dirty="0">
                <a:solidFill>
                  <a:srgbClr val="22373A"/>
                </a:solidFill>
                <a:latin typeface="Arial"/>
                <a:cs typeface="Arial"/>
              </a:rPr>
              <a:t>viewer </a:t>
            </a:r>
            <a:r>
              <a:rPr sz="2325" spc="-180" dirty="0">
                <a:solidFill>
                  <a:srgbClr val="22373A"/>
                </a:solidFill>
                <a:latin typeface="Arial"/>
                <a:cs typeface="Arial"/>
              </a:rPr>
              <a:t>may </a:t>
            </a:r>
            <a:r>
              <a:rPr sz="2325" spc="-95" dirty="0">
                <a:solidFill>
                  <a:srgbClr val="22373A"/>
                </a:solidFill>
                <a:latin typeface="Arial"/>
                <a:cs typeface="Arial"/>
              </a:rPr>
              <a:t>only </a:t>
            </a:r>
            <a:r>
              <a:rPr sz="2325" spc="-85" dirty="0">
                <a:solidFill>
                  <a:srgbClr val="22373A"/>
                </a:solidFill>
                <a:latin typeface="Arial"/>
                <a:cs typeface="Arial"/>
              </a:rPr>
              <a:t>watch  </a:t>
            </a:r>
            <a:r>
              <a:rPr sz="2325" spc="-74" dirty="0">
                <a:solidFill>
                  <a:srgbClr val="22373A"/>
                </a:solidFill>
                <a:latin typeface="Arial"/>
                <a:cs typeface="Arial"/>
              </a:rPr>
              <a:t>thrillers</a:t>
            </a:r>
            <a:r>
              <a:rPr sz="2325" spc="-254" dirty="0">
                <a:solidFill>
                  <a:srgbClr val="22373A"/>
                </a:solidFill>
                <a:latin typeface="Arial"/>
                <a:cs typeface="Arial"/>
              </a:rPr>
              <a:t> </a:t>
            </a:r>
            <a:r>
              <a:rPr sz="2325" spc="-85" dirty="0">
                <a:solidFill>
                  <a:srgbClr val="22373A"/>
                </a:solidFill>
                <a:latin typeface="Arial"/>
                <a:cs typeface="Arial"/>
              </a:rPr>
              <a:t>starring</a:t>
            </a:r>
            <a:r>
              <a:rPr sz="2325" spc="-254" dirty="0">
                <a:solidFill>
                  <a:srgbClr val="22373A"/>
                </a:solidFill>
                <a:latin typeface="Arial"/>
                <a:cs typeface="Arial"/>
              </a:rPr>
              <a:t> </a:t>
            </a:r>
            <a:r>
              <a:rPr sz="2325" spc="-21" dirty="0">
                <a:solidFill>
                  <a:srgbClr val="22373A"/>
                </a:solidFill>
                <a:latin typeface="Arial"/>
                <a:cs typeface="Arial"/>
              </a:rPr>
              <a:t>Matt</a:t>
            </a:r>
            <a:r>
              <a:rPr sz="2325" spc="-241" dirty="0">
                <a:solidFill>
                  <a:srgbClr val="22373A"/>
                </a:solidFill>
                <a:latin typeface="Arial"/>
                <a:cs typeface="Arial"/>
              </a:rPr>
              <a:t> </a:t>
            </a:r>
            <a:r>
              <a:rPr sz="2325" spc="-159" dirty="0">
                <a:solidFill>
                  <a:srgbClr val="22373A"/>
                </a:solidFill>
                <a:latin typeface="Arial"/>
                <a:cs typeface="Arial"/>
              </a:rPr>
              <a:t>Damon</a:t>
            </a:r>
            <a:r>
              <a:rPr sz="2325" spc="-254" dirty="0">
                <a:solidFill>
                  <a:srgbClr val="22373A"/>
                </a:solidFill>
                <a:latin typeface="Arial"/>
                <a:cs typeface="Arial"/>
              </a:rPr>
              <a:t> </a:t>
            </a:r>
            <a:r>
              <a:rPr sz="2325" spc="-148" dirty="0">
                <a:solidFill>
                  <a:srgbClr val="22373A"/>
                </a:solidFill>
                <a:latin typeface="Arial"/>
                <a:cs typeface="Arial"/>
              </a:rPr>
              <a:t>and</a:t>
            </a:r>
            <a:r>
              <a:rPr sz="2325" spc="-241" dirty="0">
                <a:solidFill>
                  <a:srgbClr val="22373A"/>
                </a:solidFill>
                <a:latin typeface="Arial"/>
                <a:cs typeface="Arial"/>
              </a:rPr>
              <a:t> </a:t>
            </a:r>
            <a:r>
              <a:rPr sz="2325" spc="-85" dirty="0">
                <a:solidFill>
                  <a:srgbClr val="22373A"/>
                </a:solidFill>
                <a:latin typeface="Arial"/>
                <a:cs typeface="Arial"/>
              </a:rPr>
              <a:t>directed</a:t>
            </a:r>
            <a:r>
              <a:rPr sz="2325" spc="-254" dirty="0">
                <a:solidFill>
                  <a:srgbClr val="22373A"/>
                </a:solidFill>
                <a:latin typeface="Arial"/>
                <a:cs typeface="Arial"/>
              </a:rPr>
              <a:t> </a:t>
            </a:r>
            <a:r>
              <a:rPr sz="2325" spc="-137" dirty="0">
                <a:solidFill>
                  <a:srgbClr val="22373A"/>
                </a:solidFill>
                <a:latin typeface="Arial"/>
                <a:cs typeface="Arial"/>
              </a:rPr>
              <a:t>by</a:t>
            </a:r>
            <a:r>
              <a:rPr sz="2325" spc="-241" dirty="0">
                <a:solidFill>
                  <a:srgbClr val="22373A"/>
                </a:solidFill>
                <a:latin typeface="Arial"/>
                <a:cs typeface="Arial"/>
              </a:rPr>
              <a:t> </a:t>
            </a:r>
            <a:r>
              <a:rPr sz="2325" spc="-137" dirty="0">
                <a:solidFill>
                  <a:srgbClr val="22373A"/>
                </a:solidFill>
                <a:latin typeface="Arial"/>
                <a:cs typeface="Arial"/>
              </a:rPr>
              <a:t>Nolan</a:t>
            </a:r>
            <a:r>
              <a:rPr sz="2325" spc="-254" dirty="0">
                <a:solidFill>
                  <a:srgbClr val="22373A"/>
                </a:solidFill>
                <a:latin typeface="Arial"/>
                <a:cs typeface="Arial"/>
              </a:rPr>
              <a:t> </a:t>
            </a:r>
            <a:r>
              <a:rPr sz="2325" spc="74" dirty="0">
                <a:solidFill>
                  <a:srgbClr val="22373A"/>
                </a:solidFill>
                <a:latin typeface="Arial"/>
                <a:cs typeface="Arial"/>
              </a:rPr>
              <a:t>[</a:t>
            </a:r>
            <a:r>
              <a:rPr sz="2325" i="1" spc="74" dirty="0">
                <a:solidFill>
                  <a:srgbClr val="22373A"/>
                </a:solidFill>
                <a:latin typeface="Times New Roman"/>
                <a:cs typeface="Times New Roman"/>
              </a:rPr>
              <a:t>θ</a:t>
            </a:r>
            <a:r>
              <a:rPr sz="2325" i="1" spc="127" dirty="0">
                <a:solidFill>
                  <a:srgbClr val="22373A"/>
                </a:solidFill>
                <a:latin typeface="Times New Roman"/>
                <a:cs typeface="Times New Roman"/>
              </a:rPr>
              <a:t> </a:t>
            </a:r>
            <a:r>
              <a:rPr sz="2325" spc="-21" dirty="0">
                <a:solidFill>
                  <a:srgbClr val="22373A"/>
                </a:solidFill>
                <a:latin typeface="Latin Modern Math"/>
                <a:cs typeface="Latin Modern Math"/>
              </a:rPr>
              <a:t>=</a:t>
            </a:r>
            <a:r>
              <a:rPr sz="2325" spc="-137" dirty="0">
                <a:solidFill>
                  <a:srgbClr val="22373A"/>
                </a:solidFill>
                <a:latin typeface="Latin Modern Math"/>
                <a:cs typeface="Latin Modern Math"/>
              </a:rPr>
              <a:t> </a:t>
            </a:r>
            <a:r>
              <a:rPr sz="2325" spc="63" dirty="0">
                <a:solidFill>
                  <a:srgbClr val="22373A"/>
                </a:solidFill>
                <a:latin typeface="Latin Modern Math"/>
                <a:cs typeface="Latin Modern Math"/>
              </a:rPr>
              <a:t>3</a:t>
            </a:r>
            <a:r>
              <a:rPr sz="2325" spc="63" dirty="0">
                <a:solidFill>
                  <a:srgbClr val="22373A"/>
                </a:solidFill>
                <a:latin typeface="Arial"/>
                <a:cs typeface="Arial"/>
              </a:rPr>
              <a:t>]</a:t>
            </a:r>
            <a:endParaRPr sz="2325">
              <a:latin typeface="Arial"/>
              <a:cs typeface="Arial"/>
            </a:endParaRPr>
          </a:p>
        </p:txBody>
      </p:sp>
    </p:spTree>
    <p:extLst>
      <p:ext uri="{BB962C8B-B14F-4D97-AF65-F5344CB8AC3E}">
        <p14:creationId xmlns:p14="http://schemas.microsoft.com/office/powerpoint/2010/main" val="3058187184"/>
      </p:ext>
    </p:extLst>
  </p:cSld>
  <p:clrMapOvr>
    <a:masterClrMapping/>
  </p:clrMapOvr>
  <p:transition>
    <p:cut/>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369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a:t>
            </a:r>
            <a:endParaRPr sz="2536" baseline="-10416">
              <a:latin typeface="LM Roman 8"/>
              <a:cs typeface="LM Roman 8"/>
            </a:endParaRPr>
          </a:p>
        </p:txBody>
      </p:sp>
      <p:sp>
        <p:nvSpPr>
          <p:cNvPr id="3" name="object 3"/>
          <p:cNvSpPr txBox="1"/>
          <p:nvPr/>
        </p:nvSpPr>
        <p:spPr>
          <a:xfrm>
            <a:off x="3078292"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a:t>
            </a:r>
            <a:endParaRPr sz="2536" baseline="-10416">
              <a:latin typeface="LM Roman 8"/>
              <a:cs typeface="LM Roman 8"/>
            </a:endParaRPr>
          </a:p>
        </p:txBody>
      </p:sp>
      <p:sp>
        <p:nvSpPr>
          <p:cNvPr id="4" name="object 4"/>
          <p:cNvSpPr txBox="1"/>
          <p:nvPr/>
        </p:nvSpPr>
        <p:spPr>
          <a:xfrm>
            <a:off x="4067400" y="2909292"/>
            <a:ext cx="442885" cy="382183"/>
          </a:xfrm>
          <a:prstGeom prst="rect">
            <a:avLst/>
          </a:prstGeom>
        </p:spPr>
        <p:txBody>
          <a:bodyPr vert="horz" wrap="square" lIns="0" tIns="24157" rIns="0" bIns="0" rtlCol="0">
            <a:spAutoFit/>
          </a:bodyPr>
          <a:lstStyle/>
          <a:p>
            <a:pPr marL="80524">
              <a:spcBef>
                <a:spcPts val="190"/>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3</a:t>
            </a:r>
            <a:endParaRPr sz="2536" baseline="-10416">
              <a:latin typeface="LM Roman 8"/>
              <a:cs typeface="LM Roman 8"/>
            </a:endParaRPr>
          </a:p>
        </p:txBody>
      </p:sp>
      <p:grpSp>
        <p:nvGrpSpPr>
          <p:cNvPr id="5" name="object 5"/>
          <p:cNvGrpSpPr/>
          <p:nvPr/>
        </p:nvGrpSpPr>
        <p:grpSpPr>
          <a:xfrm>
            <a:off x="2534510" y="1198875"/>
            <a:ext cx="782429" cy="782429"/>
            <a:chOff x="1197787" y="567245"/>
            <a:chExt cx="370205" cy="370205"/>
          </a:xfrm>
        </p:grpSpPr>
        <p:sp>
          <p:nvSpPr>
            <p:cNvPr id="6" name="object 6"/>
            <p:cNvSpPr/>
            <p:nvPr/>
          </p:nvSpPr>
          <p:spPr>
            <a:xfrm>
              <a:off x="1202867" y="572325"/>
              <a:ext cx="360045" cy="360045"/>
            </a:xfrm>
            <a:custGeom>
              <a:avLst/>
              <a:gdLst/>
              <a:ahLst/>
              <a:cxnLst/>
              <a:rect l="l" t="t" r="r" b="b"/>
              <a:pathLst>
                <a:path w="360044" h="360044">
                  <a:moveTo>
                    <a:pt x="179997" y="0"/>
                  </a:move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lnTo>
                    <a:pt x="353576" y="132150"/>
                  </a:lnTo>
                  <a:lnTo>
                    <a:pt x="335430" y="89151"/>
                  </a:lnTo>
                  <a:lnTo>
                    <a:pt x="307282" y="52721"/>
                  </a:lnTo>
                  <a:lnTo>
                    <a:pt x="270851" y="24575"/>
                  </a:lnTo>
                  <a:lnTo>
                    <a:pt x="227850" y="6429"/>
                  </a:lnTo>
                  <a:lnTo>
                    <a:pt x="179997" y="0"/>
                  </a:lnTo>
                  <a:close/>
                </a:path>
              </a:pathLst>
            </a:custGeom>
            <a:solidFill>
              <a:srgbClr val="E5E5FF"/>
            </a:solidFill>
          </p:spPr>
          <p:txBody>
            <a:bodyPr wrap="square" lIns="0" tIns="0" rIns="0" bIns="0" rtlCol="0"/>
            <a:lstStyle/>
            <a:p>
              <a:endParaRPr sz="3804"/>
            </a:p>
          </p:txBody>
        </p:sp>
        <p:sp>
          <p:nvSpPr>
            <p:cNvPr id="7" name="object 7"/>
            <p:cNvSpPr/>
            <p:nvPr/>
          </p:nvSpPr>
          <p:spPr>
            <a:xfrm>
              <a:off x="1202867" y="572325"/>
              <a:ext cx="360045" cy="360045"/>
            </a:xfrm>
            <a:custGeom>
              <a:avLst/>
              <a:gdLst/>
              <a:ahLst/>
              <a:cxnLst/>
              <a:rect l="l" t="t" r="r" b="b"/>
              <a:pathLst>
                <a:path w="360044" h="360044">
                  <a:moveTo>
                    <a:pt x="360006" y="180002"/>
                  </a:moveTo>
                  <a:lnTo>
                    <a:pt x="353576" y="132150"/>
                  </a:lnTo>
                  <a:lnTo>
                    <a:pt x="335430" y="89151"/>
                  </a:lnTo>
                  <a:lnTo>
                    <a:pt x="307282" y="52721"/>
                  </a:lnTo>
                  <a:lnTo>
                    <a:pt x="270851" y="24575"/>
                  </a:lnTo>
                  <a:lnTo>
                    <a:pt x="227850" y="6429"/>
                  </a:lnTo>
                  <a:lnTo>
                    <a:pt x="179997" y="0"/>
                  </a:lnTo>
                  <a:lnTo>
                    <a:pt x="132144" y="6429"/>
                  </a:lnTo>
                  <a:lnTo>
                    <a:pt x="89146" y="24575"/>
                  </a:lnTo>
                  <a:lnTo>
                    <a:pt x="52717" y="52721"/>
                  </a:lnTo>
                  <a:lnTo>
                    <a:pt x="24573" y="89151"/>
                  </a:lnTo>
                  <a:lnTo>
                    <a:pt x="6429" y="132150"/>
                  </a:lnTo>
                  <a:lnTo>
                    <a:pt x="0" y="180002"/>
                  </a:lnTo>
                  <a:lnTo>
                    <a:pt x="6429" y="227854"/>
                  </a:lnTo>
                  <a:lnTo>
                    <a:pt x="24573" y="270852"/>
                  </a:lnTo>
                  <a:lnTo>
                    <a:pt x="52717" y="307283"/>
                  </a:lnTo>
                  <a:lnTo>
                    <a:pt x="89146" y="335428"/>
                  </a:lnTo>
                  <a:lnTo>
                    <a:pt x="132144" y="353574"/>
                  </a:lnTo>
                  <a:lnTo>
                    <a:pt x="179997" y="360004"/>
                  </a:lnTo>
                  <a:lnTo>
                    <a:pt x="227850" y="353574"/>
                  </a:lnTo>
                  <a:lnTo>
                    <a:pt x="270851" y="335428"/>
                  </a:lnTo>
                  <a:lnTo>
                    <a:pt x="307282" y="307283"/>
                  </a:lnTo>
                  <a:lnTo>
                    <a:pt x="335430" y="270852"/>
                  </a:lnTo>
                  <a:lnTo>
                    <a:pt x="353576" y="227854"/>
                  </a:lnTo>
                  <a:lnTo>
                    <a:pt x="360006" y="180002"/>
                  </a:lnTo>
                  <a:close/>
                </a:path>
              </a:pathLst>
            </a:custGeom>
            <a:ln w="10122">
              <a:solidFill>
                <a:srgbClr val="7F7FFF"/>
              </a:solidFill>
            </a:ln>
          </p:spPr>
          <p:txBody>
            <a:bodyPr wrap="square" lIns="0" tIns="0" rIns="0" bIns="0" rtlCol="0"/>
            <a:lstStyle/>
            <a:p>
              <a:endParaRPr sz="3804"/>
            </a:p>
          </p:txBody>
        </p:sp>
      </p:grpSp>
      <p:sp>
        <p:nvSpPr>
          <p:cNvPr id="8" name="object 8"/>
          <p:cNvSpPr txBox="1"/>
          <p:nvPr/>
        </p:nvSpPr>
        <p:spPr>
          <a:xfrm>
            <a:off x="2821688" y="163676"/>
            <a:ext cx="197285" cy="382183"/>
          </a:xfrm>
          <a:prstGeom prst="rect">
            <a:avLst/>
          </a:prstGeom>
        </p:spPr>
        <p:txBody>
          <a:bodyPr vert="horz" wrap="square" lIns="0" tIns="24157" rIns="0" bIns="0" rtlCol="0">
            <a:spAutoFit/>
          </a:bodyPr>
          <a:lstStyle/>
          <a:p>
            <a:pPr marL="26841">
              <a:spcBef>
                <a:spcPts val="190"/>
              </a:spcBef>
            </a:pPr>
            <a:r>
              <a:rPr sz="2325" i="1" spc="95" dirty="0">
                <a:solidFill>
                  <a:srgbClr val="22373A"/>
                </a:solidFill>
                <a:latin typeface="Times New Roman"/>
                <a:cs typeface="Times New Roman"/>
              </a:rPr>
              <a:t>y</a:t>
            </a:r>
            <a:endParaRPr sz="2325">
              <a:latin typeface="Times New Roman"/>
              <a:cs typeface="Times New Roman"/>
            </a:endParaRPr>
          </a:p>
        </p:txBody>
      </p:sp>
      <p:grpSp>
        <p:nvGrpSpPr>
          <p:cNvPr id="9" name="object 9"/>
          <p:cNvGrpSpPr/>
          <p:nvPr/>
        </p:nvGrpSpPr>
        <p:grpSpPr>
          <a:xfrm>
            <a:off x="1279018" y="643191"/>
            <a:ext cx="2861303" cy="2363393"/>
            <a:chOff x="603754" y="304324"/>
            <a:chExt cx="1353820" cy="1118235"/>
          </a:xfrm>
        </p:grpSpPr>
        <p:sp>
          <p:nvSpPr>
            <p:cNvPr id="10" name="object 10"/>
            <p:cNvSpPr/>
            <p:nvPr/>
          </p:nvSpPr>
          <p:spPr>
            <a:xfrm>
              <a:off x="1065174" y="924392"/>
              <a:ext cx="236220" cy="495300"/>
            </a:xfrm>
            <a:custGeom>
              <a:avLst/>
              <a:gdLst/>
              <a:ahLst/>
              <a:cxnLst/>
              <a:rect l="l" t="t" r="r" b="b"/>
              <a:pathLst>
                <a:path w="236219" h="495300">
                  <a:moveTo>
                    <a:pt x="0" y="495021"/>
                  </a:moveTo>
                  <a:lnTo>
                    <a:pt x="235762" y="0"/>
                  </a:lnTo>
                </a:path>
              </a:pathLst>
            </a:custGeom>
            <a:ln w="5060">
              <a:solidFill>
                <a:srgbClr val="22373A"/>
              </a:solidFill>
            </a:ln>
          </p:spPr>
          <p:txBody>
            <a:bodyPr wrap="square" lIns="0" tIns="0" rIns="0" bIns="0" rtlCol="0"/>
            <a:lstStyle/>
            <a:p>
              <a:endParaRPr sz="3804"/>
            </a:p>
          </p:txBody>
        </p:sp>
        <p:sp>
          <p:nvSpPr>
            <p:cNvPr id="11" name="object 11"/>
            <p:cNvSpPr/>
            <p:nvPr/>
          </p:nvSpPr>
          <p:spPr>
            <a:xfrm>
              <a:off x="1263204" y="922102"/>
              <a:ext cx="55244" cy="37465"/>
            </a:xfrm>
            <a:custGeom>
              <a:avLst/>
              <a:gdLst/>
              <a:ahLst/>
              <a:cxnLst/>
              <a:rect l="l" t="t" r="r" b="b"/>
              <a:pathLst>
                <a:path w="55244" h="37465">
                  <a:moveTo>
                    <a:pt x="0" y="10729"/>
                  </a:moveTo>
                  <a:lnTo>
                    <a:pt x="12791" y="11689"/>
                  </a:lnTo>
                  <a:lnTo>
                    <a:pt x="23425" y="9768"/>
                  </a:lnTo>
                  <a:lnTo>
                    <a:pt x="32053" y="5646"/>
                  </a:lnTo>
                  <a:lnTo>
                    <a:pt x="38824" y="0"/>
                  </a:lnTo>
                  <a:lnTo>
                    <a:pt x="38708" y="8815"/>
                  </a:lnTo>
                  <a:lnTo>
                    <a:pt x="40945" y="18112"/>
                  </a:lnTo>
                  <a:lnTo>
                    <a:pt x="46156" y="27578"/>
                  </a:lnTo>
                  <a:lnTo>
                    <a:pt x="54963" y="36905"/>
                  </a:lnTo>
                </a:path>
              </a:pathLst>
            </a:custGeom>
            <a:ln w="5073">
              <a:solidFill>
                <a:srgbClr val="22373A"/>
              </a:solidFill>
            </a:ln>
          </p:spPr>
          <p:txBody>
            <a:bodyPr wrap="square" lIns="0" tIns="0" rIns="0" bIns="0" rtlCol="0"/>
            <a:lstStyle/>
            <a:p>
              <a:endParaRPr sz="3804"/>
            </a:p>
          </p:txBody>
        </p:sp>
        <p:sp>
          <p:nvSpPr>
            <p:cNvPr id="12" name="object 12"/>
            <p:cNvSpPr/>
            <p:nvPr/>
          </p:nvSpPr>
          <p:spPr>
            <a:xfrm>
              <a:off x="1426972" y="937612"/>
              <a:ext cx="114935" cy="481965"/>
            </a:xfrm>
            <a:custGeom>
              <a:avLst/>
              <a:gdLst/>
              <a:ahLst/>
              <a:cxnLst/>
              <a:rect l="l" t="t" r="r" b="b"/>
              <a:pathLst>
                <a:path w="114934" h="481965">
                  <a:moveTo>
                    <a:pt x="114731" y="481801"/>
                  </a:moveTo>
                  <a:lnTo>
                    <a:pt x="0" y="0"/>
                  </a:lnTo>
                </a:path>
              </a:pathLst>
            </a:custGeom>
            <a:ln w="5060">
              <a:solidFill>
                <a:srgbClr val="22373A"/>
              </a:solidFill>
            </a:ln>
          </p:spPr>
          <p:txBody>
            <a:bodyPr wrap="square" lIns="0" tIns="0" rIns="0" bIns="0" rtlCol="0"/>
            <a:lstStyle/>
            <a:p>
              <a:endParaRPr sz="3804"/>
            </a:p>
          </p:txBody>
        </p:sp>
        <p:sp>
          <p:nvSpPr>
            <p:cNvPr id="13" name="object 13"/>
            <p:cNvSpPr/>
            <p:nvPr/>
          </p:nvSpPr>
          <p:spPr>
            <a:xfrm>
              <a:off x="1402900" y="935146"/>
              <a:ext cx="59690" cy="33020"/>
            </a:xfrm>
            <a:custGeom>
              <a:avLst/>
              <a:gdLst/>
              <a:ahLst/>
              <a:cxnLst/>
              <a:rect l="l" t="t" r="r" b="b"/>
              <a:pathLst>
                <a:path w="59690" h="33019">
                  <a:moveTo>
                    <a:pt x="0" y="32693"/>
                  </a:moveTo>
                  <a:lnTo>
                    <a:pt x="10556" y="25419"/>
                  </a:lnTo>
                  <a:lnTo>
                    <a:pt x="17628" y="17257"/>
                  </a:lnTo>
                  <a:lnTo>
                    <a:pt x="21757" y="8639"/>
                  </a:lnTo>
                  <a:lnTo>
                    <a:pt x="23486" y="0"/>
                  </a:lnTo>
                  <a:lnTo>
                    <a:pt x="28924" y="6933"/>
                  </a:lnTo>
                  <a:lnTo>
                    <a:pt x="36493" y="12765"/>
                  </a:lnTo>
                  <a:lnTo>
                    <a:pt x="46484" y="16865"/>
                  </a:lnTo>
                  <a:lnTo>
                    <a:pt x="59186" y="18601"/>
                  </a:lnTo>
                </a:path>
              </a:pathLst>
            </a:custGeom>
            <a:ln w="5070">
              <a:solidFill>
                <a:srgbClr val="22373A"/>
              </a:solidFill>
            </a:ln>
          </p:spPr>
          <p:txBody>
            <a:bodyPr wrap="square" lIns="0" tIns="0" rIns="0" bIns="0" rtlCol="0"/>
            <a:lstStyle/>
            <a:p>
              <a:endParaRPr sz="3804"/>
            </a:p>
          </p:txBody>
        </p:sp>
        <p:sp>
          <p:nvSpPr>
            <p:cNvPr id="14" name="object 14"/>
            <p:cNvSpPr/>
            <p:nvPr/>
          </p:nvSpPr>
          <p:spPr>
            <a:xfrm>
              <a:off x="1507032" y="897188"/>
              <a:ext cx="447675" cy="522605"/>
            </a:xfrm>
            <a:custGeom>
              <a:avLst/>
              <a:gdLst/>
              <a:ahLst/>
              <a:cxnLst/>
              <a:rect l="l" t="t" r="r" b="b"/>
              <a:pathLst>
                <a:path w="447675" h="522605">
                  <a:moveTo>
                    <a:pt x="447636" y="522225"/>
                  </a:moveTo>
                  <a:lnTo>
                    <a:pt x="0" y="0"/>
                  </a:lnTo>
                </a:path>
              </a:pathLst>
            </a:custGeom>
            <a:ln w="5060">
              <a:solidFill>
                <a:srgbClr val="22373A"/>
              </a:solidFill>
            </a:ln>
          </p:spPr>
          <p:txBody>
            <a:bodyPr wrap="square" lIns="0" tIns="0" rIns="0" bIns="0" rtlCol="0"/>
            <a:lstStyle/>
            <a:p>
              <a:endParaRPr sz="3804"/>
            </a:p>
          </p:txBody>
        </p:sp>
        <p:sp>
          <p:nvSpPr>
            <p:cNvPr id="15" name="object 15"/>
            <p:cNvSpPr/>
            <p:nvPr/>
          </p:nvSpPr>
          <p:spPr>
            <a:xfrm>
              <a:off x="1499433" y="895261"/>
              <a:ext cx="46355" cy="40005"/>
            </a:xfrm>
            <a:custGeom>
              <a:avLst/>
              <a:gdLst/>
              <a:ahLst/>
              <a:cxnLst/>
              <a:rect l="l" t="t" r="r" b="b"/>
              <a:pathLst>
                <a:path w="46355" h="40005">
                  <a:moveTo>
                    <a:pt x="0" y="39884"/>
                  </a:moveTo>
                  <a:lnTo>
                    <a:pt x="6073" y="28569"/>
                  </a:lnTo>
                  <a:lnTo>
                    <a:pt x="8634" y="18058"/>
                  </a:lnTo>
                  <a:lnTo>
                    <a:pt x="8365" y="8489"/>
                  </a:lnTo>
                  <a:lnTo>
                    <a:pt x="5948" y="0"/>
                  </a:lnTo>
                  <a:lnTo>
                    <a:pt x="13968" y="3686"/>
                  </a:lnTo>
                  <a:lnTo>
                    <a:pt x="23383" y="5414"/>
                  </a:lnTo>
                  <a:lnTo>
                    <a:pt x="34162" y="4491"/>
                  </a:lnTo>
                  <a:lnTo>
                    <a:pt x="46273" y="219"/>
                  </a:lnTo>
                </a:path>
              </a:pathLst>
            </a:custGeom>
            <a:ln w="5078">
              <a:solidFill>
                <a:srgbClr val="22373A"/>
              </a:solidFill>
            </a:ln>
          </p:spPr>
          <p:txBody>
            <a:bodyPr wrap="square" lIns="0" tIns="0" rIns="0" bIns="0" rtlCol="0"/>
            <a:lstStyle/>
            <a:p>
              <a:endParaRPr sz="3804"/>
            </a:p>
          </p:txBody>
        </p:sp>
        <p:sp>
          <p:nvSpPr>
            <p:cNvPr id="16" name="object 16"/>
            <p:cNvSpPr/>
            <p:nvPr/>
          </p:nvSpPr>
          <p:spPr>
            <a:xfrm>
              <a:off x="606285" y="874628"/>
              <a:ext cx="631190" cy="530225"/>
            </a:xfrm>
            <a:custGeom>
              <a:avLst/>
              <a:gdLst/>
              <a:ahLst/>
              <a:cxnLst/>
              <a:rect l="l" t="t" r="r" b="b"/>
              <a:pathLst>
                <a:path w="631190" h="530225">
                  <a:moveTo>
                    <a:pt x="0" y="529968"/>
                  </a:moveTo>
                  <a:lnTo>
                    <a:pt x="630986" y="0"/>
                  </a:lnTo>
                </a:path>
              </a:pathLst>
            </a:custGeom>
            <a:ln w="5060">
              <a:solidFill>
                <a:srgbClr val="22373A"/>
              </a:solidFill>
            </a:ln>
          </p:spPr>
          <p:txBody>
            <a:bodyPr wrap="square" lIns="0" tIns="0" rIns="0" bIns="0" rtlCol="0"/>
            <a:lstStyle/>
            <a:p>
              <a:endParaRPr sz="3804"/>
            </a:p>
          </p:txBody>
        </p:sp>
        <p:sp>
          <p:nvSpPr>
            <p:cNvPr id="17" name="object 17"/>
            <p:cNvSpPr/>
            <p:nvPr/>
          </p:nvSpPr>
          <p:spPr>
            <a:xfrm>
              <a:off x="1199339" y="866634"/>
              <a:ext cx="40005" cy="46990"/>
            </a:xfrm>
            <a:custGeom>
              <a:avLst/>
              <a:gdLst/>
              <a:ahLst/>
              <a:cxnLst/>
              <a:rect l="l" t="t" r="r" b="b"/>
              <a:pathLst>
                <a:path w="40005" h="46990">
                  <a:moveTo>
                    <a:pt x="0" y="0"/>
                  </a:moveTo>
                  <a:lnTo>
                    <a:pt x="11268" y="6195"/>
                  </a:lnTo>
                  <a:lnTo>
                    <a:pt x="21767" y="8865"/>
                  </a:lnTo>
                  <a:lnTo>
                    <a:pt x="31351" y="8692"/>
                  </a:lnTo>
                  <a:lnTo>
                    <a:pt x="39875" y="6358"/>
                  </a:lnTo>
                  <a:lnTo>
                    <a:pt x="36103" y="14351"/>
                  </a:lnTo>
                  <a:lnTo>
                    <a:pt x="34278" y="23761"/>
                  </a:lnTo>
                  <a:lnTo>
                    <a:pt x="35094" y="34563"/>
                  </a:lnTo>
                  <a:lnTo>
                    <a:pt x="39249" y="46732"/>
                  </a:lnTo>
                </a:path>
              </a:pathLst>
            </a:custGeom>
            <a:ln w="5085">
              <a:solidFill>
                <a:srgbClr val="22373A"/>
              </a:solidFill>
            </a:ln>
          </p:spPr>
          <p:txBody>
            <a:bodyPr wrap="square" lIns="0" tIns="0" rIns="0" bIns="0" rtlCol="0"/>
            <a:lstStyle/>
            <a:p>
              <a:endParaRPr sz="3804"/>
            </a:p>
          </p:txBody>
        </p:sp>
        <p:sp>
          <p:nvSpPr>
            <p:cNvPr id="18" name="object 18"/>
            <p:cNvSpPr/>
            <p:nvPr/>
          </p:nvSpPr>
          <p:spPr>
            <a:xfrm>
              <a:off x="1382864" y="309385"/>
              <a:ext cx="0" cy="258445"/>
            </a:xfrm>
            <a:custGeom>
              <a:avLst/>
              <a:gdLst/>
              <a:ahLst/>
              <a:cxnLst/>
              <a:rect l="l" t="t" r="r" b="b"/>
              <a:pathLst>
                <a:path h="258445">
                  <a:moveTo>
                    <a:pt x="0" y="257878"/>
                  </a:moveTo>
                  <a:lnTo>
                    <a:pt x="0" y="0"/>
                  </a:lnTo>
                </a:path>
              </a:pathLst>
            </a:custGeom>
            <a:ln w="5060">
              <a:solidFill>
                <a:srgbClr val="22373A"/>
              </a:solidFill>
            </a:ln>
          </p:spPr>
          <p:txBody>
            <a:bodyPr wrap="square" lIns="0" tIns="0" rIns="0" bIns="0" rtlCol="0"/>
            <a:lstStyle/>
            <a:p>
              <a:endParaRPr sz="3804"/>
            </a:p>
          </p:txBody>
        </p:sp>
        <p:sp>
          <p:nvSpPr>
            <p:cNvPr id="19" name="object 19"/>
            <p:cNvSpPr/>
            <p:nvPr/>
          </p:nvSpPr>
          <p:spPr>
            <a:xfrm>
              <a:off x="1352498" y="306854"/>
              <a:ext cx="60960" cy="26670"/>
            </a:xfrm>
            <a:custGeom>
              <a:avLst/>
              <a:gdLst/>
              <a:ahLst/>
              <a:cxnLst/>
              <a:rect l="l" t="t" r="r" b="b"/>
              <a:pathLst>
                <a:path w="60959" h="26670">
                  <a:moveTo>
                    <a:pt x="0" y="26317"/>
                  </a:moveTo>
                  <a:lnTo>
                    <a:pt x="11933" y="21694"/>
                  </a:lnTo>
                  <a:lnTo>
                    <a:pt x="20687" y="15403"/>
                  </a:lnTo>
                  <a:lnTo>
                    <a:pt x="26689" y="7990"/>
                  </a:lnTo>
                  <a:lnTo>
                    <a:pt x="30366" y="0"/>
                  </a:lnTo>
                  <a:lnTo>
                    <a:pt x="34043" y="7990"/>
                  </a:lnTo>
                  <a:lnTo>
                    <a:pt x="40045" y="15403"/>
                  </a:lnTo>
                  <a:lnTo>
                    <a:pt x="48799" y="21694"/>
                  </a:lnTo>
                  <a:lnTo>
                    <a:pt x="60732" y="26317"/>
                  </a:lnTo>
                </a:path>
              </a:pathLst>
            </a:custGeom>
            <a:ln w="5060">
              <a:solidFill>
                <a:srgbClr val="22373A"/>
              </a:solidFill>
            </a:ln>
          </p:spPr>
          <p:txBody>
            <a:bodyPr wrap="square" lIns="0" tIns="0" rIns="0" bIns="0" rtlCol="0"/>
            <a:lstStyle/>
            <a:p>
              <a:endParaRPr sz="3804"/>
            </a:p>
          </p:txBody>
        </p:sp>
      </p:grpSp>
      <p:sp>
        <p:nvSpPr>
          <p:cNvPr id="20" name="object 20"/>
          <p:cNvSpPr txBox="1"/>
          <p:nvPr/>
        </p:nvSpPr>
        <p:spPr>
          <a:xfrm>
            <a:off x="527302" y="2296669"/>
            <a:ext cx="1087080" cy="1034479"/>
          </a:xfrm>
          <a:prstGeom prst="rect">
            <a:avLst/>
          </a:prstGeom>
        </p:spPr>
        <p:txBody>
          <a:bodyPr vert="horz" wrap="square" lIns="0" tIns="193259" rIns="0" bIns="0" rtlCol="0">
            <a:spAutoFit/>
          </a:bodyPr>
          <a:lstStyle/>
          <a:p>
            <a:pPr marL="131523">
              <a:spcBef>
                <a:spcPts val="1522"/>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0 </a:t>
            </a:r>
            <a:r>
              <a:rPr sz="1796" spc="32" dirty="0">
                <a:solidFill>
                  <a:srgbClr val="22373A"/>
                </a:solidFill>
                <a:latin typeface="Latin Modern Math"/>
                <a:cs typeface="Latin Modern Math"/>
              </a:rPr>
              <a:t>=</a:t>
            </a:r>
            <a:r>
              <a:rPr sz="1796" spc="-127" dirty="0">
                <a:solidFill>
                  <a:srgbClr val="22373A"/>
                </a:solidFill>
                <a:latin typeface="Latin Modern Math"/>
                <a:cs typeface="Latin Modern Math"/>
              </a:rPr>
              <a:t> </a:t>
            </a:r>
            <a:r>
              <a:rPr sz="1796" i="1" spc="21" dirty="0">
                <a:solidFill>
                  <a:srgbClr val="22373A"/>
                </a:solidFill>
                <a:latin typeface="DejaVu Sans Condensed"/>
                <a:cs typeface="DejaVu Sans Condensed"/>
              </a:rPr>
              <a:t>−</a:t>
            </a:r>
            <a:r>
              <a:rPr sz="1796" i="1" spc="21" dirty="0">
                <a:solidFill>
                  <a:srgbClr val="22373A"/>
                </a:solidFill>
                <a:latin typeface="Times New Roman"/>
                <a:cs typeface="Times New Roman"/>
              </a:rPr>
              <a:t>θ</a:t>
            </a:r>
            <a:endParaRPr sz="1796">
              <a:latin typeface="Times New Roman"/>
              <a:cs typeface="Times New Roman"/>
            </a:endParaRPr>
          </a:p>
          <a:p>
            <a:pPr marL="80524">
              <a:spcBef>
                <a:spcPts val="1585"/>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0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spc="-11" dirty="0">
                <a:solidFill>
                  <a:srgbClr val="22373A"/>
                </a:solidFill>
                <a:latin typeface="Latin Modern Math"/>
                <a:cs typeface="Latin Modern Math"/>
              </a:rPr>
              <a:t>1</a:t>
            </a:r>
            <a:endParaRPr sz="2325">
              <a:latin typeface="Latin Modern Math"/>
              <a:cs typeface="Latin Modern Math"/>
            </a:endParaRPr>
          </a:p>
        </p:txBody>
      </p:sp>
      <p:sp>
        <p:nvSpPr>
          <p:cNvPr id="25" name="object 25"/>
          <p:cNvSpPr txBox="1"/>
          <p:nvPr/>
        </p:nvSpPr>
        <p:spPr>
          <a:xfrm>
            <a:off x="11694302" y="6324279"/>
            <a:ext cx="283178" cy="264265"/>
          </a:xfrm>
          <a:prstGeom prst="rect">
            <a:avLst/>
          </a:prstGeom>
        </p:spPr>
        <p:txBody>
          <a:bodyPr vert="horz" wrap="square" lIns="0" tIns="4026" rIns="0" bIns="0" rtlCol="0">
            <a:spAutoFit/>
          </a:bodyPr>
          <a:lstStyle/>
          <a:p>
            <a:pPr marL="26841">
              <a:spcBef>
                <a:spcPts val="32"/>
              </a:spcBef>
            </a:pPr>
            <a:r>
              <a:rPr sz="1691" spc="-42" dirty="0">
                <a:solidFill>
                  <a:srgbClr val="22373A"/>
                </a:solidFill>
                <a:latin typeface="Arial"/>
                <a:cs typeface="Arial"/>
              </a:rPr>
              <a:t>24</a:t>
            </a:r>
            <a:endParaRPr sz="1691">
              <a:latin typeface="Arial"/>
              <a:cs typeface="Arial"/>
            </a:endParaRPr>
          </a:p>
        </p:txBody>
      </p:sp>
      <p:sp>
        <p:nvSpPr>
          <p:cNvPr id="21" name="object 21"/>
          <p:cNvSpPr txBox="1"/>
          <p:nvPr/>
        </p:nvSpPr>
        <p:spPr>
          <a:xfrm>
            <a:off x="1949526" y="2427027"/>
            <a:ext cx="420069" cy="308882"/>
          </a:xfrm>
          <a:prstGeom prst="rect">
            <a:avLst/>
          </a:prstGeom>
        </p:spPr>
        <p:txBody>
          <a:bodyPr vert="horz" wrap="square" lIns="0" tIns="32210" rIns="0" bIns="0" rtlCol="0">
            <a:spAutoFit/>
          </a:bodyPr>
          <a:lstStyle/>
          <a:p>
            <a:pPr marL="80524">
              <a:spcBef>
                <a:spcPts val="254"/>
              </a:spcBef>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1</a:t>
            </a:r>
            <a:endParaRPr sz="1902" baseline="-13888">
              <a:latin typeface="LM Roman 8"/>
              <a:cs typeface="LM Roman 8"/>
            </a:endParaRPr>
          </a:p>
        </p:txBody>
      </p:sp>
      <p:sp>
        <p:nvSpPr>
          <p:cNvPr id="22" name="object 22"/>
          <p:cNvSpPr txBox="1"/>
          <p:nvPr/>
        </p:nvSpPr>
        <p:spPr>
          <a:xfrm>
            <a:off x="2759630" y="2427026"/>
            <a:ext cx="1083054" cy="308882"/>
          </a:xfrm>
          <a:prstGeom prst="rect">
            <a:avLst/>
          </a:prstGeom>
        </p:spPr>
        <p:txBody>
          <a:bodyPr vert="horz" wrap="square" lIns="0" tIns="32210" rIns="0" bIns="0" rtlCol="0">
            <a:spAutoFit/>
          </a:bodyPr>
          <a:lstStyle/>
          <a:p>
            <a:pPr marL="107366">
              <a:spcBef>
                <a:spcPts val="254"/>
              </a:spcBef>
              <a:tabLst>
                <a:tab pos="715325" algn="l"/>
              </a:tabLst>
            </a:pP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2	</a:t>
            </a:r>
            <a:r>
              <a:rPr sz="1796" i="1" spc="74" dirty="0">
                <a:solidFill>
                  <a:srgbClr val="22373A"/>
                </a:solidFill>
                <a:latin typeface="Times New Roman"/>
                <a:cs typeface="Times New Roman"/>
              </a:rPr>
              <a:t>w</a:t>
            </a:r>
            <a:r>
              <a:rPr sz="1902" spc="110" baseline="-13888" dirty="0">
                <a:solidFill>
                  <a:srgbClr val="22373A"/>
                </a:solidFill>
                <a:latin typeface="LM Roman 8"/>
                <a:cs typeface="LM Roman 8"/>
              </a:rPr>
              <a:t>3</a:t>
            </a:r>
            <a:endParaRPr sz="1902" baseline="-13888">
              <a:latin typeface="LM Roman 8"/>
              <a:cs typeface="LM Roman 8"/>
            </a:endParaRPr>
          </a:p>
        </p:txBody>
      </p:sp>
      <p:sp>
        <p:nvSpPr>
          <p:cNvPr id="23" name="object 23"/>
          <p:cNvSpPr txBox="1"/>
          <p:nvPr/>
        </p:nvSpPr>
        <p:spPr>
          <a:xfrm>
            <a:off x="578329" y="3888118"/>
            <a:ext cx="3061272" cy="1540594"/>
          </a:xfrm>
          <a:prstGeom prst="rect">
            <a:avLst/>
          </a:prstGeom>
        </p:spPr>
        <p:txBody>
          <a:bodyPr vert="horz" wrap="square" lIns="0" tIns="26841" rIns="0" bIns="0" rtlCol="0">
            <a:spAutoFit/>
          </a:bodyPr>
          <a:lstStyle/>
          <a:p>
            <a:pPr marL="80524" marR="64419" indent="260360" algn="just">
              <a:lnSpc>
                <a:spcPct val="140700"/>
              </a:lnSpc>
              <a:spcBef>
                <a:spcPts val="211"/>
              </a:spcBef>
            </a:pP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1 </a:t>
            </a:r>
            <a:r>
              <a:rPr sz="2325" spc="-21" dirty="0">
                <a:solidFill>
                  <a:srgbClr val="22373A"/>
                </a:solidFill>
                <a:latin typeface="Latin Modern Math"/>
                <a:cs typeface="Latin Modern Math"/>
              </a:rPr>
              <a:t>=</a:t>
            </a:r>
            <a:r>
              <a:rPr sz="2325" spc="-306" dirty="0">
                <a:solidFill>
                  <a:srgbClr val="22373A"/>
                </a:solidFill>
                <a:latin typeface="Latin Modern Math"/>
                <a:cs typeface="Latin Modern Math"/>
              </a:rPr>
              <a:t> </a:t>
            </a:r>
            <a:r>
              <a:rPr sz="2325" i="1" spc="148" dirty="0">
                <a:solidFill>
                  <a:srgbClr val="22373A"/>
                </a:solidFill>
                <a:latin typeface="Times New Roman"/>
                <a:cs typeface="Times New Roman"/>
              </a:rPr>
              <a:t>isActorDamon  </a:t>
            </a:r>
            <a:r>
              <a:rPr sz="2325" i="1" spc="137" dirty="0">
                <a:solidFill>
                  <a:srgbClr val="22373A"/>
                </a:solidFill>
                <a:latin typeface="Times New Roman"/>
                <a:cs typeface="Times New Roman"/>
              </a:rPr>
              <a:t>x</a:t>
            </a:r>
            <a:r>
              <a:rPr sz="2536" spc="205" baseline="-10416" dirty="0">
                <a:solidFill>
                  <a:srgbClr val="22373A"/>
                </a:solidFill>
                <a:latin typeface="LM Roman 8"/>
                <a:cs typeface="LM Roman 8"/>
              </a:rPr>
              <a:t>2 </a:t>
            </a:r>
            <a:r>
              <a:rPr sz="2325" spc="-21" dirty="0">
                <a:solidFill>
                  <a:srgbClr val="22373A"/>
                </a:solidFill>
                <a:latin typeface="Latin Modern Math"/>
                <a:cs typeface="Latin Modern Math"/>
              </a:rPr>
              <a:t>= </a:t>
            </a:r>
            <a:r>
              <a:rPr sz="2325" i="1" spc="137" dirty="0">
                <a:solidFill>
                  <a:srgbClr val="22373A"/>
                </a:solidFill>
                <a:latin typeface="Times New Roman"/>
                <a:cs typeface="Times New Roman"/>
              </a:rPr>
              <a:t>isGenreThriller  x</a:t>
            </a:r>
            <a:r>
              <a:rPr sz="2536" spc="205" baseline="-10416" dirty="0">
                <a:solidFill>
                  <a:srgbClr val="22373A"/>
                </a:solidFill>
                <a:latin typeface="LM Roman 8"/>
                <a:cs typeface="LM Roman 8"/>
              </a:rPr>
              <a:t>3 </a:t>
            </a:r>
            <a:r>
              <a:rPr sz="2325" spc="-21" dirty="0">
                <a:solidFill>
                  <a:srgbClr val="22373A"/>
                </a:solidFill>
                <a:latin typeface="Latin Modern Math"/>
                <a:cs typeface="Latin Modern Math"/>
              </a:rPr>
              <a:t>=</a:t>
            </a:r>
            <a:r>
              <a:rPr sz="2325" spc="-241" dirty="0">
                <a:solidFill>
                  <a:srgbClr val="22373A"/>
                </a:solidFill>
                <a:latin typeface="Latin Modern Math"/>
                <a:cs typeface="Latin Modern Math"/>
              </a:rPr>
              <a:t> </a:t>
            </a:r>
            <a:r>
              <a:rPr sz="2325" i="1" spc="137" dirty="0">
                <a:solidFill>
                  <a:srgbClr val="22373A"/>
                </a:solidFill>
                <a:latin typeface="Times New Roman"/>
                <a:cs typeface="Times New Roman"/>
              </a:rPr>
              <a:t>isDirectorNolan</a:t>
            </a:r>
            <a:endParaRPr sz="2325">
              <a:latin typeface="Times New Roman"/>
              <a:cs typeface="Times New Roman"/>
            </a:endParaRPr>
          </a:p>
        </p:txBody>
      </p:sp>
      <p:sp>
        <p:nvSpPr>
          <p:cNvPr id="24" name="object 24"/>
          <p:cNvSpPr txBox="1"/>
          <p:nvPr/>
        </p:nvSpPr>
        <p:spPr>
          <a:xfrm>
            <a:off x="4493349" y="1"/>
            <a:ext cx="7257936" cy="3293731"/>
          </a:xfrm>
          <a:prstGeom prst="rect">
            <a:avLst/>
          </a:prstGeom>
        </p:spPr>
        <p:txBody>
          <a:bodyPr vert="horz" wrap="square" lIns="0" tIns="170443" rIns="0" bIns="0" rtlCol="0">
            <a:spAutoFit/>
          </a:bodyPr>
          <a:lstStyle/>
          <a:p>
            <a:pPr marL="304650" indent="-225468">
              <a:spcBef>
                <a:spcPts val="1342"/>
              </a:spcBef>
              <a:buClr>
                <a:srgbClr val="FFFFFF"/>
              </a:buClr>
              <a:buFont typeface="Arial"/>
              <a:buChar char="•"/>
              <a:tabLst>
                <a:tab pos="305993" algn="l"/>
              </a:tabLst>
            </a:pPr>
            <a:r>
              <a:rPr sz="2325" i="1" spc="42" dirty="0">
                <a:solidFill>
                  <a:srgbClr val="22373A"/>
                </a:solidFill>
                <a:latin typeface="Times New Roman"/>
                <a:cs typeface="Times New Roman"/>
              </a:rPr>
              <a:t>w</a:t>
            </a:r>
            <a:r>
              <a:rPr sz="2536" spc="63" baseline="-10416" dirty="0">
                <a:solidFill>
                  <a:srgbClr val="22373A"/>
                </a:solidFill>
                <a:latin typeface="LM Roman 8"/>
                <a:cs typeface="LM Roman 8"/>
              </a:rPr>
              <a:t>0 </a:t>
            </a:r>
            <a:r>
              <a:rPr sz="2325" spc="-127" dirty="0">
                <a:solidFill>
                  <a:srgbClr val="22373A"/>
                </a:solidFill>
                <a:latin typeface="Arial"/>
                <a:cs typeface="Arial"/>
              </a:rPr>
              <a:t>is called </a:t>
            </a:r>
            <a:r>
              <a:rPr sz="2325" spc="-63" dirty="0">
                <a:solidFill>
                  <a:srgbClr val="22373A"/>
                </a:solidFill>
                <a:latin typeface="Arial"/>
                <a:cs typeface="Arial"/>
              </a:rPr>
              <a:t>the </a:t>
            </a:r>
            <a:r>
              <a:rPr sz="2325" spc="-148" dirty="0">
                <a:solidFill>
                  <a:srgbClr val="22373A"/>
                </a:solidFill>
                <a:latin typeface="Arial"/>
                <a:cs typeface="Arial"/>
              </a:rPr>
              <a:t>bias </a:t>
            </a:r>
            <a:r>
              <a:rPr sz="2325" spc="-222" dirty="0">
                <a:solidFill>
                  <a:srgbClr val="22373A"/>
                </a:solidFill>
                <a:latin typeface="Arial"/>
                <a:cs typeface="Arial"/>
              </a:rPr>
              <a:t>as </a:t>
            </a:r>
            <a:r>
              <a:rPr sz="2325" spc="85" dirty="0">
                <a:solidFill>
                  <a:srgbClr val="22373A"/>
                </a:solidFill>
                <a:latin typeface="Arial"/>
                <a:cs typeface="Arial"/>
              </a:rPr>
              <a:t>it </a:t>
            </a:r>
            <a:r>
              <a:rPr sz="2325" spc="-127" dirty="0">
                <a:solidFill>
                  <a:srgbClr val="22373A"/>
                </a:solidFill>
                <a:latin typeface="Arial"/>
                <a:cs typeface="Arial"/>
              </a:rPr>
              <a:t>represents </a:t>
            </a:r>
            <a:r>
              <a:rPr sz="2325" spc="-63" dirty="0">
                <a:solidFill>
                  <a:srgbClr val="22373A"/>
                </a:solidFill>
                <a:latin typeface="Arial"/>
                <a:cs typeface="Arial"/>
              </a:rPr>
              <a:t>the prior</a:t>
            </a:r>
            <a:r>
              <a:rPr sz="2325" spc="-211" dirty="0">
                <a:solidFill>
                  <a:srgbClr val="22373A"/>
                </a:solidFill>
                <a:latin typeface="Arial"/>
                <a:cs typeface="Arial"/>
              </a:rPr>
              <a:t> </a:t>
            </a:r>
            <a:r>
              <a:rPr sz="2325" spc="-95" dirty="0">
                <a:solidFill>
                  <a:srgbClr val="22373A"/>
                </a:solidFill>
                <a:latin typeface="Arial"/>
                <a:cs typeface="Arial"/>
              </a:rPr>
              <a:t>(prejudice)</a:t>
            </a:r>
            <a:endParaRPr sz="2325">
              <a:latin typeface="Arial"/>
              <a:cs typeface="Arial"/>
            </a:endParaRPr>
          </a:p>
          <a:p>
            <a:pPr marL="304650" marR="64419" indent="-225468">
              <a:lnSpc>
                <a:spcPct val="118000"/>
              </a:lnSpc>
              <a:spcBef>
                <a:spcPts val="634"/>
              </a:spcBef>
              <a:buClr>
                <a:srgbClr val="FFFFFF"/>
              </a:buClr>
              <a:buChar char="•"/>
              <a:tabLst>
                <a:tab pos="305993" algn="l"/>
              </a:tabLst>
            </a:pPr>
            <a:r>
              <a:rPr sz="2325" spc="-285" dirty="0">
                <a:solidFill>
                  <a:srgbClr val="22373A"/>
                </a:solidFill>
                <a:latin typeface="Arial"/>
                <a:cs typeface="Arial"/>
              </a:rPr>
              <a:t>A </a:t>
            </a:r>
            <a:r>
              <a:rPr sz="2325" spc="-127" dirty="0">
                <a:solidFill>
                  <a:srgbClr val="22373A"/>
                </a:solidFill>
                <a:latin typeface="Arial"/>
                <a:cs typeface="Arial"/>
              </a:rPr>
              <a:t>movie </a:t>
            </a:r>
            <a:r>
              <a:rPr sz="2325" spc="-32" dirty="0">
                <a:solidFill>
                  <a:srgbClr val="22373A"/>
                </a:solidFill>
                <a:latin typeface="Arial"/>
                <a:cs typeface="Arial"/>
              </a:rPr>
              <a:t>buff </a:t>
            </a:r>
            <a:r>
              <a:rPr sz="2325" spc="-180" dirty="0">
                <a:solidFill>
                  <a:srgbClr val="22373A"/>
                </a:solidFill>
                <a:latin typeface="Arial"/>
                <a:cs typeface="Arial"/>
              </a:rPr>
              <a:t>may have </a:t>
            </a:r>
            <a:r>
              <a:rPr sz="2325" spc="-232" dirty="0">
                <a:solidFill>
                  <a:srgbClr val="22373A"/>
                </a:solidFill>
                <a:latin typeface="Arial"/>
                <a:cs typeface="Arial"/>
              </a:rPr>
              <a:t>a </a:t>
            </a:r>
            <a:r>
              <a:rPr sz="2325" spc="-148" dirty="0">
                <a:solidFill>
                  <a:srgbClr val="22373A"/>
                </a:solidFill>
                <a:latin typeface="Arial"/>
                <a:cs typeface="Arial"/>
              </a:rPr>
              <a:t>very </a:t>
            </a:r>
            <a:r>
              <a:rPr sz="2325" spc="-63" dirty="0">
                <a:solidFill>
                  <a:srgbClr val="22373A"/>
                </a:solidFill>
                <a:latin typeface="Arial"/>
                <a:cs typeface="Arial"/>
              </a:rPr>
              <a:t>low </a:t>
            </a:r>
            <a:r>
              <a:rPr sz="2325" spc="-95" dirty="0">
                <a:solidFill>
                  <a:srgbClr val="22373A"/>
                </a:solidFill>
                <a:latin typeface="Arial"/>
                <a:cs typeface="Arial"/>
              </a:rPr>
              <a:t>threshold </a:t>
            </a:r>
            <a:r>
              <a:rPr sz="2325" spc="-148" dirty="0">
                <a:solidFill>
                  <a:srgbClr val="22373A"/>
                </a:solidFill>
                <a:latin typeface="Arial"/>
                <a:cs typeface="Arial"/>
              </a:rPr>
              <a:t>and </a:t>
            </a:r>
            <a:r>
              <a:rPr sz="2325" spc="-180" dirty="0">
                <a:solidFill>
                  <a:srgbClr val="22373A"/>
                </a:solidFill>
                <a:latin typeface="Arial"/>
                <a:cs typeface="Arial"/>
              </a:rPr>
              <a:t>may</a:t>
            </a:r>
            <a:r>
              <a:rPr sz="2325" spc="-338" dirty="0">
                <a:solidFill>
                  <a:srgbClr val="22373A"/>
                </a:solidFill>
                <a:latin typeface="Arial"/>
                <a:cs typeface="Arial"/>
              </a:rPr>
              <a:t> </a:t>
            </a:r>
            <a:r>
              <a:rPr sz="2325" spc="-85" dirty="0">
                <a:solidFill>
                  <a:srgbClr val="22373A"/>
                </a:solidFill>
                <a:latin typeface="Arial"/>
                <a:cs typeface="Arial"/>
              </a:rPr>
              <a:t>watch  </a:t>
            </a:r>
            <a:r>
              <a:rPr sz="2325" spc="-159" dirty="0">
                <a:solidFill>
                  <a:srgbClr val="22373A"/>
                </a:solidFill>
                <a:latin typeface="Arial"/>
                <a:cs typeface="Arial"/>
              </a:rPr>
              <a:t>any </a:t>
            </a:r>
            <a:r>
              <a:rPr sz="2325" spc="-127" dirty="0">
                <a:solidFill>
                  <a:srgbClr val="22373A"/>
                </a:solidFill>
                <a:latin typeface="Arial"/>
                <a:cs typeface="Arial"/>
              </a:rPr>
              <a:t>movie </a:t>
            </a:r>
            <a:r>
              <a:rPr sz="2325" spc="-106" dirty="0">
                <a:solidFill>
                  <a:srgbClr val="22373A"/>
                </a:solidFill>
                <a:latin typeface="Arial"/>
                <a:cs typeface="Arial"/>
              </a:rPr>
              <a:t>irrespective </a:t>
            </a:r>
            <a:r>
              <a:rPr sz="2325" dirty="0">
                <a:solidFill>
                  <a:srgbClr val="22373A"/>
                </a:solidFill>
                <a:latin typeface="Arial"/>
                <a:cs typeface="Arial"/>
              </a:rPr>
              <a:t>of </a:t>
            </a:r>
            <a:r>
              <a:rPr sz="2325" spc="-63" dirty="0">
                <a:solidFill>
                  <a:srgbClr val="22373A"/>
                </a:solidFill>
                <a:latin typeface="Arial"/>
                <a:cs typeface="Arial"/>
              </a:rPr>
              <a:t>the </a:t>
            </a:r>
            <a:r>
              <a:rPr sz="2325" spc="-137" dirty="0">
                <a:solidFill>
                  <a:srgbClr val="22373A"/>
                </a:solidFill>
                <a:latin typeface="Arial"/>
                <a:cs typeface="Arial"/>
              </a:rPr>
              <a:t>genre, </a:t>
            </a:r>
            <a:r>
              <a:rPr sz="2325" spc="-85" dirty="0">
                <a:solidFill>
                  <a:srgbClr val="22373A"/>
                </a:solidFill>
                <a:latin typeface="Arial"/>
                <a:cs typeface="Arial"/>
              </a:rPr>
              <a:t>actor, </a:t>
            </a:r>
            <a:r>
              <a:rPr sz="2325" spc="-74" dirty="0">
                <a:solidFill>
                  <a:srgbClr val="22373A"/>
                </a:solidFill>
                <a:latin typeface="Arial"/>
                <a:cs typeface="Arial"/>
              </a:rPr>
              <a:t>director </a:t>
            </a:r>
            <a:r>
              <a:rPr sz="2325" spc="74" dirty="0">
                <a:solidFill>
                  <a:srgbClr val="22373A"/>
                </a:solidFill>
                <a:latin typeface="Arial"/>
                <a:cs typeface="Arial"/>
              </a:rPr>
              <a:t>[</a:t>
            </a:r>
            <a:r>
              <a:rPr sz="2325" i="1" spc="74" dirty="0">
                <a:solidFill>
                  <a:srgbClr val="22373A"/>
                </a:solidFill>
                <a:latin typeface="Times New Roman"/>
                <a:cs typeface="Times New Roman"/>
              </a:rPr>
              <a:t>θ </a:t>
            </a:r>
            <a:r>
              <a:rPr sz="2325" spc="-21" dirty="0">
                <a:solidFill>
                  <a:srgbClr val="22373A"/>
                </a:solidFill>
                <a:latin typeface="Latin Modern Math"/>
                <a:cs typeface="Latin Modern Math"/>
              </a:rPr>
              <a:t>=</a:t>
            </a:r>
            <a:r>
              <a:rPr sz="2325" spc="-370" dirty="0">
                <a:solidFill>
                  <a:srgbClr val="22373A"/>
                </a:solidFill>
                <a:latin typeface="Latin Modern Math"/>
                <a:cs typeface="Latin Modern Math"/>
              </a:rPr>
              <a:t> </a:t>
            </a:r>
            <a:r>
              <a:rPr sz="2325" spc="63" dirty="0">
                <a:solidFill>
                  <a:srgbClr val="22373A"/>
                </a:solidFill>
                <a:latin typeface="Latin Modern Math"/>
                <a:cs typeface="Latin Modern Math"/>
              </a:rPr>
              <a:t>0</a:t>
            </a:r>
            <a:r>
              <a:rPr sz="2325" spc="63" dirty="0">
                <a:solidFill>
                  <a:srgbClr val="22373A"/>
                </a:solidFill>
                <a:latin typeface="Arial"/>
                <a:cs typeface="Arial"/>
              </a:rPr>
              <a:t>]</a:t>
            </a:r>
            <a:endParaRPr sz="2325">
              <a:latin typeface="Arial"/>
              <a:cs typeface="Arial"/>
            </a:endParaRPr>
          </a:p>
          <a:p>
            <a:pPr marL="304650" marR="64419" indent="-225468">
              <a:lnSpc>
                <a:spcPct val="118000"/>
              </a:lnSpc>
              <a:spcBef>
                <a:spcPts val="634"/>
              </a:spcBef>
              <a:buClr>
                <a:srgbClr val="FFFFFF"/>
              </a:buClr>
              <a:buChar char="•"/>
              <a:tabLst>
                <a:tab pos="305993" algn="l"/>
              </a:tabLst>
            </a:pPr>
            <a:r>
              <a:rPr sz="2325" spc="-137" dirty="0">
                <a:solidFill>
                  <a:srgbClr val="22373A"/>
                </a:solidFill>
                <a:latin typeface="Arial"/>
                <a:cs typeface="Arial"/>
              </a:rPr>
              <a:t>On </a:t>
            </a:r>
            <a:r>
              <a:rPr sz="2325" spc="-63" dirty="0">
                <a:solidFill>
                  <a:srgbClr val="22373A"/>
                </a:solidFill>
                <a:latin typeface="Arial"/>
                <a:cs typeface="Arial"/>
              </a:rPr>
              <a:t>the other </a:t>
            </a:r>
            <a:r>
              <a:rPr sz="2325" spc="-137" dirty="0">
                <a:solidFill>
                  <a:srgbClr val="22373A"/>
                </a:solidFill>
                <a:latin typeface="Arial"/>
                <a:cs typeface="Arial"/>
              </a:rPr>
              <a:t>hand, </a:t>
            </a:r>
            <a:r>
              <a:rPr sz="2325" spc="-232" dirty="0">
                <a:solidFill>
                  <a:srgbClr val="22373A"/>
                </a:solidFill>
                <a:latin typeface="Arial"/>
                <a:cs typeface="Arial"/>
              </a:rPr>
              <a:t>a </a:t>
            </a:r>
            <a:r>
              <a:rPr sz="2325" spc="-116" dirty="0">
                <a:solidFill>
                  <a:srgbClr val="22373A"/>
                </a:solidFill>
                <a:latin typeface="Arial"/>
                <a:cs typeface="Arial"/>
              </a:rPr>
              <a:t>selective </a:t>
            </a:r>
            <a:r>
              <a:rPr sz="2325" spc="-127" dirty="0">
                <a:solidFill>
                  <a:srgbClr val="22373A"/>
                </a:solidFill>
                <a:latin typeface="Arial"/>
                <a:cs typeface="Arial"/>
              </a:rPr>
              <a:t>viewer </a:t>
            </a:r>
            <a:r>
              <a:rPr sz="2325" spc="-180" dirty="0">
                <a:solidFill>
                  <a:srgbClr val="22373A"/>
                </a:solidFill>
                <a:latin typeface="Arial"/>
                <a:cs typeface="Arial"/>
              </a:rPr>
              <a:t>may </a:t>
            </a:r>
            <a:r>
              <a:rPr sz="2325" spc="-95" dirty="0">
                <a:solidFill>
                  <a:srgbClr val="22373A"/>
                </a:solidFill>
                <a:latin typeface="Arial"/>
                <a:cs typeface="Arial"/>
              </a:rPr>
              <a:t>only </a:t>
            </a:r>
            <a:r>
              <a:rPr sz="2325" spc="-85" dirty="0">
                <a:solidFill>
                  <a:srgbClr val="22373A"/>
                </a:solidFill>
                <a:latin typeface="Arial"/>
                <a:cs typeface="Arial"/>
              </a:rPr>
              <a:t>watch  </a:t>
            </a:r>
            <a:r>
              <a:rPr sz="2325" spc="-74" dirty="0">
                <a:solidFill>
                  <a:srgbClr val="22373A"/>
                </a:solidFill>
                <a:latin typeface="Arial"/>
                <a:cs typeface="Arial"/>
              </a:rPr>
              <a:t>thrillers</a:t>
            </a:r>
            <a:r>
              <a:rPr sz="2325" spc="-254" dirty="0">
                <a:solidFill>
                  <a:srgbClr val="22373A"/>
                </a:solidFill>
                <a:latin typeface="Arial"/>
                <a:cs typeface="Arial"/>
              </a:rPr>
              <a:t> </a:t>
            </a:r>
            <a:r>
              <a:rPr sz="2325" spc="-85" dirty="0">
                <a:solidFill>
                  <a:srgbClr val="22373A"/>
                </a:solidFill>
                <a:latin typeface="Arial"/>
                <a:cs typeface="Arial"/>
              </a:rPr>
              <a:t>starring</a:t>
            </a:r>
            <a:r>
              <a:rPr sz="2325" spc="-254" dirty="0">
                <a:solidFill>
                  <a:srgbClr val="22373A"/>
                </a:solidFill>
                <a:latin typeface="Arial"/>
                <a:cs typeface="Arial"/>
              </a:rPr>
              <a:t> </a:t>
            </a:r>
            <a:r>
              <a:rPr sz="2325" spc="-21" dirty="0">
                <a:solidFill>
                  <a:srgbClr val="22373A"/>
                </a:solidFill>
                <a:latin typeface="Arial"/>
                <a:cs typeface="Arial"/>
              </a:rPr>
              <a:t>Matt</a:t>
            </a:r>
            <a:r>
              <a:rPr sz="2325" spc="-241" dirty="0">
                <a:solidFill>
                  <a:srgbClr val="22373A"/>
                </a:solidFill>
                <a:latin typeface="Arial"/>
                <a:cs typeface="Arial"/>
              </a:rPr>
              <a:t> </a:t>
            </a:r>
            <a:r>
              <a:rPr sz="2325" spc="-159" dirty="0">
                <a:solidFill>
                  <a:srgbClr val="22373A"/>
                </a:solidFill>
                <a:latin typeface="Arial"/>
                <a:cs typeface="Arial"/>
              </a:rPr>
              <a:t>Damon</a:t>
            </a:r>
            <a:r>
              <a:rPr sz="2325" spc="-254" dirty="0">
                <a:solidFill>
                  <a:srgbClr val="22373A"/>
                </a:solidFill>
                <a:latin typeface="Arial"/>
                <a:cs typeface="Arial"/>
              </a:rPr>
              <a:t> </a:t>
            </a:r>
            <a:r>
              <a:rPr sz="2325" spc="-148" dirty="0">
                <a:solidFill>
                  <a:srgbClr val="22373A"/>
                </a:solidFill>
                <a:latin typeface="Arial"/>
                <a:cs typeface="Arial"/>
              </a:rPr>
              <a:t>and</a:t>
            </a:r>
            <a:r>
              <a:rPr sz="2325" spc="-241" dirty="0">
                <a:solidFill>
                  <a:srgbClr val="22373A"/>
                </a:solidFill>
                <a:latin typeface="Arial"/>
                <a:cs typeface="Arial"/>
              </a:rPr>
              <a:t> </a:t>
            </a:r>
            <a:r>
              <a:rPr sz="2325" spc="-85" dirty="0">
                <a:solidFill>
                  <a:srgbClr val="22373A"/>
                </a:solidFill>
                <a:latin typeface="Arial"/>
                <a:cs typeface="Arial"/>
              </a:rPr>
              <a:t>directed</a:t>
            </a:r>
            <a:r>
              <a:rPr sz="2325" spc="-254" dirty="0">
                <a:solidFill>
                  <a:srgbClr val="22373A"/>
                </a:solidFill>
                <a:latin typeface="Arial"/>
                <a:cs typeface="Arial"/>
              </a:rPr>
              <a:t> </a:t>
            </a:r>
            <a:r>
              <a:rPr sz="2325" spc="-137" dirty="0">
                <a:solidFill>
                  <a:srgbClr val="22373A"/>
                </a:solidFill>
                <a:latin typeface="Arial"/>
                <a:cs typeface="Arial"/>
              </a:rPr>
              <a:t>by</a:t>
            </a:r>
            <a:r>
              <a:rPr sz="2325" spc="-241" dirty="0">
                <a:solidFill>
                  <a:srgbClr val="22373A"/>
                </a:solidFill>
                <a:latin typeface="Arial"/>
                <a:cs typeface="Arial"/>
              </a:rPr>
              <a:t> </a:t>
            </a:r>
            <a:r>
              <a:rPr sz="2325" spc="-137" dirty="0">
                <a:solidFill>
                  <a:srgbClr val="22373A"/>
                </a:solidFill>
                <a:latin typeface="Arial"/>
                <a:cs typeface="Arial"/>
              </a:rPr>
              <a:t>Nolan</a:t>
            </a:r>
            <a:r>
              <a:rPr sz="2325" spc="-254" dirty="0">
                <a:solidFill>
                  <a:srgbClr val="22373A"/>
                </a:solidFill>
                <a:latin typeface="Arial"/>
                <a:cs typeface="Arial"/>
              </a:rPr>
              <a:t> </a:t>
            </a:r>
            <a:r>
              <a:rPr sz="2325" spc="74" dirty="0">
                <a:solidFill>
                  <a:srgbClr val="22373A"/>
                </a:solidFill>
                <a:latin typeface="Arial"/>
                <a:cs typeface="Arial"/>
              </a:rPr>
              <a:t>[</a:t>
            </a:r>
            <a:r>
              <a:rPr sz="2325" i="1" spc="74" dirty="0">
                <a:solidFill>
                  <a:srgbClr val="22373A"/>
                </a:solidFill>
                <a:latin typeface="Times New Roman"/>
                <a:cs typeface="Times New Roman"/>
              </a:rPr>
              <a:t>θ</a:t>
            </a:r>
            <a:r>
              <a:rPr sz="2325" i="1" spc="127" dirty="0">
                <a:solidFill>
                  <a:srgbClr val="22373A"/>
                </a:solidFill>
                <a:latin typeface="Times New Roman"/>
                <a:cs typeface="Times New Roman"/>
              </a:rPr>
              <a:t> </a:t>
            </a:r>
            <a:r>
              <a:rPr sz="2325" spc="-21" dirty="0">
                <a:solidFill>
                  <a:srgbClr val="22373A"/>
                </a:solidFill>
                <a:latin typeface="Latin Modern Math"/>
                <a:cs typeface="Latin Modern Math"/>
              </a:rPr>
              <a:t>=</a:t>
            </a:r>
            <a:r>
              <a:rPr sz="2325" spc="-137" dirty="0">
                <a:solidFill>
                  <a:srgbClr val="22373A"/>
                </a:solidFill>
                <a:latin typeface="Latin Modern Math"/>
                <a:cs typeface="Latin Modern Math"/>
              </a:rPr>
              <a:t> </a:t>
            </a:r>
            <a:r>
              <a:rPr sz="2325" spc="63" dirty="0">
                <a:solidFill>
                  <a:srgbClr val="22373A"/>
                </a:solidFill>
                <a:latin typeface="Latin Modern Math"/>
                <a:cs typeface="Latin Modern Math"/>
              </a:rPr>
              <a:t>3</a:t>
            </a:r>
            <a:r>
              <a:rPr sz="2325" spc="63" dirty="0">
                <a:solidFill>
                  <a:srgbClr val="22373A"/>
                </a:solidFill>
                <a:latin typeface="Arial"/>
                <a:cs typeface="Arial"/>
              </a:rPr>
              <a:t>]</a:t>
            </a:r>
            <a:endParaRPr sz="2325">
              <a:latin typeface="Arial"/>
              <a:cs typeface="Arial"/>
            </a:endParaRPr>
          </a:p>
          <a:p>
            <a:pPr marL="304650" marR="64419" indent="-225468">
              <a:lnSpc>
                <a:spcPct val="118000"/>
              </a:lnSpc>
              <a:spcBef>
                <a:spcPts val="634"/>
              </a:spcBef>
              <a:buClr>
                <a:srgbClr val="FFFFFF"/>
              </a:buClr>
              <a:buChar char="•"/>
              <a:tabLst>
                <a:tab pos="305993" algn="l"/>
              </a:tabLst>
            </a:pPr>
            <a:r>
              <a:rPr sz="2325" spc="-232" dirty="0">
                <a:solidFill>
                  <a:srgbClr val="22373A"/>
                </a:solidFill>
                <a:latin typeface="Arial"/>
                <a:cs typeface="Arial"/>
              </a:rPr>
              <a:t>The</a:t>
            </a:r>
            <a:r>
              <a:rPr sz="2325" spc="-106" dirty="0">
                <a:solidFill>
                  <a:srgbClr val="22373A"/>
                </a:solidFill>
                <a:latin typeface="Arial"/>
                <a:cs typeface="Arial"/>
              </a:rPr>
              <a:t> </a:t>
            </a:r>
            <a:r>
              <a:rPr sz="2325" spc="-95" dirty="0">
                <a:solidFill>
                  <a:srgbClr val="22373A"/>
                </a:solidFill>
                <a:latin typeface="Arial"/>
                <a:cs typeface="Arial"/>
              </a:rPr>
              <a:t>weights </a:t>
            </a:r>
            <a:r>
              <a:rPr sz="2325" spc="63" dirty="0">
                <a:solidFill>
                  <a:srgbClr val="22373A"/>
                </a:solidFill>
                <a:latin typeface="Arial"/>
                <a:cs typeface="Arial"/>
              </a:rPr>
              <a:t>(</a:t>
            </a:r>
            <a:r>
              <a:rPr sz="2325" i="1" spc="63" dirty="0">
                <a:solidFill>
                  <a:srgbClr val="22373A"/>
                </a:solidFill>
                <a:latin typeface="Times New Roman"/>
                <a:cs typeface="Times New Roman"/>
              </a:rPr>
              <a:t>w</a:t>
            </a:r>
            <a:r>
              <a:rPr sz="2536" spc="93" baseline="-10416" dirty="0">
                <a:solidFill>
                  <a:srgbClr val="22373A"/>
                </a:solidFill>
                <a:latin typeface="LM Roman 8"/>
                <a:cs typeface="LM Roman 8"/>
              </a:rPr>
              <a:t>1</a:t>
            </a:r>
            <a:r>
              <a:rPr sz="2325" i="1" spc="63" dirty="0">
                <a:solidFill>
                  <a:srgbClr val="22373A"/>
                </a:solidFill>
                <a:latin typeface="Times New Roman"/>
                <a:cs typeface="Times New Roman"/>
              </a:rPr>
              <a:t>,</a:t>
            </a:r>
            <a:r>
              <a:rPr sz="2325" i="1" spc="-201" dirty="0">
                <a:solidFill>
                  <a:srgbClr val="22373A"/>
                </a:solidFill>
                <a:latin typeface="Times New Roman"/>
                <a:cs typeface="Times New Roman"/>
              </a:rPr>
              <a:t> </a:t>
            </a:r>
            <a:r>
              <a:rPr sz="2325" i="1" spc="85" dirty="0">
                <a:solidFill>
                  <a:srgbClr val="22373A"/>
                </a:solidFill>
                <a:latin typeface="Times New Roman"/>
                <a:cs typeface="Times New Roman"/>
              </a:rPr>
              <a:t>w</a:t>
            </a:r>
            <a:r>
              <a:rPr sz="2536" spc="127" baseline="-10416" dirty="0">
                <a:solidFill>
                  <a:srgbClr val="22373A"/>
                </a:solidFill>
                <a:latin typeface="LM Roman 8"/>
                <a:cs typeface="LM Roman 8"/>
              </a:rPr>
              <a:t>2</a:t>
            </a:r>
            <a:r>
              <a:rPr sz="2325" i="1" spc="85" dirty="0">
                <a:solidFill>
                  <a:srgbClr val="22373A"/>
                </a:solidFill>
                <a:latin typeface="Times New Roman"/>
                <a:cs typeface="Times New Roman"/>
              </a:rPr>
              <a:t>,</a:t>
            </a:r>
            <a:r>
              <a:rPr sz="2325" i="1" spc="-201" dirty="0">
                <a:solidFill>
                  <a:srgbClr val="22373A"/>
                </a:solidFill>
                <a:latin typeface="Times New Roman"/>
                <a:cs typeface="Times New Roman"/>
              </a:rPr>
              <a:t> </a:t>
            </a:r>
            <a:r>
              <a:rPr sz="2325" i="1" spc="53" dirty="0">
                <a:solidFill>
                  <a:srgbClr val="22373A"/>
                </a:solidFill>
                <a:latin typeface="Times New Roman"/>
                <a:cs typeface="Times New Roman"/>
              </a:rPr>
              <a:t>...,</a:t>
            </a:r>
            <a:r>
              <a:rPr sz="2325" i="1" spc="-201" dirty="0">
                <a:solidFill>
                  <a:srgbClr val="22373A"/>
                </a:solidFill>
                <a:latin typeface="Times New Roman"/>
                <a:cs typeface="Times New Roman"/>
              </a:rPr>
              <a:t> </a:t>
            </a:r>
            <a:r>
              <a:rPr sz="2325" i="1" spc="53" dirty="0">
                <a:solidFill>
                  <a:srgbClr val="22373A"/>
                </a:solidFill>
                <a:latin typeface="Times New Roman"/>
                <a:cs typeface="Times New Roman"/>
              </a:rPr>
              <a:t>w</a:t>
            </a:r>
            <a:r>
              <a:rPr sz="2536" i="1" spc="78" baseline="-10416" dirty="0">
                <a:solidFill>
                  <a:srgbClr val="22373A"/>
                </a:solidFill>
                <a:latin typeface="Verdana"/>
                <a:cs typeface="Verdana"/>
              </a:rPr>
              <a:t>n</a:t>
            </a:r>
            <a:r>
              <a:rPr sz="2325" spc="53" dirty="0">
                <a:solidFill>
                  <a:srgbClr val="22373A"/>
                </a:solidFill>
                <a:latin typeface="Arial"/>
                <a:cs typeface="Arial"/>
              </a:rPr>
              <a:t>)</a:t>
            </a:r>
            <a:r>
              <a:rPr sz="2325" spc="-95" dirty="0">
                <a:solidFill>
                  <a:srgbClr val="22373A"/>
                </a:solidFill>
                <a:latin typeface="Arial"/>
                <a:cs typeface="Arial"/>
              </a:rPr>
              <a:t> </a:t>
            </a:r>
            <a:r>
              <a:rPr sz="2325" spc="-148" dirty="0">
                <a:solidFill>
                  <a:srgbClr val="22373A"/>
                </a:solidFill>
                <a:latin typeface="Arial"/>
                <a:cs typeface="Arial"/>
              </a:rPr>
              <a:t>and</a:t>
            </a:r>
            <a:r>
              <a:rPr sz="2325" spc="-95" dirty="0">
                <a:solidFill>
                  <a:srgbClr val="22373A"/>
                </a:solidFill>
                <a:latin typeface="Arial"/>
                <a:cs typeface="Arial"/>
              </a:rPr>
              <a:t> </a:t>
            </a:r>
            <a:r>
              <a:rPr sz="2325" spc="-63" dirty="0">
                <a:solidFill>
                  <a:srgbClr val="22373A"/>
                </a:solidFill>
                <a:latin typeface="Arial"/>
                <a:cs typeface="Arial"/>
              </a:rPr>
              <a:t>the</a:t>
            </a:r>
            <a:r>
              <a:rPr sz="2325" spc="-95" dirty="0">
                <a:solidFill>
                  <a:srgbClr val="22373A"/>
                </a:solidFill>
                <a:latin typeface="Arial"/>
                <a:cs typeface="Arial"/>
              </a:rPr>
              <a:t> </a:t>
            </a:r>
            <a:r>
              <a:rPr sz="2325" spc="-148" dirty="0">
                <a:solidFill>
                  <a:srgbClr val="22373A"/>
                </a:solidFill>
                <a:latin typeface="Arial"/>
                <a:cs typeface="Arial"/>
              </a:rPr>
              <a:t>bias</a:t>
            </a:r>
            <a:r>
              <a:rPr sz="2325" spc="-95" dirty="0">
                <a:solidFill>
                  <a:srgbClr val="22373A"/>
                </a:solidFill>
                <a:latin typeface="Arial"/>
                <a:cs typeface="Arial"/>
              </a:rPr>
              <a:t> </a:t>
            </a:r>
            <a:r>
              <a:rPr sz="2325" spc="42" dirty="0">
                <a:solidFill>
                  <a:srgbClr val="22373A"/>
                </a:solidFill>
                <a:latin typeface="Arial"/>
                <a:cs typeface="Arial"/>
              </a:rPr>
              <a:t>(</a:t>
            </a:r>
            <a:r>
              <a:rPr sz="2325" i="1" spc="42" dirty="0">
                <a:solidFill>
                  <a:srgbClr val="22373A"/>
                </a:solidFill>
                <a:latin typeface="Times New Roman"/>
                <a:cs typeface="Times New Roman"/>
              </a:rPr>
              <a:t>w</a:t>
            </a:r>
            <a:r>
              <a:rPr sz="2536" spc="63" baseline="-10416" dirty="0">
                <a:solidFill>
                  <a:srgbClr val="22373A"/>
                </a:solidFill>
                <a:latin typeface="LM Roman 8"/>
                <a:cs typeface="LM Roman 8"/>
              </a:rPr>
              <a:t>0</a:t>
            </a:r>
            <a:r>
              <a:rPr sz="2325" spc="42" dirty="0">
                <a:solidFill>
                  <a:srgbClr val="22373A"/>
                </a:solidFill>
                <a:latin typeface="Arial"/>
                <a:cs typeface="Arial"/>
              </a:rPr>
              <a:t>)</a:t>
            </a:r>
            <a:r>
              <a:rPr sz="2325" spc="-95" dirty="0">
                <a:solidFill>
                  <a:srgbClr val="22373A"/>
                </a:solidFill>
                <a:latin typeface="Arial"/>
                <a:cs typeface="Arial"/>
              </a:rPr>
              <a:t> </a:t>
            </a:r>
            <a:r>
              <a:rPr sz="2325" spc="-42" dirty="0">
                <a:solidFill>
                  <a:srgbClr val="22373A"/>
                </a:solidFill>
                <a:latin typeface="Arial"/>
                <a:cs typeface="Arial"/>
              </a:rPr>
              <a:t>will</a:t>
            </a:r>
            <a:r>
              <a:rPr sz="2325" spc="-95" dirty="0">
                <a:solidFill>
                  <a:srgbClr val="22373A"/>
                </a:solidFill>
                <a:latin typeface="Arial"/>
                <a:cs typeface="Arial"/>
              </a:rPr>
              <a:t> </a:t>
            </a:r>
            <a:r>
              <a:rPr sz="2325" spc="-137" dirty="0">
                <a:solidFill>
                  <a:srgbClr val="22373A"/>
                </a:solidFill>
                <a:latin typeface="Arial"/>
                <a:cs typeface="Arial"/>
              </a:rPr>
              <a:t>depend  </a:t>
            </a:r>
            <a:r>
              <a:rPr sz="2325" spc="-95" dirty="0">
                <a:solidFill>
                  <a:srgbClr val="22373A"/>
                </a:solidFill>
                <a:latin typeface="Arial"/>
                <a:cs typeface="Arial"/>
              </a:rPr>
              <a:t>on </a:t>
            </a:r>
            <a:r>
              <a:rPr sz="2325" spc="-63" dirty="0">
                <a:solidFill>
                  <a:srgbClr val="22373A"/>
                </a:solidFill>
                <a:latin typeface="Arial"/>
                <a:cs typeface="Arial"/>
              </a:rPr>
              <a:t>the </a:t>
            </a:r>
            <a:r>
              <a:rPr sz="2325" spc="-106" dirty="0">
                <a:solidFill>
                  <a:srgbClr val="22373A"/>
                </a:solidFill>
                <a:latin typeface="Arial"/>
                <a:cs typeface="Arial"/>
              </a:rPr>
              <a:t>data (viewer </a:t>
            </a:r>
            <a:r>
              <a:rPr sz="2325" spc="-74" dirty="0">
                <a:solidFill>
                  <a:srgbClr val="22373A"/>
                </a:solidFill>
                <a:latin typeface="Arial"/>
                <a:cs typeface="Arial"/>
              </a:rPr>
              <a:t>history </a:t>
            </a:r>
            <a:r>
              <a:rPr sz="2325" spc="-63" dirty="0">
                <a:solidFill>
                  <a:srgbClr val="22373A"/>
                </a:solidFill>
                <a:latin typeface="Arial"/>
                <a:cs typeface="Arial"/>
              </a:rPr>
              <a:t>in </a:t>
            </a:r>
            <a:r>
              <a:rPr sz="2325" spc="-53" dirty="0">
                <a:solidFill>
                  <a:srgbClr val="22373A"/>
                </a:solidFill>
                <a:latin typeface="Arial"/>
                <a:cs typeface="Arial"/>
              </a:rPr>
              <a:t>this</a:t>
            </a:r>
            <a:r>
              <a:rPr sz="2325" spc="-328" dirty="0">
                <a:solidFill>
                  <a:srgbClr val="22373A"/>
                </a:solidFill>
                <a:latin typeface="Arial"/>
                <a:cs typeface="Arial"/>
              </a:rPr>
              <a:t> </a:t>
            </a:r>
            <a:r>
              <a:rPr sz="2325" spc="-169" dirty="0">
                <a:solidFill>
                  <a:srgbClr val="22373A"/>
                </a:solidFill>
                <a:latin typeface="Arial"/>
                <a:cs typeface="Arial"/>
              </a:rPr>
              <a:t>case)</a:t>
            </a:r>
            <a:endParaRPr sz="2325">
              <a:latin typeface="Arial"/>
              <a:cs typeface="Arial"/>
            </a:endParaRPr>
          </a:p>
        </p:txBody>
      </p:sp>
    </p:spTree>
    <p:extLst>
      <p:ext uri="{BB962C8B-B14F-4D97-AF65-F5344CB8AC3E}">
        <p14:creationId xmlns:p14="http://schemas.microsoft.com/office/powerpoint/2010/main" val="2504357064"/>
      </p:ext>
    </p:extLst>
  </p:cSld>
  <p:clrMapOvr>
    <a:masterClrMapping/>
  </p:clrMapOvr>
  <p:transition>
    <p:cut/>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6990" y="2644526"/>
            <a:ext cx="10265527" cy="871437"/>
          </a:xfrm>
          <a:prstGeom prst="rect">
            <a:avLst/>
          </a:prstGeom>
        </p:spPr>
        <p:txBody>
          <a:bodyPr vert="horz" wrap="square" lIns="0" tIns="26841" rIns="0" bIns="0" rtlCol="0">
            <a:spAutoFit/>
          </a:bodyPr>
          <a:lstStyle/>
          <a:p>
            <a:pPr marL="26841" marR="10737">
              <a:lnSpc>
                <a:spcPct val="118000"/>
              </a:lnSpc>
              <a:spcBef>
                <a:spcPts val="211"/>
              </a:spcBef>
            </a:pPr>
            <a:r>
              <a:rPr sz="2325" spc="-53" dirty="0">
                <a:solidFill>
                  <a:srgbClr val="22373A"/>
                </a:solidFill>
                <a:latin typeface="Arial"/>
                <a:cs typeface="Arial"/>
              </a:rPr>
              <a:t>What </a:t>
            </a:r>
            <a:r>
              <a:rPr sz="2325" spc="-74" dirty="0">
                <a:solidFill>
                  <a:srgbClr val="22373A"/>
                </a:solidFill>
                <a:latin typeface="Arial"/>
                <a:cs typeface="Arial"/>
              </a:rPr>
              <a:t>kind </a:t>
            </a:r>
            <a:r>
              <a:rPr sz="2325" dirty="0">
                <a:solidFill>
                  <a:srgbClr val="22373A"/>
                </a:solidFill>
                <a:latin typeface="Arial"/>
                <a:cs typeface="Arial"/>
              </a:rPr>
              <a:t>of </a:t>
            </a:r>
            <a:r>
              <a:rPr sz="2325" spc="-63" dirty="0">
                <a:solidFill>
                  <a:srgbClr val="22373A"/>
                </a:solidFill>
                <a:latin typeface="Arial"/>
                <a:cs typeface="Arial"/>
              </a:rPr>
              <a:t>functions </a:t>
            </a:r>
            <a:r>
              <a:rPr sz="2325" spc="-159" dirty="0">
                <a:solidFill>
                  <a:srgbClr val="22373A"/>
                </a:solidFill>
                <a:latin typeface="Arial"/>
                <a:cs typeface="Arial"/>
              </a:rPr>
              <a:t>can </a:t>
            </a:r>
            <a:r>
              <a:rPr sz="2325" spc="-169" dirty="0">
                <a:solidFill>
                  <a:srgbClr val="22373A"/>
                </a:solidFill>
                <a:latin typeface="Arial"/>
                <a:cs typeface="Arial"/>
              </a:rPr>
              <a:t>be </a:t>
            </a:r>
            <a:r>
              <a:rPr sz="2325" spc="-106" dirty="0">
                <a:solidFill>
                  <a:srgbClr val="22373A"/>
                </a:solidFill>
                <a:latin typeface="Arial"/>
                <a:cs typeface="Arial"/>
              </a:rPr>
              <a:t>implemented </a:t>
            </a:r>
            <a:r>
              <a:rPr sz="2325" spc="-116" dirty="0">
                <a:solidFill>
                  <a:srgbClr val="22373A"/>
                </a:solidFill>
                <a:latin typeface="Arial"/>
                <a:cs typeface="Arial"/>
              </a:rPr>
              <a:t>using </a:t>
            </a:r>
            <a:r>
              <a:rPr sz="2325" spc="-63" dirty="0">
                <a:solidFill>
                  <a:srgbClr val="22373A"/>
                </a:solidFill>
                <a:latin typeface="Arial"/>
                <a:cs typeface="Arial"/>
              </a:rPr>
              <a:t>the </a:t>
            </a:r>
            <a:r>
              <a:rPr sz="2325" spc="-127" dirty="0">
                <a:solidFill>
                  <a:srgbClr val="22373A"/>
                </a:solidFill>
                <a:latin typeface="Arial"/>
                <a:cs typeface="Arial"/>
              </a:rPr>
              <a:t>perceptron? </a:t>
            </a:r>
            <a:r>
              <a:rPr sz="2325" spc="-180" dirty="0">
                <a:solidFill>
                  <a:srgbClr val="22373A"/>
                </a:solidFill>
                <a:latin typeface="Arial"/>
                <a:cs typeface="Arial"/>
              </a:rPr>
              <a:t>Any </a:t>
            </a:r>
            <a:r>
              <a:rPr sz="2325" spc="-95" dirty="0">
                <a:solidFill>
                  <a:srgbClr val="22373A"/>
                </a:solidFill>
                <a:latin typeface="Arial"/>
                <a:cs typeface="Arial"/>
              </a:rPr>
              <a:t>difference </a:t>
            </a:r>
            <a:r>
              <a:rPr sz="2325" spc="-74" dirty="0">
                <a:solidFill>
                  <a:srgbClr val="22373A"/>
                </a:solidFill>
                <a:latin typeface="Arial"/>
                <a:cs typeface="Arial"/>
              </a:rPr>
              <a:t>from  </a:t>
            </a:r>
            <a:r>
              <a:rPr sz="2325" spc="-116" dirty="0">
                <a:solidFill>
                  <a:srgbClr val="22373A"/>
                </a:solidFill>
                <a:latin typeface="Arial"/>
                <a:cs typeface="Arial"/>
              </a:rPr>
              <a:t>McCulloch </a:t>
            </a:r>
            <a:r>
              <a:rPr sz="2325" spc="-74" dirty="0">
                <a:solidFill>
                  <a:srgbClr val="22373A"/>
                </a:solidFill>
                <a:latin typeface="Arial"/>
                <a:cs typeface="Arial"/>
              </a:rPr>
              <a:t>Pitts</a:t>
            </a:r>
            <a:r>
              <a:rPr sz="2325" spc="-127" dirty="0">
                <a:solidFill>
                  <a:srgbClr val="22373A"/>
                </a:solidFill>
                <a:latin typeface="Arial"/>
                <a:cs typeface="Arial"/>
              </a:rPr>
              <a:t> </a:t>
            </a:r>
            <a:r>
              <a:rPr sz="2325" spc="-169" dirty="0">
                <a:solidFill>
                  <a:srgbClr val="22373A"/>
                </a:solidFill>
                <a:latin typeface="Arial"/>
                <a:cs typeface="Arial"/>
              </a:rPr>
              <a:t>neurons?</a:t>
            </a:r>
            <a:endParaRPr sz="2325">
              <a:latin typeface="Arial"/>
              <a:cs typeface="Arial"/>
            </a:endParaRPr>
          </a:p>
        </p:txBody>
      </p:sp>
      <p:sp>
        <p:nvSpPr>
          <p:cNvPr id="3" name="object 3"/>
          <p:cNvSpPr txBox="1">
            <a:spLocks noGrp="1"/>
          </p:cNvSpPr>
          <p:nvPr>
            <p:ph type="sldNum" sz="quarter" idx="4294967295"/>
          </p:nvPr>
        </p:nvSpPr>
        <p:spPr>
          <a:xfrm>
            <a:off x="11640619" y="6324280"/>
            <a:ext cx="390544" cy="281064"/>
          </a:xfrm>
          <a:prstGeom prst="rect">
            <a:avLst/>
          </a:prstGeom>
        </p:spPr>
        <p:txBody>
          <a:bodyPr vert="horz" wrap="square" lIns="0" tIns="4026" rIns="0" bIns="0" rtlCol="0">
            <a:spAutoFit/>
          </a:bodyPr>
          <a:lstStyle/>
          <a:p>
            <a:pPr marL="80524">
              <a:spcBef>
                <a:spcPts val="32"/>
              </a:spcBef>
            </a:pPr>
            <a:r>
              <a:rPr spc="-42" dirty="0"/>
              <a:t>25</a:t>
            </a:r>
          </a:p>
        </p:txBody>
      </p:sp>
    </p:spTree>
    <p:extLst>
      <p:ext uri="{BB962C8B-B14F-4D97-AF65-F5344CB8AC3E}">
        <p14:creationId xmlns:p14="http://schemas.microsoft.com/office/powerpoint/2010/main" val="2116979685"/>
      </p:ext>
    </p:extLst>
  </p:cSld>
  <p:clrMapOvr>
    <a:masterClrMapping/>
  </p:clrMapOvr>
  <p:transition>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C00000"/>
                </a:solidFill>
              </a:rPr>
              <a:t>NUMPY - </a:t>
            </a:r>
            <a:r>
              <a:rPr lang="en-US" b="1" i="1" dirty="0" smtClean="0">
                <a:solidFill>
                  <a:srgbClr val="C00000"/>
                </a:solidFill>
              </a:rPr>
              <a:t>Striding</a:t>
            </a:r>
            <a:endParaRPr lang="en-US" dirty="0"/>
          </a:p>
        </p:txBody>
      </p:sp>
      <p:sp>
        <p:nvSpPr>
          <p:cNvPr id="3" name="Content Placeholder 2"/>
          <p:cNvSpPr>
            <a:spLocks noGrp="1"/>
          </p:cNvSpPr>
          <p:nvPr>
            <p:ph idx="1"/>
          </p:nvPr>
        </p:nvSpPr>
        <p:spPr>
          <a:xfrm>
            <a:off x="5885644" y="1825625"/>
            <a:ext cx="5468155" cy="4351338"/>
          </a:xfrm>
        </p:spPr>
        <p:txBody>
          <a:bodyPr>
            <a:normAutofit fontScale="92500" lnSpcReduction="20000"/>
          </a:bodyPr>
          <a:lstStyle/>
          <a:p>
            <a:pPr marL="0" indent="0">
              <a:buNone/>
            </a:pPr>
            <a:r>
              <a:rPr lang="en-US" b="1" dirty="0" smtClean="0"/>
              <a:t>Rows</a:t>
            </a:r>
          </a:p>
          <a:p>
            <a:r>
              <a:rPr lang="en-US" dirty="0" smtClean="0"/>
              <a:t>0- start value is 0</a:t>
            </a:r>
          </a:p>
          <a:p>
            <a:r>
              <a:rPr lang="en-US" dirty="0" smtClean="0"/>
              <a:t>Stop value is not specified</a:t>
            </a:r>
          </a:p>
          <a:p>
            <a:r>
              <a:rPr lang="en-US" dirty="0" smtClean="0"/>
              <a:t>Interval of 2 </a:t>
            </a:r>
          </a:p>
          <a:p>
            <a:pPr marL="0" indent="0">
              <a:buNone/>
            </a:pPr>
            <a:r>
              <a:rPr lang="en-US" dirty="0" smtClean="0"/>
              <a:t>========</a:t>
            </a:r>
          </a:p>
          <a:p>
            <a:pPr marL="0" indent="0">
              <a:buNone/>
            </a:pPr>
            <a:r>
              <a:rPr lang="en-US" dirty="0" smtClean="0"/>
              <a:t>Column</a:t>
            </a:r>
          </a:p>
          <a:p>
            <a:pPr marL="0" indent="0">
              <a:buNone/>
            </a:pPr>
            <a:r>
              <a:rPr lang="en-US" dirty="0"/>
              <a:t>Interval of </a:t>
            </a:r>
            <a:r>
              <a:rPr lang="en-US" dirty="0" smtClean="0"/>
              <a:t>3</a:t>
            </a:r>
          </a:p>
          <a:p>
            <a:pPr marL="0" indent="0">
              <a:buNone/>
            </a:pPr>
            <a:r>
              <a:rPr lang="en-US" dirty="0" smtClean="0"/>
              <a:t>===========</a:t>
            </a:r>
          </a:p>
          <a:p>
            <a:pPr marL="0" indent="0">
              <a:buNone/>
            </a:pPr>
            <a:r>
              <a:rPr lang="en-US" dirty="0" smtClean="0"/>
              <a:t>[1     4]</a:t>
            </a:r>
          </a:p>
          <a:p>
            <a:pPr marL="0" indent="0">
              <a:buNone/>
            </a:pPr>
            <a:r>
              <a:rPr lang="en-US" dirty="0" smtClean="0"/>
              <a:t>[11 14] </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40417" y="2417941"/>
            <a:ext cx="5171741" cy="3403310"/>
          </a:xfrm>
          <a:prstGeom prst="rect">
            <a:avLst/>
          </a:prstGeom>
        </p:spPr>
      </p:pic>
    </p:spTree>
    <p:extLst>
      <p:ext uri="{BB962C8B-B14F-4D97-AF65-F5344CB8AC3E}">
        <p14:creationId xmlns:p14="http://schemas.microsoft.com/office/powerpoint/2010/main" val="121162949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95534"/>
            <a:ext cx="12192000" cy="6762465"/>
          </a:xfrm>
          <a:prstGeom prst="rect">
            <a:avLst/>
          </a:prstGeom>
        </p:spPr>
      </p:pic>
    </p:spTree>
    <p:extLst>
      <p:ext uri="{BB962C8B-B14F-4D97-AF65-F5344CB8AC3E}">
        <p14:creationId xmlns:p14="http://schemas.microsoft.com/office/powerpoint/2010/main" val="362150392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61335265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3615"/>
            <a:ext cx="10330218" cy="1325563"/>
          </a:xfrm>
        </p:spPr>
        <p:txBody>
          <a:bodyPr/>
          <a:lstStyle/>
          <a:p>
            <a:r>
              <a:rPr lang="en-US" dirty="0" smtClean="0"/>
              <a:t>Single Layer Perceptron</a:t>
            </a:r>
            <a:endParaRPr lang="en-US" dirty="0"/>
          </a:p>
        </p:txBody>
      </p:sp>
      <p:sp>
        <p:nvSpPr>
          <p:cNvPr id="3" name="Content Placeholder 2"/>
          <p:cNvSpPr>
            <a:spLocks noGrp="1"/>
          </p:cNvSpPr>
          <p:nvPr>
            <p:ph sz="quarter" idx="1"/>
          </p:nvPr>
        </p:nvSpPr>
        <p:spPr>
          <a:xfrm>
            <a:off x="333233" y="1021948"/>
            <a:ext cx="10515600" cy="4351338"/>
          </a:xfrm>
        </p:spPr>
        <p:txBody>
          <a:bodyPr/>
          <a:lstStyle/>
          <a:p>
            <a:pPr algn="just"/>
            <a:r>
              <a:rPr lang="en-US" dirty="0"/>
              <a:t>A single layer perceptron (</a:t>
            </a:r>
            <a:r>
              <a:rPr lang="en-US" b="1" dirty="0"/>
              <a:t>SLP</a:t>
            </a:r>
            <a:r>
              <a:rPr lang="en-US" dirty="0"/>
              <a:t>) is a feed-forward network based on a threshold transfer function. SLP is the simplest type of artificial neural networks and can only classify linearly separable cases with a binary target (1 , 0).</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819401"/>
            <a:ext cx="7696200" cy="379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249479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Layer Perceptron</a:t>
            </a:r>
            <a:endParaRPr lang="en-US" dirty="0"/>
          </a:p>
        </p:txBody>
      </p:sp>
      <p:sp>
        <p:nvSpPr>
          <p:cNvPr id="3" name="Content Placeholder 2"/>
          <p:cNvSpPr>
            <a:spLocks noGrp="1"/>
          </p:cNvSpPr>
          <p:nvPr>
            <p:ph sz="quarter" idx="1"/>
          </p:nvPr>
        </p:nvSpPr>
        <p:spPr/>
        <p:txBody>
          <a:bodyPr/>
          <a:lstStyle/>
          <a:p>
            <a:pPr algn="just"/>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95400"/>
            <a:ext cx="76200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9467681"/>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 Perceptron</a:t>
            </a:r>
          </a:p>
        </p:txBody>
      </p:sp>
      <p:sp>
        <p:nvSpPr>
          <p:cNvPr id="3" name="Content Placeholder 2"/>
          <p:cNvSpPr>
            <a:spLocks noGrp="1"/>
          </p:cNvSpPr>
          <p:nvPr>
            <p:ph sz="quarter" idx="1"/>
          </p:nvPr>
        </p:nvSpPr>
        <p:spPr/>
        <p:txBody>
          <a:bodyPr>
            <a:normAutofit fontScale="70000" lnSpcReduction="20000"/>
          </a:bodyPr>
          <a:lstStyle/>
          <a:p>
            <a:pPr marL="514350" indent="-514350" algn="just">
              <a:buFont typeface="+mj-lt"/>
              <a:buAutoNum type="arabicPeriod"/>
            </a:pPr>
            <a:r>
              <a:rPr lang="en-US" dirty="0"/>
              <a:t>On the left side you have neurons (small circles) of </a:t>
            </a:r>
            <a:r>
              <a:rPr lang="en-US" i="1" dirty="0"/>
              <a:t>x</a:t>
            </a:r>
            <a:r>
              <a:rPr lang="en-US" dirty="0"/>
              <a:t> with subscripts </a:t>
            </a:r>
            <a:r>
              <a:rPr lang="en-US" i="1" dirty="0"/>
              <a:t>1, 2, … , m</a:t>
            </a:r>
            <a:r>
              <a:rPr lang="en-US" dirty="0"/>
              <a:t> carrying </a:t>
            </a:r>
            <a:r>
              <a:rPr lang="en-US" b="1" dirty="0"/>
              <a:t>data input.</a:t>
            </a:r>
            <a:endParaRPr lang="en-US" dirty="0"/>
          </a:p>
          <a:p>
            <a:pPr marL="514350" indent="-514350" algn="just">
              <a:buFont typeface="+mj-lt"/>
              <a:buAutoNum type="arabicPeriod"/>
            </a:pPr>
            <a:r>
              <a:rPr lang="en-US" dirty="0"/>
              <a:t>We multiply each of the input by a </a:t>
            </a:r>
            <a:r>
              <a:rPr lang="en-US" b="1" dirty="0"/>
              <a:t>weight</a:t>
            </a:r>
            <a:r>
              <a:rPr lang="en-US" dirty="0"/>
              <a:t> w, also labeled with subscripts </a:t>
            </a:r>
            <a:r>
              <a:rPr lang="en-US" i="1" dirty="0"/>
              <a:t>1, 2, …, m</a:t>
            </a:r>
            <a:r>
              <a:rPr lang="en-US" dirty="0"/>
              <a:t>, along the arrow (also called a </a:t>
            </a:r>
            <a:r>
              <a:rPr lang="en-US" b="1" dirty="0"/>
              <a:t>synapse</a:t>
            </a:r>
            <a:r>
              <a:rPr lang="en-US" dirty="0"/>
              <a:t>) to the big circle in the middle. So </a:t>
            </a:r>
            <a:r>
              <a:rPr lang="en-US" i="1" dirty="0"/>
              <a:t>w1 * x1</a:t>
            </a:r>
            <a:r>
              <a:rPr lang="en-US" dirty="0"/>
              <a:t>, </a:t>
            </a:r>
            <a:r>
              <a:rPr lang="en-US" i="1" dirty="0"/>
              <a:t>w2 * x2</a:t>
            </a:r>
            <a:r>
              <a:rPr lang="en-US" dirty="0"/>
              <a:t>, </a:t>
            </a:r>
            <a:r>
              <a:rPr lang="en-US" i="1" dirty="0"/>
              <a:t>w3 * x3</a:t>
            </a:r>
            <a:r>
              <a:rPr lang="en-US" dirty="0"/>
              <a:t> and so on.</a:t>
            </a:r>
          </a:p>
          <a:p>
            <a:pPr marL="514350" indent="-514350" algn="just">
              <a:buFont typeface="+mj-lt"/>
              <a:buAutoNum type="arabicPeriod"/>
            </a:pPr>
            <a:r>
              <a:rPr lang="en-US" dirty="0"/>
              <a:t>Once all the </a:t>
            </a:r>
            <a:r>
              <a:rPr lang="en-US" dirty="0" smtClean="0"/>
              <a:t>inputs </a:t>
            </a:r>
            <a:r>
              <a:rPr lang="en-US" dirty="0"/>
              <a:t>are multiplied by a weight, we sum all of them up and add another pre-determined number called </a:t>
            </a:r>
            <a:r>
              <a:rPr lang="en-US" b="1" dirty="0"/>
              <a:t>bias.</a:t>
            </a:r>
            <a:endParaRPr lang="en-US" dirty="0"/>
          </a:p>
          <a:p>
            <a:pPr marL="514350" indent="-514350" algn="just">
              <a:buFont typeface="+mj-lt"/>
              <a:buAutoNum type="arabicPeriod"/>
            </a:pPr>
            <a:r>
              <a:rPr lang="en-US" dirty="0"/>
              <a:t>Then, we push the result further to the right. Now, we have this </a:t>
            </a:r>
            <a:r>
              <a:rPr lang="en-US" b="1" dirty="0"/>
              <a:t>step function</a:t>
            </a:r>
            <a:r>
              <a:rPr lang="en-US" dirty="0"/>
              <a:t> in the rectangle. What it means is that if the result from step 3 is any number equal or larger than 0, then we get 1 as output, otherwise if the result is smaller than 0, we get0 as output.</a:t>
            </a:r>
          </a:p>
          <a:p>
            <a:pPr marL="514350" indent="-514350" algn="just">
              <a:buFont typeface="+mj-lt"/>
              <a:buAutoNum type="arabicPeriod"/>
            </a:pPr>
            <a:r>
              <a:rPr lang="en-US" dirty="0"/>
              <a:t>The </a:t>
            </a:r>
            <a:r>
              <a:rPr lang="en-US" b="1" dirty="0"/>
              <a:t>output</a:t>
            </a:r>
            <a:r>
              <a:rPr lang="en-US" dirty="0"/>
              <a:t> is either 1 or 0.</a:t>
            </a:r>
          </a:p>
          <a:p>
            <a:pPr marL="0" indent="0" algn="just">
              <a:buNone/>
            </a:pPr>
            <a:r>
              <a:rPr lang="en-US" dirty="0"/>
              <a:t>Note that alternatively, if you move bias to the right side of the equation in the activation function like </a:t>
            </a:r>
            <a:r>
              <a:rPr lang="en-US" i="1" dirty="0"/>
              <a:t>sum(</a:t>
            </a:r>
            <a:r>
              <a:rPr lang="en-US" i="1" dirty="0" err="1"/>
              <a:t>wx</a:t>
            </a:r>
            <a:r>
              <a:rPr lang="en-US" i="1" dirty="0"/>
              <a:t>) ≥ -b</a:t>
            </a:r>
            <a:r>
              <a:rPr lang="en-US" dirty="0"/>
              <a:t> then this </a:t>
            </a:r>
            <a:r>
              <a:rPr lang="en-US" i="1" dirty="0"/>
              <a:t>-b </a:t>
            </a:r>
            <a:r>
              <a:rPr lang="en-US" dirty="0"/>
              <a:t>is called a </a:t>
            </a:r>
            <a:r>
              <a:rPr lang="en-US" b="1" dirty="0"/>
              <a:t>threshold value</a:t>
            </a:r>
            <a:r>
              <a:rPr lang="en-US" dirty="0"/>
              <a:t>. So if the sum of the inputs and weights is greater than or equal to the threshold, then the activation triggers an 1. Otherwise, the activation outcome is 0. Choose whichever that helps you to understand better as these two ways of representation are interchangeable.</a:t>
            </a:r>
          </a:p>
        </p:txBody>
      </p:sp>
    </p:spTree>
    <p:extLst>
      <p:ext uri="{BB962C8B-B14F-4D97-AF65-F5344CB8AC3E}">
        <p14:creationId xmlns:p14="http://schemas.microsoft.com/office/powerpoint/2010/main" val="126815519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 Perceptron</a:t>
            </a:r>
          </a:p>
        </p:txBody>
      </p:sp>
      <p:sp>
        <p:nvSpPr>
          <p:cNvPr id="3" name="Content Placeholder 2"/>
          <p:cNvSpPr>
            <a:spLocks noGrp="1"/>
          </p:cNvSpPr>
          <p:nvPr>
            <p:ph sz="quarter" idx="1"/>
          </p:nvPr>
        </p:nvSpPr>
        <p:spPr/>
        <p:txBody>
          <a:bodyPr>
            <a:normAutofit/>
          </a:bodyPr>
          <a:lstStyle/>
          <a:p>
            <a:pPr marL="0" indent="0" algn="just">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020" y="1371600"/>
            <a:ext cx="7620000"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03822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 Perceptron</a:t>
            </a:r>
          </a:p>
        </p:txBody>
      </p:sp>
      <p:sp>
        <p:nvSpPr>
          <p:cNvPr id="3" name="Content Placeholder 2"/>
          <p:cNvSpPr>
            <a:spLocks noGrp="1"/>
          </p:cNvSpPr>
          <p:nvPr>
            <p:ph sz="quarter" idx="1"/>
          </p:nvPr>
        </p:nvSpPr>
        <p:spPr/>
        <p:txBody>
          <a:bodyPr/>
          <a:lstStyle/>
          <a:p>
            <a:pPr algn="just"/>
            <a:r>
              <a:rPr lang="en-US" dirty="0"/>
              <a:t>The single layer perceptron does not have a priori knowledge, so the initial weights are assigned randomly. SLP sums all the weighted inputs and if the sum is above the threshold (some predetermined value), SLP is said to be activated (output=1).  	</a:t>
            </a:r>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352801"/>
            <a:ext cx="7315200" cy="223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61088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89943" cy="1325563"/>
          </a:xfrm>
        </p:spPr>
        <p:txBody>
          <a:bodyPr>
            <a:normAutofit fontScale="90000"/>
          </a:bodyPr>
          <a:lstStyle/>
          <a:p>
            <a:r>
              <a:rPr lang="en-US" dirty="0" smtClean="0"/>
              <a:t>PERCEPTRON</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372393"/>
            <a:ext cx="12192000" cy="5485607"/>
          </a:xfrm>
          <a:prstGeom prst="rect">
            <a:avLst/>
          </a:prstGeom>
        </p:spPr>
      </p:pic>
    </p:spTree>
    <p:extLst>
      <p:ext uri="{BB962C8B-B14F-4D97-AF65-F5344CB8AC3E}">
        <p14:creationId xmlns:p14="http://schemas.microsoft.com/office/powerpoint/2010/main" val="2597802320"/>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89943" cy="1325563"/>
          </a:xfrm>
        </p:spPr>
        <p:txBody>
          <a:bodyPr>
            <a:normAutofit fontScale="90000"/>
          </a:bodyPr>
          <a:lstStyle/>
          <a:p>
            <a:r>
              <a:rPr lang="en-US" dirty="0" smtClean="0"/>
              <a:t>PERCEPTRON</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0" y="1342598"/>
            <a:ext cx="7478973" cy="5515401"/>
          </a:xfrm>
          <a:prstGeom prst="rect">
            <a:avLst/>
          </a:prstGeom>
        </p:spPr>
      </p:pic>
      <p:pic>
        <p:nvPicPr>
          <p:cNvPr id="6" name="Picture 5"/>
          <p:cNvPicPr>
            <a:picLocks noChangeAspect="1"/>
          </p:cNvPicPr>
          <p:nvPr/>
        </p:nvPicPr>
        <p:blipFill>
          <a:blip r:embed="rId3"/>
          <a:stretch>
            <a:fillRect/>
          </a:stretch>
        </p:blipFill>
        <p:spPr>
          <a:xfrm>
            <a:off x="6262972" y="1342597"/>
            <a:ext cx="5929028" cy="5515401"/>
          </a:xfrm>
          <a:prstGeom prst="rect">
            <a:avLst/>
          </a:prstGeom>
        </p:spPr>
      </p:pic>
    </p:spTree>
    <p:extLst>
      <p:ext uri="{BB962C8B-B14F-4D97-AF65-F5344CB8AC3E}">
        <p14:creationId xmlns:p14="http://schemas.microsoft.com/office/powerpoint/2010/main" val="73766491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7938"/>
            <a:ext cx="12192000" cy="6865938"/>
          </a:xfrm>
          <a:prstGeom prst="rect">
            <a:avLst/>
          </a:prstGeom>
        </p:spPr>
      </p:pic>
    </p:spTree>
    <p:extLst>
      <p:ext uri="{BB962C8B-B14F-4D97-AF65-F5344CB8AC3E}">
        <p14:creationId xmlns:p14="http://schemas.microsoft.com/office/powerpoint/2010/main" val="21123741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Masking</a:t>
            </a:r>
            <a:endParaRPr lang="en-US" dirty="0"/>
          </a:p>
        </p:txBody>
      </p:sp>
      <p:sp>
        <p:nvSpPr>
          <p:cNvPr id="3" name="Content Placeholder 2"/>
          <p:cNvSpPr>
            <a:spLocks noGrp="1"/>
          </p:cNvSpPr>
          <p:nvPr>
            <p:ph idx="1"/>
          </p:nvPr>
        </p:nvSpPr>
        <p:spPr/>
        <p:txBody>
          <a:bodyPr/>
          <a:lstStyle/>
          <a:p>
            <a:pPr marL="0" indent="0">
              <a:buNone/>
            </a:pPr>
            <a:r>
              <a:rPr lang="en-US" dirty="0"/>
              <a:t>arr11 = </a:t>
            </a:r>
            <a:r>
              <a:rPr lang="en-US" dirty="0" err="1"/>
              <a:t>np.array</a:t>
            </a:r>
            <a:r>
              <a:rPr lang="en-US" dirty="0"/>
              <a:t>([1,2,3,4,5,6,7,8,9])</a:t>
            </a:r>
          </a:p>
          <a:p>
            <a:pPr marL="0" indent="0">
              <a:buNone/>
            </a:pPr>
            <a:r>
              <a:rPr lang="en-US" dirty="0"/>
              <a:t>mask = </a:t>
            </a:r>
            <a:r>
              <a:rPr lang="en-US" dirty="0" err="1"/>
              <a:t>np.array</a:t>
            </a:r>
            <a:r>
              <a:rPr lang="en-US" dirty="0"/>
              <a:t>([0,1,1,0,1,0,1,0,0],</a:t>
            </a:r>
            <a:r>
              <a:rPr lang="en-US" dirty="0" err="1"/>
              <a:t>dtype</a:t>
            </a:r>
            <a:r>
              <a:rPr lang="en-US" dirty="0"/>
              <a:t>=bool)</a:t>
            </a:r>
          </a:p>
          <a:p>
            <a:pPr marL="0" indent="0">
              <a:buNone/>
            </a:pPr>
            <a:r>
              <a:rPr lang="en-US" dirty="0"/>
              <a:t>print(arr11[mask])</a:t>
            </a:r>
          </a:p>
        </p:txBody>
      </p:sp>
    </p:spTree>
    <p:extLst>
      <p:ext uri="{BB962C8B-B14F-4D97-AF65-F5344CB8AC3E}">
        <p14:creationId xmlns:p14="http://schemas.microsoft.com/office/powerpoint/2010/main" val="47116774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7500" lnSpcReduction="2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r>
              <a:rPr lang="en-IN" dirty="0" smtClean="0"/>
              <a:t>https</a:t>
            </a:r>
            <a:r>
              <a:rPr lang="en-IN" dirty="0"/>
              <a:t>://www.mathsisfun.com/equation_of_line.html</a:t>
            </a:r>
          </a:p>
        </p:txBody>
      </p:sp>
      <p:sp>
        <p:nvSpPr>
          <p:cNvPr id="4" name="Slide Number Placeholder 3"/>
          <p:cNvSpPr>
            <a:spLocks noGrp="1"/>
          </p:cNvSpPr>
          <p:nvPr>
            <p:ph type="sldNum" sz="quarter" idx="12"/>
          </p:nvPr>
        </p:nvSpPr>
        <p:spPr/>
        <p:txBody>
          <a:bodyPr/>
          <a:lstStyle/>
          <a:p>
            <a:fld id="{DAC0D210-71C6-4AB2-92CC-A96B65609C9A}" type="slidenum">
              <a:rPr lang="tr-TR" smtClean="0"/>
              <a:pPr/>
              <a:t>250</a:t>
            </a:fld>
            <a:endParaRPr lang="tr-TR"/>
          </a:p>
        </p:txBody>
      </p:sp>
      <p:pic>
        <p:nvPicPr>
          <p:cNvPr id="169987" name="Picture 3" descr="C:\Users\Admin\OneDrive\machine learning\notebooks\python-machine-learning-book-master (1)\python-machine-learning-book-master\code\ch02\images\02_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7" y="1340768"/>
            <a:ext cx="6720351"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36960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Linear </a:t>
            </a:r>
            <a:r>
              <a:rPr lang="en-US" altLang="en-US" dirty="0" smtClean="0"/>
              <a:t>and Non Linear </a:t>
            </a:r>
            <a:r>
              <a:rPr lang="en-US" altLang="en-US" dirty="0" err="1" smtClean="0"/>
              <a:t>Separability</a:t>
            </a:r>
            <a:endParaRPr lang="en-IN" dirty="0"/>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DAC0D210-71C6-4AB2-92CC-A96B65609C9A}" type="slidenum">
              <a:rPr lang="tr-TR" smtClean="0"/>
              <a:pPr/>
              <a:t>251</a:t>
            </a:fld>
            <a:endParaRPr lang="tr-TR"/>
          </a:p>
        </p:txBody>
      </p:sp>
      <p:pic>
        <p:nvPicPr>
          <p:cNvPr id="171010" name="Picture 2" descr="C:\Users\Admin\OneDrive\machine learning\notebooks\python-machine-learning-book-master (1)\python-machine-learning-book-master\code\ch02\images\02_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985963"/>
            <a:ext cx="8964488"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16706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t>Linear </a:t>
            </a:r>
            <a:r>
              <a:rPr lang="en-US" altLang="en-US" dirty="0" err="1"/>
              <a:t>Separability</a:t>
            </a:r>
            <a:endParaRPr lang="en-US" altLang="en-US" dirty="0"/>
          </a:p>
        </p:txBody>
      </p:sp>
      <p:sp>
        <p:nvSpPr>
          <p:cNvPr id="33795" name="Rectangle 3"/>
          <p:cNvSpPr>
            <a:spLocks noGrp="1" noChangeArrowheads="1"/>
          </p:cNvSpPr>
          <p:nvPr>
            <p:ph type="body" idx="1"/>
          </p:nvPr>
        </p:nvSpPr>
        <p:spPr/>
        <p:txBody>
          <a:bodyPr/>
          <a:lstStyle/>
          <a:p>
            <a:endParaRPr lang="en-US" altLang="en-US"/>
          </a:p>
        </p:txBody>
      </p:sp>
      <p:sp>
        <p:nvSpPr>
          <p:cNvPr id="33796" name="Line 4"/>
          <p:cNvSpPr>
            <a:spLocks noChangeShapeType="1"/>
          </p:cNvSpPr>
          <p:nvPr/>
        </p:nvSpPr>
        <p:spPr bwMode="auto">
          <a:xfrm>
            <a:off x="5791200" y="30480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797" name="Line 5"/>
          <p:cNvSpPr>
            <a:spLocks noChangeShapeType="1"/>
          </p:cNvSpPr>
          <p:nvPr/>
        </p:nvSpPr>
        <p:spPr bwMode="auto">
          <a:xfrm>
            <a:off x="2362200" y="3886200"/>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799" name="Line 7"/>
          <p:cNvSpPr>
            <a:spLocks noChangeShapeType="1"/>
          </p:cNvSpPr>
          <p:nvPr/>
        </p:nvSpPr>
        <p:spPr bwMode="auto">
          <a:xfrm>
            <a:off x="8382000" y="30480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00" name="Line 8"/>
          <p:cNvSpPr>
            <a:spLocks noChangeShapeType="1"/>
          </p:cNvSpPr>
          <p:nvPr/>
        </p:nvSpPr>
        <p:spPr bwMode="auto">
          <a:xfrm>
            <a:off x="3276600" y="31242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01" name="Line 9"/>
          <p:cNvSpPr>
            <a:spLocks noChangeShapeType="1"/>
          </p:cNvSpPr>
          <p:nvPr/>
        </p:nvSpPr>
        <p:spPr bwMode="auto">
          <a:xfrm>
            <a:off x="4876800" y="3886200"/>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02" name="Line 10"/>
          <p:cNvSpPr>
            <a:spLocks noChangeShapeType="1"/>
          </p:cNvSpPr>
          <p:nvPr/>
        </p:nvSpPr>
        <p:spPr bwMode="auto">
          <a:xfrm>
            <a:off x="7391400" y="3886200"/>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03" name="Text Box 11"/>
          <p:cNvSpPr txBox="1">
            <a:spLocks noChangeArrowheads="1"/>
          </p:cNvSpPr>
          <p:nvPr/>
        </p:nvSpPr>
        <p:spPr bwMode="auto">
          <a:xfrm>
            <a:off x="2879726" y="5218113"/>
            <a:ext cx="48750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AND                                  OR                                  XOR</a:t>
            </a:r>
          </a:p>
        </p:txBody>
      </p:sp>
      <p:sp>
        <p:nvSpPr>
          <p:cNvPr id="33806" name="Text Box 14"/>
          <p:cNvSpPr txBox="1">
            <a:spLocks noChangeArrowheads="1"/>
          </p:cNvSpPr>
          <p:nvPr/>
        </p:nvSpPr>
        <p:spPr bwMode="auto">
          <a:xfrm>
            <a:off x="3565525" y="33131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33807" name="Text Box 15"/>
          <p:cNvSpPr txBox="1">
            <a:spLocks noChangeArrowheads="1"/>
          </p:cNvSpPr>
          <p:nvPr/>
        </p:nvSpPr>
        <p:spPr bwMode="auto">
          <a:xfrm>
            <a:off x="2743200" y="327660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a:t>
            </a:r>
          </a:p>
        </p:txBody>
      </p:sp>
      <p:sp>
        <p:nvSpPr>
          <p:cNvPr id="33808" name="Text Box 16"/>
          <p:cNvSpPr txBox="1">
            <a:spLocks noChangeArrowheads="1"/>
          </p:cNvSpPr>
          <p:nvPr/>
        </p:nvSpPr>
        <p:spPr bwMode="auto">
          <a:xfrm>
            <a:off x="2651125" y="43037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a:t>
            </a:r>
          </a:p>
        </p:txBody>
      </p:sp>
      <p:sp>
        <p:nvSpPr>
          <p:cNvPr id="33809" name="Text Box 17"/>
          <p:cNvSpPr txBox="1">
            <a:spLocks noChangeArrowheads="1"/>
          </p:cNvSpPr>
          <p:nvPr/>
        </p:nvSpPr>
        <p:spPr bwMode="auto">
          <a:xfrm>
            <a:off x="3505200" y="434340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a:t>
            </a:r>
          </a:p>
        </p:txBody>
      </p:sp>
      <p:sp>
        <p:nvSpPr>
          <p:cNvPr id="33810" name="Text Box 18"/>
          <p:cNvSpPr txBox="1">
            <a:spLocks noChangeArrowheads="1"/>
          </p:cNvSpPr>
          <p:nvPr/>
        </p:nvSpPr>
        <p:spPr bwMode="auto">
          <a:xfrm>
            <a:off x="5241925" y="42275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a:t>
            </a:r>
          </a:p>
        </p:txBody>
      </p:sp>
      <p:sp>
        <p:nvSpPr>
          <p:cNvPr id="33811" name="Text Box 19"/>
          <p:cNvSpPr txBox="1">
            <a:spLocks noChangeArrowheads="1"/>
          </p:cNvSpPr>
          <p:nvPr/>
        </p:nvSpPr>
        <p:spPr bwMode="auto">
          <a:xfrm>
            <a:off x="7680325" y="42275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a:t>
            </a:r>
          </a:p>
        </p:txBody>
      </p:sp>
      <p:sp>
        <p:nvSpPr>
          <p:cNvPr id="33812" name="Text Box 20"/>
          <p:cNvSpPr txBox="1">
            <a:spLocks noChangeArrowheads="1"/>
          </p:cNvSpPr>
          <p:nvPr/>
        </p:nvSpPr>
        <p:spPr bwMode="auto">
          <a:xfrm>
            <a:off x="8823325" y="31607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a:t>
            </a:r>
          </a:p>
        </p:txBody>
      </p:sp>
      <p:sp>
        <p:nvSpPr>
          <p:cNvPr id="33813" name="Text Box 21"/>
          <p:cNvSpPr txBox="1">
            <a:spLocks noChangeArrowheads="1"/>
          </p:cNvSpPr>
          <p:nvPr/>
        </p:nvSpPr>
        <p:spPr bwMode="auto">
          <a:xfrm>
            <a:off x="8747125" y="42275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33814" name="Text Box 22"/>
          <p:cNvSpPr txBox="1">
            <a:spLocks noChangeArrowheads="1"/>
          </p:cNvSpPr>
          <p:nvPr/>
        </p:nvSpPr>
        <p:spPr bwMode="auto">
          <a:xfrm>
            <a:off x="7756525" y="31607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33815" name="Text Box 23"/>
          <p:cNvSpPr txBox="1">
            <a:spLocks noChangeArrowheads="1"/>
          </p:cNvSpPr>
          <p:nvPr/>
        </p:nvSpPr>
        <p:spPr bwMode="auto">
          <a:xfrm>
            <a:off x="5241925" y="3236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33816" name="Text Box 24"/>
          <p:cNvSpPr txBox="1">
            <a:spLocks noChangeArrowheads="1"/>
          </p:cNvSpPr>
          <p:nvPr/>
        </p:nvSpPr>
        <p:spPr bwMode="auto">
          <a:xfrm>
            <a:off x="6080125" y="3236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33817" name="Text Box 25"/>
          <p:cNvSpPr txBox="1">
            <a:spLocks noChangeArrowheads="1"/>
          </p:cNvSpPr>
          <p:nvPr/>
        </p:nvSpPr>
        <p:spPr bwMode="auto">
          <a:xfrm>
            <a:off x="6080125" y="43037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33818" name="Line 26"/>
          <p:cNvSpPr>
            <a:spLocks noChangeShapeType="1"/>
          </p:cNvSpPr>
          <p:nvPr/>
        </p:nvSpPr>
        <p:spPr bwMode="auto">
          <a:xfrm>
            <a:off x="2819400" y="2819400"/>
            <a:ext cx="1447800" cy="1676400"/>
          </a:xfrm>
          <a:prstGeom prst="line">
            <a:avLst/>
          </a:prstGeom>
          <a:noFill/>
          <a:ln w="9525">
            <a:solidFill>
              <a:srgbClr val="D9314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19" name="Line 27"/>
          <p:cNvSpPr>
            <a:spLocks noChangeShapeType="1"/>
          </p:cNvSpPr>
          <p:nvPr/>
        </p:nvSpPr>
        <p:spPr bwMode="auto">
          <a:xfrm>
            <a:off x="5029200" y="3200400"/>
            <a:ext cx="1219200" cy="1828800"/>
          </a:xfrm>
          <a:prstGeom prst="line">
            <a:avLst/>
          </a:prstGeom>
          <a:noFill/>
          <a:ln w="9525">
            <a:solidFill>
              <a:srgbClr val="D9314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634330142"/>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perceptron learning rule</a:t>
            </a:r>
            <a:endParaRPr lang="en-IN" dirty="0"/>
          </a:p>
        </p:txBody>
      </p:sp>
      <p:sp>
        <p:nvSpPr>
          <p:cNvPr id="3" name="Content Placeholder 2"/>
          <p:cNvSpPr>
            <a:spLocks noGrp="1"/>
          </p:cNvSpPr>
          <p:nvPr>
            <p:ph idx="1"/>
          </p:nvPr>
        </p:nvSpPr>
        <p:spPr/>
        <p:txBody>
          <a:bodyPr>
            <a:normAutofit/>
          </a:bodyPr>
          <a:lstStyle/>
          <a:p>
            <a:r>
              <a:rPr lang="en-US" dirty="0" smtClean="0"/>
              <a:t>Idea: To </a:t>
            </a:r>
            <a:r>
              <a:rPr lang="en-US" dirty="0"/>
              <a:t>mimic how a single neuron in the </a:t>
            </a:r>
            <a:r>
              <a:rPr lang="en-US" dirty="0" smtClean="0"/>
              <a:t>brain works</a:t>
            </a:r>
            <a:r>
              <a:rPr lang="en-US" dirty="0"/>
              <a:t>: it either </a:t>
            </a:r>
            <a:r>
              <a:rPr lang="en-US" i="1" dirty="0"/>
              <a:t>fires </a:t>
            </a:r>
            <a:r>
              <a:rPr lang="en-US" dirty="0"/>
              <a:t>or it doesn't. </a:t>
            </a:r>
            <a:endParaRPr lang="en-US" dirty="0" smtClean="0"/>
          </a:p>
          <a:p>
            <a:r>
              <a:rPr lang="en-US" dirty="0" smtClean="0"/>
              <a:t>Steps: </a:t>
            </a:r>
            <a:endParaRPr lang="en-US" dirty="0"/>
          </a:p>
          <a:p>
            <a:pPr lvl="1"/>
            <a:r>
              <a:rPr lang="en-US" dirty="0" smtClean="0"/>
              <a:t>1</a:t>
            </a:r>
            <a:r>
              <a:rPr lang="en-US" dirty="0"/>
              <a:t>. Initialize the weights to 0 or small random numbers.</a:t>
            </a:r>
          </a:p>
          <a:p>
            <a:pPr lvl="1"/>
            <a:r>
              <a:rPr lang="en-US" dirty="0"/>
              <a:t>2. For each training sample </a:t>
            </a:r>
            <a:r>
              <a:rPr lang="en-US" b="1" i="1" dirty="0"/>
              <a:t>x</a:t>
            </a:r>
            <a:r>
              <a:rPr lang="en-US" dirty="0"/>
              <a:t>(</a:t>
            </a:r>
            <a:r>
              <a:rPr lang="en-US" i="1" dirty="0"/>
              <a:t>i</a:t>
            </a:r>
            <a:r>
              <a:rPr lang="en-US" dirty="0"/>
              <a:t>) :</a:t>
            </a:r>
          </a:p>
          <a:p>
            <a:pPr lvl="1"/>
            <a:r>
              <a:rPr lang="en-US" dirty="0"/>
              <a:t>a. Compute the output value ˆ</a:t>
            </a:r>
            <a:r>
              <a:rPr lang="en-US" i="1" dirty="0"/>
              <a:t>y</a:t>
            </a:r>
            <a:r>
              <a:rPr lang="en-US" dirty="0"/>
              <a:t>.</a:t>
            </a:r>
          </a:p>
          <a:p>
            <a:pPr lvl="1"/>
            <a:r>
              <a:rPr lang="en-IN" dirty="0"/>
              <a:t>b. Update the weights.</a:t>
            </a:r>
          </a:p>
        </p:txBody>
      </p:sp>
    </p:spTree>
    <p:extLst>
      <p:ext uri="{BB962C8B-B14F-4D97-AF65-F5344CB8AC3E}">
        <p14:creationId xmlns:p14="http://schemas.microsoft.com/office/powerpoint/2010/main" val="1866873760"/>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perceptron learning rule</a:t>
            </a:r>
            <a:endParaRPr lang="en-IN" dirty="0"/>
          </a:p>
        </p:txBody>
      </p:sp>
      <p:sp>
        <p:nvSpPr>
          <p:cNvPr id="3" name="Content Placeholder 2"/>
          <p:cNvSpPr>
            <a:spLocks noGrp="1"/>
          </p:cNvSpPr>
          <p:nvPr>
            <p:ph idx="1"/>
          </p:nvPr>
        </p:nvSpPr>
        <p:spPr/>
        <p:txBody>
          <a:bodyPr>
            <a:normAutofit/>
          </a:bodyPr>
          <a:lstStyle/>
          <a:p>
            <a:r>
              <a:rPr lang="en-IN" dirty="0"/>
              <a:t>weight </a:t>
            </a:r>
            <a:r>
              <a:rPr lang="en-IN" dirty="0" smtClean="0"/>
              <a:t>vector </a:t>
            </a:r>
            <a:r>
              <a:rPr lang="en-US" b="1" dirty="0" smtClean="0"/>
              <a:t>w </a:t>
            </a:r>
            <a:r>
              <a:rPr lang="en-US" dirty="0"/>
              <a:t>can be more formally written as:</a:t>
            </a:r>
          </a:p>
          <a:p>
            <a:endParaRPr lang="en-US" dirty="0" smtClean="0"/>
          </a:p>
          <a:p>
            <a:endParaRPr lang="en-US" dirty="0"/>
          </a:p>
          <a:p>
            <a:endParaRPr lang="en-IN" dirty="0"/>
          </a:p>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2276873"/>
            <a:ext cx="28575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656" y="4208015"/>
            <a:ext cx="39624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568" y="3284984"/>
            <a:ext cx="8460432" cy="94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390056" y="5085184"/>
            <a:ext cx="7738392" cy="923330"/>
          </a:xfrm>
          <a:prstGeom prst="rect">
            <a:avLst/>
          </a:prstGeom>
        </p:spPr>
        <p:txBody>
          <a:bodyPr wrap="square">
            <a:spAutoFit/>
          </a:bodyPr>
          <a:lstStyle/>
          <a:p>
            <a:r>
              <a:rPr lang="en-US" dirty="0"/>
              <a:t>  is the </a:t>
            </a:r>
            <a:r>
              <a:rPr lang="en-US" b="1" dirty="0"/>
              <a:t>learning rate </a:t>
            </a:r>
            <a:r>
              <a:rPr lang="en-US" dirty="0"/>
              <a:t>(typically a constant between 0.0 and 1.0)</a:t>
            </a:r>
          </a:p>
          <a:p>
            <a:r>
              <a:rPr lang="en-US" i="1" dirty="0"/>
              <a:t>y</a:t>
            </a:r>
            <a:r>
              <a:rPr lang="en-US" dirty="0"/>
              <a:t>(</a:t>
            </a:r>
            <a:r>
              <a:rPr lang="en-US" i="1" dirty="0"/>
              <a:t>i</a:t>
            </a:r>
            <a:r>
              <a:rPr lang="en-US" dirty="0"/>
              <a:t>) is the </a:t>
            </a:r>
            <a:r>
              <a:rPr lang="en-US" b="1" dirty="0"/>
              <a:t>true class label </a:t>
            </a:r>
            <a:r>
              <a:rPr lang="en-US" dirty="0"/>
              <a:t>of the </a:t>
            </a:r>
            <a:r>
              <a:rPr lang="en-US" i="1" dirty="0" err="1"/>
              <a:t>i</a:t>
            </a:r>
            <a:r>
              <a:rPr lang="en-US" baseline="30000" dirty="0" err="1"/>
              <a:t>th</a:t>
            </a:r>
            <a:r>
              <a:rPr lang="en-US" dirty="0"/>
              <a:t> training sample</a:t>
            </a:r>
          </a:p>
          <a:p>
            <a:r>
              <a:rPr lang="en-US" i="1" dirty="0"/>
              <a:t>y</a:t>
            </a:r>
            <a:r>
              <a:rPr lang="en-US" dirty="0"/>
              <a:t>ˆ(</a:t>
            </a:r>
            <a:r>
              <a:rPr lang="en-US" i="1" dirty="0"/>
              <a:t>i</a:t>
            </a:r>
            <a:r>
              <a:rPr lang="en-US" dirty="0"/>
              <a:t>) is the </a:t>
            </a:r>
            <a:r>
              <a:rPr lang="en-US" b="1" dirty="0"/>
              <a:t>predicted class label</a:t>
            </a:r>
            <a:r>
              <a:rPr lang="en-US" dirty="0"/>
              <a:t>.</a:t>
            </a: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994" y="5060502"/>
            <a:ext cx="2381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008083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474892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25903" y="403412"/>
            <a:ext cx="103541" cy="547294"/>
          </a:xfrm>
          <a:prstGeom prst="rect">
            <a:avLst/>
          </a:prstGeom>
          <a:blipFill>
            <a:blip r:embed="rId2" cstate="print"/>
            <a:stretch>
              <a:fillRect/>
            </a:stretch>
          </a:blipFill>
        </p:spPr>
        <p:txBody>
          <a:bodyPr wrap="square" lIns="0" tIns="0" rIns="0" bIns="0" rtlCol="0"/>
          <a:lstStyle/>
          <a:p>
            <a:endParaRPr sz="1588"/>
          </a:p>
        </p:txBody>
      </p:sp>
      <p:sp>
        <p:nvSpPr>
          <p:cNvPr id="4" name="object 4"/>
          <p:cNvSpPr txBox="1">
            <a:spLocks noGrp="1"/>
          </p:cNvSpPr>
          <p:nvPr>
            <p:ph type="title"/>
          </p:nvPr>
        </p:nvSpPr>
        <p:spPr>
          <a:xfrm>
            <a:off x="3207795" y="718764"/>
            <a:ext cx="1768288" cy="554541"/>
          </a:xfrm>
          <a:prstGeom prst="rect">
            <a:avLst/>
          </a:prstGeom>
        </p:spPr>
        <p:txBody>
          <a:bodyPr vert="horz" wrap="square" lIns="0" tIns="11206" rIns="0" bIns="0" rtlCol="0" anchor="ctr">
            <a:spAutoFit/>
          </a:bodyPr>
          <a:lstStyle/>
          <a:p>
            <a:pPr marL="11206">
              <a:lnSpc>
                <a:spcPct val="100000"/>
              </a:lnSpc>
              <a:spcBef>
                <a:spcPts val="88"/>
              </a:spcBef>
            </a:pPr>
            <a:r>
              <a:rPr sz="3530" dirty="0"/>
              <a:t>Example</a:t>
            </a:r>
            <a:endParaRPr sz="3530"/>
          </a:p>
        </p:txBody>
      </p:sp>
      <p:sp>
        <p:nvSpPr>
          <p:cNvPr id="13" name="object 13"/>
          <p:cNvSpPr txBox="1"/>
          <p:nvPr/>
        </p:nvSpPr>
        <p:spPr>
          <a:xfrm>
            <a:off x="2623408" y="1526103"/>
            <a:ext cx="2937062" cy="337238"/>
          </a:xfrm>
          <a:prstGeom prst="rect">
            <a:avLst/>
          </a:prstGeom>
        </p:spPr>
        <p:txBody>
          <a:bodyPr vert="horz" wrap="square" lIns="0" tIns="11206" rIns="0" bIns="0" rtlCol="0">
            <a:spAutoFit/>
          </a:bodyPr>
          <a:lstStyle/>
          <a:p>
            <a:pPr marL="237017" indent="-226371">
              <a:spcBef>
                <a:spcPts val="88"/>
              </a:spcBef>
              <a:buClr>
                <a:srgbClr val="9C007E"/>
              </a:buClr>
              <a:buFont typeface="Georgia"/>
              <a:buChar char="•"/>
              <a:tabLst>
                <a:tab pos="237017" algn="l"/>
                <a:tab pos="237577" algn="l"/>
              </a:tabLst>
            </a:pPr>
            <a:r>
              <a:rPr sz="2118" dirty="0">
                <a:latin typeface="Arial"/>
                <a:cs typeface="Arial"/>
              </a:rPr>
              <a:t>First </a:t>
            </a:r>
            <a:r>
              <a:rPr sz="2118" spc="-4" dirty="0">
                <a:latin typeface="Arial"/>
                <a:cs typeface="Arial"/>
              </a:rPr>
              <a:t>pass is as</a:t>
            </a:r>
            <a:r>
              <a:rPr sz="2118" spc="-79" dirty="0">
                <a:latin typeface="Arial"/>
                <a:cs typeface="Arial"/>
              </a:rPr>
              <a:t> </a:t>
            </a:r>
            <a:r>
              <a:rPr sz="2118" spc="-4" dirty="0">
                <a:latin typeface="Arial"/>
                <a:cs typeface="Arial"/>
              </a:rPr>
              <a:t>follows</a:t>
            </a:r>
            <a:endParaRPr sz="2118" dirty="0">
              <a:latin typeface="Arial"/>
              <a:cs typeface="Arial"/>
            </a:endParaRPr>
          </a:p>
        </p:txBody>
      </p:sp>
      <p:graphicFrame>
        <p:nvGraphicFramePr>
          <p:cNvPr id="14" name="object 14"/>
          <p:cNvGraphicFramePr>
            <a:graphicFrameLocks noGrp="1"/>
          </p:cNvGraphicFramePr>
          <p:nvPr>
            <p:extLst/>
          </p:nvPr>
        </p:nvGraphicFramePr>
        <p:xfrm>
          <a:off x="975862" y="2510443"/>
          <a:ext cx="8000442" cy="2669428"/>
        </p:xfrm>
        <a:graphic>
          <a:graphicData uri="http://schemas.openxmlformats.org/drawingml/2006/table">
            <a:tbl>
              <a:tblPr firstRow="1" bandRow="1">
                <a:tableStyleId>{2D5ABB26-0587-4C30-8999-92F81FD0307C}</a:tableStyleId>
              </a:tblPr>
              <a:tblGrid>
                <a:gridCol w="1333003"/>
                <a:gridCol w="1333608"/>
                <a:gridCol w="1334216"/>
                <a:gridCol w="1333003"/>
                <a:gridCol w="1334216"/>
                <a:gridCol w="1332396"/>
              </a:tblGrid>
              <a:tr h="553010">
                <a:tc>
                  <a:txBody>
                    <a:bodyPr/>
                    <a:lstStyle/>
                    <a:p>
                      <a:pPr marL="88265">
                        <a:lnSpc>
                          <a:spcPts val="2435"/>
                        </a:lnSpc>
                      </a:pPr>
                      <a:r>
                        <a:rPr sz="1800" b="1" spc="5" dirty="0">
                          <a:solidFill>
                            <a:srgbClr val="FFFFFF"/>
                          </a:solidFill>
                          <a:latin typeface="Arial"/>
                          <a:cs typeface="Arial"/>
                        </a:rPr>
                        <a:t>Input</a:t>
                      </a:r>
                      <a:endParaRPr sz="1800" dirty="0">
                        <a:latin typeface="Arial"/>
                        <a:cs typeface="Arial"/>
                      </a:endParaRPr>
                    </a:p>
                  </a:txBody>
                  <a:tcPr marL="0" marR="0" marT="0" marB="0">
                    <a:solidFill>
                      <a:srgbClr val="000000"/>
                    </a:solidFill>
                  </a:tcPr>
                </a:tc>
                <a:tc>
                  <a:txBody>
                    <a:bodyPr/>
                    <a:lstStyle/>
                    <a:p>
                      <a:pPr marL="88900">
                        <a:lnSpc>
                          <a:spcPts val="2435"/>
                        </a:lnSpc>
                      </a:pPr>
                      <a:r>
                        <a:rPr sz="1800" b="1" dirty="0">
                          <a:solidFill>
                            <a:srgbClr val="FFFFFF"/>
                          </a:solidFill>
                          <a:latin typeface="Arial"/>
                          <a:cs typeface="Arial"/>
                        </a:rPr>
                        <a:t>Weight</a:t>
                      </a:r>
                      <a:endParaRPr sz="1800">
                        <a:latin typeface="Arial"/>
                        <a:cs typeface="Arial"/>
                      </a:endParaRPr>
                    </a:p>
                  </a:txBody>
                  <a:tcPr marL="0" marR="0" marT="0" marB="0">
                    <a:solidFill>
                      <a:srgbClr val="000000"/>
                    </a:solidFill>
                  </a:tcPr>
                </a:tc>
                <a:tc>
                  <a:txBody>
                    <a:bodyPr/>
                    <a:lstStyle/>
                    <a:p>
                      <a:pPr marL="88265">
                        <a:lnSpc>
                          <a:spcPts val="2435"/>
                        </a:lnSpc>
                      </a:pPr>
                      <a:r>
                        <a:rPr sz="1800" b="1" spc="5" dirty="0">
                          <a:solidFill>
                            <a:srgbClr val="FFFFFF"/>
                          </a:solidFill>
                          <a:latin typeface="Arial"/>
                          <a:cs typeface="Arial"/>
                        </a:rPr>
                        <a:t>Desired</a:t>
                      </a:r>
                      <a:endParaRPr sz="1800">
                        <a:latin typeface="Arial"/>
                        <a:cs typeface="Arial"/>
                      </a:endParaRPr>
                    </a:p>
                  </a:txBody>
                  <a:tcPr marL="0" marR="0" marT="0" marB="0">
                    <a:solidFill>
                      <a:srgbClr val="000000"/>
                    </a:solidFill>
                  </a:tcPr>
                </a:tc>
                <a:tc>
                  <a:txBody>
                    <a:bodyPr/>
                    <a:lstStyle/>
                    <a:p>
                      <a:pPr marL="88265">
                        <a:lnSpc>
                          <a:spcPts val="2435"/>
                        </a:lnSpc>
                      </a:pPr>
                      <a:r>
                        <a:rPr sz="1800" b="1" dirty="0">
                          <a:solidFill>
                            <a:srgbClr val="FFFFFF"/>
                          </a:solidFill>
                          <a:latin typeface="Arial"/>
                          <a:cs typeface="Arial"/>
                        </a:rPr>
                        <a:t>Actual</a:t>
                      </a:r>
                      <a:endParaRPr sz="1800">
                        <a:latin typeface="Arial"/>
                        <a:cs typeface="Arial"/>
                      </a:endParaRPr>
                    </a:p>
                  </a:txBody>
                  <a:tcPr marL="0" marR="0" marT="0" marB="0">
                    <a:solidFill>
                      <a:srgbClr val="000000"/>
                    </a:solidFill>
                  </a:tcPr>
                </a:tc>
                <a:tc>
                  <a:txBody>
                    <a:bodyPr/>
                    <a:lstStyle/>
                    <a:p>
                      <a:pPr marL="88900">
                        <a:lnSpc>
                          <a:spcPts val="2435"/>
                        </a:lnSpc>
                      </a:pPr>
                      <a:r>
                        <a:rPr sz="1800" b="1" dirty="0">
                          <a:solidFill>
                            <a:srgbClr val="FFFFFF"/>
                          </a:solidFill>
                          <a:latin typeface="Arial"/>
                          <a:cs typeface="Arial"/>
                        </a:rPr>
                        <a:t>Update?</a:t>
                      </a:r>
                      <a:endParaRPr sz="1800">
                        <a:latin typeface="Arial"/>
                        <a:cs typeface="Arial"/>
                      </a:endParaRPr>
                    </a:p>
                  </a:txBody>
                  <a:tcPr marL="0" marR="0" marT="0" marB="0">
                    <a:solidFill>
                      <a:srgbClr val="000000"/>
                    </a:solidFill>
                  </a:tcPr>
                </a:tc>
                <a:tc>
                  <a:txBody>
                    <a:bodyPr/>
                    <a:lstStyle/>
                    <a:p>
                      <a:pPr marL="88265" marR="467995">
                        <a:lnSpc>
                          <a:spcPts val="2360"/>
                        </a:lnSpc>
                        <a:spcBef>
                          <a:spcPts val="135"/>
                        </a:spcBef>
                      </a:pPr>
                      <a:r>
                        <a:rPr sz="1800" b="1" spc="5" dirty="0">
                          <a:solidFill>
                            <a:srgbClr val="FFFFFF"/>
                          </a:solidFill>
                          <a:latin typeface="Arial"/>
                          <a:cs typeface="Arial"/>
                        </a:rPr>
                        <a:t>New  </a:t>
                      </a:r>
                      <a:r>
                        <a:rPr sz="1800" b="1" dirty="0">
                          <a:solidFill>
                            <a:srgbClr val="FFFFFF"/>
                          </a:solidFill>
                          <a:latin typeface="Arial"/>
                          <a:cs typeface="Arial"/>
                        </a:rPr>
                        <a:t>weight</a:t>
                      </a:r>
                      <a:endParaRPr sz="1800" dirty="0">
                        <a:latin typeface="Arial"/>
                        <a:cs typeface="Arial"/>
                      </a:endParaRPr>
                    </a:p>
                  </a:txBody>
                  <a:tcPr marL="0" marR="0" marT="15128" marB="0">
                    <a:solidFill>
                      <a:srgbClr val="000000"/>
                    </a:solidFill>
                  </a:tcPr>
                </a:tc>
              </a:tr>
              <a:tr h="302390">
                <a:tc>
                  <a:txBody>
                    <a:bodyPr/>
                    <a:lstStyle/>
                    <a:p>
                      <a:pPr marL="189865">
                        <a:lnSpc>
                          <a:spcPts val="2600"/>
                        </a:lnSpc>
                      </a:pPr>
                      <a:r>
                        <a:rPr sz="2000" spc="5" dirty="0">
                          <a:latin typeface="Arial"/>
                          <a:cs typeface="Arial"/>
                        </a:rPr>
                        <a:t>(1, 1,</a:t>
                      </a:r>
                      <a:r>
                        <a:rPr sz="2000" spc="-45" dirty="0">
                          <a:latin typeface="Arial"/>
                          <a:cs typeface="Arial"/>
                        </a:rPr>
                        <a:t> </a:t>
                      </a:r>
                      <a:r>
                        <a:rPr sz="2000" spc="10"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R="182245" algn="r">
                        <a:lnSpc>
                          <a:spcPts val="2600"/>
                        </a:lnSpc>
                      </a:pPr>
                      <a:r>
                        <a:rPr sz="2000" spc="5" dirty="0">
                          <a:latin typeface="Arial"/>
                          <a:cs typeface="Arial"/>
                        </a:rPr>
                        <a:t>(1, 0,</a:t>
                      </a:r>
                      <a:r>
                        <a:rPr sz="2000" spc="-90" dirty="0">
                          <a:latin typeface="Arial"/>
                          <a:cs typeface="Arial"/>
                        </a:rPr>
                        <a:t> </a:t>
                      </a:r>
                      <a:r>
                        <a:rPr sz="2000" spc="5" dirty="0">
                          <a:latin typeface="Arial"/>
                          <a:cs typeface="Arial"/>
                        </a:rPr>
                        <a:t>0)</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ts val="2600"/>
                        </a:lnSpc>
                      </a:pPr>
                      <a:r>
                        <a:rPr sz="2000"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ts val="2600"/>
                        </a:lnSpc>
                      </a:pPr>
                      <a:r>
                        <a:rPr sz="2000"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ts val="2600"/>
                        </a:lnSpc>
                      </a:pPr>
                      <a:r>
                        <a:rPr sz="2000" spc="10" dirty="0">
                          <a:latin typeface="Arial"/>
                          <a:cs typeface="Arial"/>
                        </a:rPr>
                        <a:t>No</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ts val="2600"/>
                        </a:lnSpc>
                      </a:pPr>
                      <a:r>
                        <a:rPr sz="2000" spc="5" dirty="0">
                          <a:latin typeface="Arial"/>
                          <a:cs typeface="Arial"/>
                        </a:rPr>
                        <a:t>(1, 0,</a:t>
                      </a:r>
                      <a:r>
                        <a:rPr sz="2000" spc="-45" dirty="0">
                          <a:latin typeface="Arial"/>
                          <a:cs typeface="Arial"/>
                        </a:rPr>
                        <a:t> </a:t>
                      </a:r>
                      <a:r>
                        <a:rPr sz="2000" spc="5" dirty="0">
                          <a:latin typeface="Arial"/>
                          <a:cs typeface="Arial"/>
                        </a:rPr>
                        <a:t>0)</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r>
              <a:tr h="309282">
                <a:tc>
                  <a:txBody>
                    <a:bodyPr/>
                    <a:lstStyle/>
                    <a:p>
                      <a:pPr marL="140335">
                        <a:lnSpc>
                          <a:spcPts val="2660"/>
                        </a:lnSpc>
                      </a:pPr>
                      <a:r>
                        <a:rPr sz="2000" spc="5" dirty="0">
                          <a:latin typeface="Arial"/>
                          <a:cs typeface="Arial"/>
                        </a:rPr>
                        <a:t>(1, 1,</a:t>
                      </a:r>
                      <a:r>
                        <a:rPr sz="2000" spc="-50" dirty="0">
                          <a:latin typeface="Arial"/>
                          <a:cs typeface="Arial"/>
                        </a:rPr>
                        <a:t> </a:t>
                      </a:r>
                      <a:r>
                        <a:rPr sz="2000" spc="5"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80975" algn="r">
                        <a:lnSpc>
                          <a:spcPts val="2660"/>
                        </a:lnSpc>
                      </a:pPr>
                      <a:r>
                        <a:rPr sz="2000" spc="5" dirty="0">
                          <a:latin typeface="Arial"/>
                          <a:cs typeface="Arial"/>
                        </a:rPr>
                        <a:t>(1, 0,</a:t>
                      </a:r>
                      <a:r>
                        <a:rPr sz="2000" spc="-90" dirty="0">
                          <a:latin typeface="Arial"/>
                          <a:cs typeface="Arial"/>
                        </a:rPr>
                        <a:t> </a:t>
                      </a:r>
                      <a:r>
                        <a:rPr sz="2000" spc="10" dirty="0">
                          <a:latin typeface="Arial"/>
                          <a:cs typeface="Arial"/>
                        </a:rPr>
                        <a:t>0)</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60"/>
                        </a:lnSpc>
                      </a:pPr>
                      <a:r>
                        <a:rPr sz="2000"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60"/>
                        </a:lnSpc>
                      </a:pPr>
                      <a:r>
                        <a:rPr sz="2000"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60"/>
                        </a:lnSpc>
                      </a:pPr>
                      <a:r>
                        <a:rPr sz="2000" spc="10" dirty="0">
                          <a:latin typeface="Arial"/>
                          <a:cs typeface="Arial"/>
                        </a:rPr>
                        <a:t>No</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2660"/>
                        </a:lnSpc>
                      </a:pPr>
                      <a:r>
                        <a:rPr sz="2000" spc="5" dirty="0">
                          <a:latin typeface="Arial"/>
                          <a:cs typeface="Arial"/>
                        </a:rPr>
                        <a:t>(1, 0,</a:t>
                      </a:r>
                      <a:r>
                        <a:rPr sz="2000" spc="-45" dirty="0">
                          <a:latin typeface="Arial"/>
                          <a:cs typeface="Arial"/>
                        </a:rPr>
                        <a:t> </a:t>
                      </a:r>
                      <a:r>
                        <a:rPr sz="2000" spc="10" dirty="0">
                          <a:latin typeface="Arial"/>
                          <a:cs typeface="Arial"/>
                        </a:rPr>
                        <a:t>0)</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08610">
                <a:tc>
                  <a:txBody>
                    <a:bodyPr/>
                    <a:lstStyle/>
                    <a:p>
                      <a:pPr marL="180975">
                        <a:lnSpc>
                          <a:spcPts val="2655"/>
                        </a:lnSpc>
                      </a:pPr>
                      <a:r>
                        <a:rPr sz="2000" spc="5" dirty="0">
                          <a:latin typeface="Arial"/>
                          <a:cs typeface="Arial"/>
                        </a:rPr>
                        <a:t>(1,0,</a:t>
                      </a:r>
                      <a:r>
                        <a:rPr sz="2000" spc="-25" dirty="0">
                          <a:latin typeface="Arial"/>
                          <a:cs typeface="Arial"/>
                        </a:rPr>
                        <a:t> </a:t>
                      </a:r>
                      <a:r>
                        <a:rPr sz="2000" spc="5"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82245" algn="r">
                        <a:lnSpc>
                          <a:spcPts val="2655"/>
                        </a:lnSpc>
                      </a:pPr>
                      <a:r>
                        <a:rPr sz="2000" spc="5" dirty="0">
                          <a:latin typeface="Arial"/>
                          <a:cs typeface="Arial"/>
                        </a:rPr>
                        <a:t>(1, 0,</a:t>
                      </a:r>
                      <a:r>
                        <a:rPr sz="2000" spc="-90" dirty="0">
                          <a:latin typeface="Arial"/>
                          <a:cs typeface="Arial"/>
                        </a:rPr>
                        <a:t> </a:t>
                      </a:r>
                      <a:r>
                        <a:rPr sz="2000" spc="5" dirty="0">
                          <a:latin typeface="Arial"/>
                          <a:cs typeface="Arial"/>
                        </a:rPr>
                        <a:t>0)</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55"/>
                        </a:lnSpc>
                      </a:pPr>
                      <a:r>
                        <a:rPr sz="2000"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55"/>
                        </a:lnSpc>
                      </a:pPr>
                      <a:r>
                        <a:rPr sz="2000"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55"/>
                        </a:lnSpc>
                      </a:pPr>
                      <a:r>
                        <a:rPr sz="2000" spc="10" dirty="0">
                          <a:latin typeface="Arial"/>
                          <a:cs typeface="Arial"/>
                        </a:rPr>
                        <a:t>No</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55"/>
                        </a:lnSpc>
                      </a:pPr>
                      <a:r>
                        <a:rPr sz="2000" spc="5" dirty="0">
                          <a:latin typeface="Arial"/>
                          <a:cs typeface="Arial"/>
                        </a:rPr>
                        <a:t>(1, 0,</a:t>
                      </a:r>
                      <a:r>
                        <a:rPr sz="2000" spc="-45" dirty="0">
                          <a:latin typeface="Arial"/>
                          <a:cs typeface="Arial"/>
                        </a:rPr>
                        <a:t> </a:t>
                      </a:r>
                      <a:r>
                        <a:rPr sz="2000" spc="5" dirty="0">
                          <a:latin typeface="Arial"/>
                          <a:cs typeface="Arial"/>
                        </a:rPr>
                        <a:t>0)</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09282">
                <a:tc>
                  <a:txBody>
                    <a:bodyPr/>
                    <a:lstStyle/>
                    <a:p>
                      <a:pPr marL="132715">
                        <a:lnSpc>
                          <a:spcPts val="2660"/>
                        </a:lnSpc>
                      </a:pPr>
                      <a:r>
                        <a:rPr sz="2000" spc="5" dirty="0">
                          <a:latin typeface="Arial"/>
                          <a:cs typeface="Arial"/>
                        </a:rPr>
                        <a:t>(1,-1,</a:t>
                      </a:r>
                      <a:r>
                        <a:rPr sz="2000" spc="-30" dirty="0">
                          <a:latin typeface="Arial"/>
                          <a:cs typeface="Arial"/>
                        </a:rPr>
                        <a:t> </a:t>
                      </a:r>
                      <a:r>
                        <a:rPr sz="2000" spc="5"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81610" algn="r">
                        <a:lnSpc>
                          <a:spcPts val="2660"/>
                        </a:lnSpc>
                      </a:pPr>
                      <a:r>
                        <a:rPr sz="2000" spc="5" dirty="0">
                          <a:latin typeface="Arial"/>
                          <a:cs typeface="Arial"/>
                        </a:rPr>
                        <a:t>(1, 0,</a:t>
                      </a:r>
                      <a:r>
                        <a:rPr sz="2000" spc="-90" dirty="0">
                          <a:latin typeface="Arial"/>
                          <a:cs typeface="Arial"/>
                        </a:rPr>
                        <a:t> </a:t>
                      </a:r>
                      <a:r>
                        <a:rPr sz="2000" spc="5" dirty="0">
                          <a:latin typeface="Arial"/>
                          <a:cs typeface="Arial"/>
                        </a:rPr>
                        <a:t>0)</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60"/>
                        </a:lnSpc>
                      </a:pPr>
                      <a:r>
                        <a:rPr sz="2000" dirty="0">
                          <a:latin typeface="Arial"/>
                          <a:cs typeface="Arial"/>
                        </a:rPr>
                        <a:t>0</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60"/>
                        </a:lnSpc>
                      </a:pPr>
                      <a:r>
                        <a:rPr sz="2000"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2595">
                        <a:lnSpc>
                          <a:spcPts val="2660"/>
                        </a:lnSpc>
                      </a:pPr>
                      <a:r>
                        <a:rPr sz="2000" spc="5" dirty="0">
                          <a:latin typeface="Arial"/>
                          <a:cs typeface="Arial"/>
                        </a:rPr>
                        <a:t>Yes</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60"/>
                        </a:lnSpc>
                      </a:pPr>
                      <a:r>
                        <a:rPr sz="2000" spc="5" dirty="0">
                          <a:latin typeface="Arial"/>
                          <a:cs typeface="Arial"/>
                        </a:rPr>
                        <a:t>(0, 1,</a:t>
                      </a:r>
                      <a:r>
                        <a:rPr sz="2000" spc="-45" dirty="0">
                          <a:latin typeface="Arial"/>
                          <a:cs typeface="Arial"/>
                        </a:rPr>
                        <a:t> </a:t>
                      </a:r>
                      <a:r>
                        <a:rPr sz="2000" spc="5"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08610">
                <a:tc>
                  <a:txBody>
                    <a:bodyPr/>
                    <a:lstStyle/>
                    <a:p>
                      <a:pPr marL="180975">
                        <a:lnSpc>
                          <a:spcPts val="2655"/>
                        </a:lnSpc>
                      </a:pPr>
                      <a:r>
                        <a:rPr sz="2000" spc="5" dirty="0">
                          <a:latin typeface="Arial"/>
                          <a:cs typeface="Arial"/>
                        </a:rPr>
                        <a:t>(1,-1,</a:t>
                      </a:r>
                      <a:r>
                        <a:rPr sz="2000" spc="-25" dirty="0">
                          <a:latin typeface="Arial"/>
                          <a:cs typeface="Arial"/>
                        </a:rPr>
                        <a:t> </a:t>
                      </a:r>
                      <a:r>
                        <a:rPr sz="2000" spc="5"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81610" algn="r">
                        <a:lnSpc>
                          <a:spcPts val="2655"/>
                        </a:lnSpc>
                      </a:pPr>
                      <a:r>
                        <a:rPr sz="2000" spc="5" dirty="0">
                          <a:latin typeface="Arial"/>
                          <a:cs typeface="Arial"/>
                        </a:rPr>
                        <a:t>(0, 1,</a:t>
                      </a:r>
                      <a:r>
                        <a:rPr sz="2000" spc="-85" dirty="0">
                          <a:latin typeface="Arial"/>
                          <a:cs typeface="Arial"/>
                        </a:rPr>
                        <a:t> </a:t>
                      </a:r>
                      <a:r>
                        <a:rPr sz="2000" spc="5"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55"/>
                        </a:lnSpc>
                      </a:pPr>
                      <a:r>
                        <a:rPr sz="2000" dirty="0">
                          <a:latin typeface="Arial"/>
                          <a:cs typeface="Arial"/>
                        </a:rPr>
                        <a:t>0</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55"/>
                        </a:lnSpc>
                      </a:pPr>
                      <a:r>
                        <a:rPr sz="2000" dirty="0">
                          <a:latin typeface="Arial"/>
                          <a:cs typeface="Arial"/>
                        </a:rPr>
                        <a:t>0</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55"/>
                        </a:lnSpc>
                      </a:pPr>
                      <a:r>
                        <a:rPr sz="2000" spc="10" dirty="0">
                          <a:latin typeface="Arial"/>
                          <a:cs typeface="Arial"/>
                        </a:rPr>
                        <a:t>No</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55"/>
                        </a:lnSpc>
                      </a:pPr>
                      <a:r>
                        <a:rPr sz="2000" spc="5" dirty="0">
                          <a:latin typeface="Arial"/>
                          <a:cs typeface="Arial"/>
                        </a:rPr>
                        <a:t>(0, 1,</a:t>
                      </a:r>
                      <a:r>
                        <a:rPr sz="2000" spc="-40" dirty="0">
                          <a:latin typeface="Arial"/>
                          <a:cs typeface="Arial"/>
                        </a:rPr>
                        <a:t> </a:t>
                      </a:r>
                      <a:r>
                        <a:rPr sz="2000" spc="5"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309618">
                <a:tc>
                  <a:txBody>
                    <a:bodyPr/>
                    <a:lstStyle/>
                    <a:p>
                      <a:pPr marL="189865">
                        <a:lnSpc>
                          <a:spcPts val="2665"/>
                        </a:lnSpc>
                      </a:pPr>
                      <a:r>
                        <a:rPr sz="2000" spc="5" dirty="0">
                          <a:latin typeface="Arial"/>
                          <a:cs typeface="Arial"/>
                        </a:rPr>
                        <a:t>(1, 0,</a:t>
                      </a:r>
                      <a:r>
                        <a:rPr sz="2000" spc="-40" dirty="0">
                          <a:latin typeface="Arial"/>
                          <a:cs typeface="Arial"/>
                        </a:rPr>
                        <a:t> </a:t>
                      </a:r>
                      <a:r>
                        <a:rPr sz="2000" spc="10"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80340" algn="r">
                        <a:lnSpc>
                          <a:spcPts val="2665"/>
                        </a:lnSpc>
                      </a:pPr>
                      <a:r>
                        <a:rPr sz="2000" spc="5" dirty="0">
                          <a:latin typeface="Arial"/>
                          <a:cs typeface="Arial"/>
                        </a:rPr>
                        <a:t>(0, 1,</a:t>
                      </a:r>
                      <a:r>
                        <a:rPr sz="2000" spc="-85" dirty="0">
                          <a:latin typeface="Arial"/>
                          <a:cs typeface="Arial"/>
                        </a:rPr>
                        <a:t> </a:t>
                      </a:r>
                      <a:r>
                        <a:rPr sz="2000" spc="5"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2665"/>
                        </a:lnSpc>
                      </a:pPr>
                      <a:r>
                        <a:rPr sz="2000" dirty="0">
                          <a:latin typeface="Arial"/>
                          <a:cs typeface="Arial"/>
                        </a:rPr>
                        <a:t>0</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2665"/>
                        </a:lnSpc>
                      </a:pPr>
                      <a:r>
                        <a:rPr sz="2000" dirty="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3865">
                        <a:lnSpc>
                          <a:spcPts val="2665"/>
                        </a:lnSpc>
                      </a:pPr>
                      <a:r>
                        <a:rPr sz="2000" spc="5" dirty="0">
                          <a:latin typeface="Arial"/>
                          <a:cs typeface="Arial"/>
                        </a:rPr>
                        <a:t>Yes</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2665"/>
                        </a:lnSpc>
                      </a:pPr>
                      <a:r>
                        <a:rPr sz="2000" spc="5" dirty="0">
                          <a:latin typeface="Arial"/>
                          <a:cs typeface="Arial"/>
                        </a:rPr>
                        <a:t>(-1, 1,</a:t>
                      </a:r>
                      <a:r>
                        <a:rPr sz="2000" spc="-45" dirty="0">
                          <a:latin typeface="Arial"/>
                          <a:cs typeface="Arial"/>
                        </a:rPr>
                        <a:t> </a:t>
                      </a:r>
                      <a:r>
                        <a:rPr sz="2000" spc="5" dirty="0">
                          <a:latin typeface="Arial"/>
                          <a:cs typeface="Arial"/>
                        </a:rPr>
                        <a:t>0)</a:t>
                      </a:r>
                      <a:endParaRPr sz="20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extLst>
      <p:ext uri="{BB962C8B-B14F-4D97-AF65-F5344CB8AC3E}">
        <p14:creationId xmlns:p14="http://schemas.microsoft.com/office/powerpoint/2010/main" val="491966749"/>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25903" y="403412"/>
            <a:ext cx="103541" cy="547294"/>
          </a:xfrm>
          <a:prstGeom prst="rect">
            <a:avLst/>
          </a:prstGeom>
          <a:blipFill>
            <a:blip r:embed="rId2" cstate="print"/>
            <a:stretch>
              <a:fillRect/>
            </a:stretch>
          </a:blipFill>
        </p:spPr>
        <p:txBody>
          <a:bodyPr wrap="square" lIns="0" tIns="0" rIns="0" bIns="0" rtlCol="0"/>
          <a:lstStyle/>
          <a:p>
            <a:endParaRPr sz="1588"/>
          </a:p>
        </p:txBody>
      </p:sp>
      <p:sp>
        <p:nvSpPr>
          <p:cNvPr id="4" name="object 4"/>
          <p:cNvSpPr txBox="1">
            <a:spLocks noGrp="1"/>
          </p:cNvSpPr>
          <p:nvPr>
            <p:ph type="title"/>
          </p:nvPr>
        </p:nvSpPr>
        <p:spPr>
          <a:xfrm>
            <a:off x="3207795" y="772552"/>
            <a:ext cx="1767728" cy="554541"/>
          </a:xfrm>
          <a:prstGeom prst="rect">
            <a:avLst/>
          </a:prstGeom>
        </p:spPr>
        <p:txBody>
          <a:bodyPr vert="horz" wrap="square" lIns="0" tIns="11206" rIns="0" bIns="0" rtlCol="0" anchor="ctr">
            <a:spAutoFit/>
          </a:bodyPr>
          <a:lstStyle/>
          <a:p>
            <a:pPr marL="11206">
              <a:lnSpc>
                <a:spcPct val="100000"/>
              </a:lnSpc>
              <a:spcBef>
                <a:spcPts val="88"/>
              </a:spcBef>
            </a:pPr>
            <a:r>
              <a:rPr sz="3530" spc="-4" dirty="0"/>
              <a:t>Example</a:t>
            </a:r>
            <a:endParaRPr sz="3530"/>
          </a:p>
        </p:txBody>
      </p:sp>
      <p:sp>
        <p:nvSpPr>
          <p:cNvPr id="9" name="object 9"/>
          <p:cNvSpPr txBox="1"/>
          <p:nvPr/>
        </p:nvSpPr>
        <p:spPr>
          <a:xfrm>
            <a:off x="2507877" y="1730188"/>
            <a:ext cx="5346326" cy="337238"/>
          </a:xfrm>
          <a:prstGeom prst="rect">
            <a:avLst/>
          </a:prstGeom>
        </p:spPr>
        <p:txBody>
          <a:bodyPr vert="horz" wrap="square" lIns="0" tIns="11206" rIns="0" bIns="0" rtlCol="0">
            <a:spAutoFit/>
          </a:bodyPr>
          <a:lstStyle/>
          <a:p>
            <a:pPr>
              <a:spcBef>
                <a:spcPts val="4"/>
              </a:spcBef>
            </a:pPr>
            <a:r>
              <a:rPr sz="2118" spc="-4" dirty="0" smtClean="0">
                <a:latin typeface="Arial"/>
                <a:cs typeface="Arial"/>
              </a:rPr>
              <a:t>(</a:t>
            </a:r>
            <a:r>
              <a:rPr sz="2118" spc="-4" dirty="0">
                <a:latin typeface="Arial"/>
                <a:cs typeface="Arial"/>
              </a:rPr>
              <a:t>Second</a:t>
            </a:r>
            <a:r>
              <a:rPr sz="2118" spc="-13" dirty="0">
                <a:latin typeface="Arial"/>
                <a:cs typeface="Arial"/>
              </a:rPr>
              <a:t> </a:t>
            </a:r>
            <a:r>
              <a:rPr sz="2118" spc="-4" dirty="0">
                <a:latin typeface="Arial"/>
                <a:cs typeface="Arial"/>
              </a:rPr>
              <a:t>pass):</a:t>
            </a:r>
            <a:endParaRPr sz="2118" dirty="0">
              <a:latin typeface="Arial"/>
              <a:cs typeface="Arial"/>
            </a:endParaRPr>
          </a:p>
        </p:txBody>
      </p:sp>
      <p:sp>
        <p:nvSpPr>
          <p:cNvPr id="10" name="object 10"/>
          <p:cNvSpPr/>
          <p:nvPr/>
        </p:nvSpPr>
        <p:spPr>
          <a:xfrm>
            <a:off x="2061883" y="2994659"/>
            <a:ext cx="8068235" cy="865094"/>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sz="1588"/>
          </a:p>
        </p:txBody>
      </p:sp>
      <p:sp>
        <p:nvSpPr>
          <p:cNvPr id="11" name="object 11"/>
          <p:cNvSpPr/>
          <p:nvPr/>
        </p:nvSpPr>
        <p:spPr>
          <a:xfrm>
            <a:off x="2061883" y="4722607"/>
            <a:ext cx="8068235" cy="865094"/>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sz="1588"/>
          </a:p>
        </p:txBody>
      </p:sp>
      <p:graphicFrame>
        <p:nvGraphicFramePr>
          <p:cNvPr id="12" name="object 12"/>
          <p:cNvGraphicFramePr>
            <a:graphicFrameLocks noGrp="1"/>
          </p:cNvGraphicFramePr>
          <p:nvPr/>
        </p:nvGraphicFramePr>
        <p:xfrm>
          <a:off x="2218876" y="3305958"/>
          <a:ext cx="7474321" cy="2667000"/>
        </p:xfrm>
        <a:graphic>
          <a:graphicData uri="http://schemas.openxmlformats.org/drawingml/2006/table">
            <a:tbl>
              <a:tblPr firstRow="1" bandRow="1">
                <a:tableStyleId>{2D5ABB26-0587-4C30-8999-92F81FD0307C}</a:tableStyleId>
              </a:tblPr>
              <a:tblGrid>
                <a:gridCol w="1246094"/>
                <a:gridCol w="1246094"/>
                <a:gridCol w="1246094"/>
                <a:gridCol w="1246093"/>
                <a:gridCol w="1246093"/>
                <a:gridCol w="1243853"/>
              </a:tblGrid>
              <a:tr h="554523">
                <a:tc>
                  <a:txBody>
                    <a:bodyPr/>
                    <a:lstStyle/>
                    <a:p>
                      <a:pPr marL="88900">
                        <a:lnSpc>
                          <a:spcPts val="2430"/>
                        </a:lnSpc>
                      </a:pPr>
                      <a:r>
                        <a:rPr sz="1800" b="1" spc="15" dirty="0">
                          <a:solidFill>
                            <a:srgbClr val="FFFFFF"/>
                          </a:solidFill>
                          <a:latin typeface="Arial"/>
                          <a:cs typeface="Arial"/>
                        </a:rPr>
                        <a:t>Input</a:t>
                      </a:r>
                      <a:endParaRPr sz="1800">
                        <a:latin typeface="Arial"/>
                        <a:cs typeface="Arial"/>
                      </a:endParaRPr>
                    </a:p>
                  </a:txBody>
                  <a:tcPr marL="0" marR="0" marT="0" marB="0">
                    <a:solidFill>
                      <a:srgbClr val="000000"/>
                    </a:solidFill>
                  </a:tcPr>
                </a:tc>
                <a:tc>
                  <a:txBody>
                    <a:bodyPr/>
                    <a:lstStyle/>
                    <a:p>
                      <a:pPr marL="89535">
                        <a:lnSpc>
                          <a:spcPts val="2430"/>
                        </a:lnSpc>
                      </a:pPr>
                      <a:r>
                        <a:rPr sz="1800" b="1" spc="15" dirty="0">
                          <a:solidFill>
                            <a:srgbClr val="FFFFFF"/>
                          </a:solidFill>
                          <a:latin typeface="Arial"/>
                          <a:cs typeface="Arial"/>
                        </a:rPr>
                        <a:t>Weight</a:t>
                      </a:r>
                      <a:endParaRPr sz="1800">
                        <a:latin typeface="Arial"/>
                        <a:cs typeface="Arial"/>
                      </a:endParaRPr>
                    </a:p>
                  </a:txBody>
                  <a:tcPr marL="0" marR="0" marT="0" marB="0">
                    <a:solidFill>
                      <a:srgbClr val="000000"/>
                    </a:solidFill>
                  </a:tcPr>
                </a:tc>
                <a:tc>
                  <a:txBody>
                    <a:bodyPr/>
                    <a:lstStyle/>
                    <a:p>
                      <a:pPr marL="89535">
                        <a:lnSpc>
                          <a:spcPts val="2430"/>
                        </a:lnSpc>
                      </a:pPr>
                      <a:r>
                        <a:rPr sz="1800" b="1" spc="10" dirty="0">
                          <a:solidFill>
                            <a:srgbClr val="FFFFFF"/>
                          </a:solidFill>
                          <a:latin typeface="Arial"/>
                          <a:cs typeface="Arial"/>
                        </a:rPr>
                        <a:t>Desired</a:t>
                      </a:r>
                      <a:endParaRPr sz="1800">
                        <a:latin typeface="Arial"/>
                        <a:cs typeface="Arial"/>
                      </a:endParaRPr>
                    </a:p>
                  </a:txBody>
                  <a:tcPr marL="0" marR="0" marT="0" marB="0">
                    <a:solidFill>
                      <a:srgbClr val="000000"/>
                    </a:solidFill>
                  </a:tcPr>
                </a:tc>
                <a:tc>
                  <a:txBody>
                    <a:bodyPr/>
                    <a:lstStyle/>
                    <a:p>
                      <a:pPr marL="89535">
                        <a:lnSpc>
                          <a:spcPts val="2430"/>
                        </a:lnSpc>
                      </a:pPr>
                      <a:r>
                        <a:rPr sz="1800" b="1" spc="15" dirty="0">
                          <a:solidFill>
                            <a:srgbClr val="FFFFFF"/>
                          </a:solidFill>
                          <a:latin typeface="Arial"/>
                          <a:cs typeface="Arial"/>
                        </a:rPr>
                        <a:t>Actual</a:t>
                      </a:r>
                      <a:endParaRPr sz="1800">
                        <a:latin typeface="Arial"/>
                        <a:cs typeface="Arial"/>
                      </a:endParaRPr>
                    </a:p>
                  </a:txBody>
                  <a:tcPr marL="0" marR="0" marT="0" marB="0">
                    <a:solidFill>
                      <a:srgbClr val="000000"/>
                    </a:solidFill>
                  </a:tcPr>
                </a:tc>
                <a:tc>
                  <a:txBody>
                    <a:bodyPr/>
                    <a:lstStyle/>
                    <a:p>
                      <a:pPr marL="89535">
                        <a:lnSpc>
                          <a:spcPts val="2430"/>
                        </a:lnSpc>
                      </a:pPr>
                      <a:r>
                        <a:rPr sz="1800" b="1" spc="10" dirty="0">
                          <a:solidFill>
                            <a:srgbClr val="FFFFFF"/>
                          </a:solidFill>
                          <a:latin typeface="Arial"/>
                          <a:cs typeface="Arial"/>
                        </a:rPr>
                        <a:t>Update?</a:t>
                      </a:r>
                      <a:endParaRPr sz="1800">
                        <a:latin typeface="Arial"/>
                        <a:cs typeface="Arial"/>
                      </a:endParaRPr>
                    </a:p>
                  </a:txBody>
                  <a:tcPr marL="0" marR="0" marT="0" marB="0">
                    <a:solidFill>
                      <a:srgbClr val="000000"/>
                    </a:solidFill>
                  </a:tcPr>
                </a:tc>
                <a:tc>
                  <a:txBody>
                    <a:bodyPr/>
                    <a:lstStyle/>
                    <a:p>
                      <a:pPr marL="89535">
                        <a:lnSpc>
                          <a:spcPts val="2400"/>
                        </a:lnSpc>
                      </a:pPr>
                      <a:r>
                        <a:rPr sz="1800" b="1" spc="10" dirty="0">
                          <a:solidFill>
                            <a:srgbClr val="FFFFFF"/>
                          </a:solidFill>
                          <a:latin typeface="Arial"/>
                          <a:cs typeface="Arial"/>
                        </a:rPr>
                        <a:t>New</a:t>
                      </a:r>
                      <a:endParaRPr sz="1800">
                        <a:latin typeface="Arial"/>
                        <a:cs typeface="Arial"/>
                      </a:endParaRPr>
                    </a:p>
                    <a:p>
                      <a:pPr marL="89535">
                        <a:lnSpc>
                          <a:spcPts val="2430"/>
                        </a:lnSpc>
                      </a:pPr>
                      <a:r>
                        <a:rPr sz="1800" b="1" spc="15" dirty="0">
                          <a:solidFill>
                            <a:srgbClr val="FFFFFF"/>
                          </a:solidFill>
                          <a:latin typeface="Arial"/>
                          <a:cs typeface="Arial"/>
                        </a:rPr>
                        <a:t>weight</a:t>
                      </a:r>
                      <a:endParaRPr sz="1800">
                        <a:latin typeface="Arial"/>
                        <a:cs typeface="Arial"/>
                      </a:endParaRPr>
                    </a:p>
                  </a:txBody>
                  <a:tcPr marL="0" marR="0" marT="0" marB="0">
                    <a:solidFill>
                      <a:srgbClr val="000000"/>
                    </a:solidFill>
                  </a:tcPr>
                </a:tc>
              </a:tr>
              <a:tr h="314660">
                <a:tc>
                  <a:txBody>
                    <a:bodyPr/>
                    <a:lstStyle/>
                    <a:p>
                      <a:pPr marL="191135">
                        <a:lnSpc>
                          <a:spcPts val="2705"/>
                        </a:lnSpc>
                      </a:pPr>
                      <a:r>
                        <a:rPr sz="2100" spc="-5" dirty="0">
                          <a:latin typeface="Arial"/>
                          <a:cs typeface="Arial"/>
                        </a:rPr>
                        <a:t>(1, 1,</a:t>
                      </a:r>
                      <a:r>
                        <a:rPr sz="2100" spc="-35" dirty="0">
                          <a:latin typeface="Arial"/>
                          <a:cs typeface="Arial"/>
                        </a:rPr>
                        <a:t> </a:t>
                      </a:r>
                      <a:r>
                        <a:rPr sz="2100" spc="-10" dirty="0">
                          <a:latin typeface="Arial"/>
                          <a:cs typeface="Arial"/>
                        </a:rPr>
                        <a:t>1)</a:t>
                      </a:r>
                      <a:endParaRPr sz="2100">
                        <a:latin typeface="Arial"/>
                        <a:cs typeface="Arial"/>
                      </a:endParaRPr>
                    </a:p>
                  </a:txBody>
                  <a:tcPr marL="0" marR="0" marT="0" marB="0">
                    <a:lnL w="12700">
                      <a:solidFill>
                        <a:srgbClr val="000000"/>
                      </a:solidFill>
                      <a:prstDash val="solid"/>
                    </a:lnL>
                    <a:lnR w="19050">
                      <a:solidFill>
                        <a:srgbClr val="000000"/>
                      </a:solidFill>
                      <a:prstDash val="solid"/>
                    </a:lnR>
                    <a:lnB w="12700">
                      <a:solidFill>
                        <a:srgbClr val="000000"/>
                      </a:solidFill>
                      <a:prstDash val="solid"/>
                    </a:lnB>
                  </a:tcPr>
                </a:tc>
                <a:tc>
                  <a:txBody>
                    <a:bodyPr/>
                    <a:lstStyle/>
                    <a:p>
                      <a:pPr marL="141605">
                        <a:lnSpc>
                          <a:spcPts val="2705"/>
                        </a:lnSpc>
                      </a:pPr>
                      <a:r>
                        <a:rPr sz="2100" spc="-5" dirty="0">
                          <a:latin typeface="Arial"/>
                          <a:cs typeface="Arial"/>
                        </a:rPr>
                        <a:t>(-1, 1,</a:t>
                      </a:r>
                      <a:r>
                        <a:rPr sz="2100" spc="-40" dirty="0">
                          <a:latin typeface="Arial"/>
                          <a:cs typeface="Arial"/>
                        </a:rPr>
                        <a:t> </a:t>
                      </a:r>
                      <a:r>
                        <a:rPr sz="2100" spc="-10" dirty="0">
                          <a:latin typeface="Arial"/>
                          <a:cs typeface="Arial"/>
                        </a:rPr>
                        <a:t>0)</a:t>
                      </a:r>
                      <a:endParaRPr sz="2100">
                        <a:latin typeface="Arial"/>
                        <a:cs typeface="Arial"/>
                      </a:endParaRPr>
                    </a:p>
                  </a:txBody>
                  <a:tcPr marL="0" marR="0" marT="0" marB="0">
                    <a:lnL w="1905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ts val="2705"/>
                        </a:lnSpc>
                      </a:pPr>
                      <a:r>
                        <a:rPr sz="2100" dirty="0">
                          <a:latin typeface="Arial"/>
                          <a:cs typeface="Arial"/>
                        </a:rPr>
                        <a:t>1</a:t>
                      </a:r>
                      <a:endParaRPr sz="21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a:lnSpc>
                          <a:spcPts val="2705"/>
                        </a:lnSpc>
                      </a:pPr>
                      <a:r>
                        <a:rPr sz="2100" dirty="0">
                          <a:latin typeface="Arial"/>
                          <a:cs typeface="Arial"/>
                        </a:rPr>
                        <a:t>0</a:t>
                      </a:r>
                      <a:endParaRPr sz="21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450215">
                        <a:lnSpc>
                          <a:spcPts val="2705"/>
                        </a:lnSpc>
                      </a:pPr>
                      <a:r>
                        <a:rPr sz="2100" spc="-10" dirty="0">
                          <a:latin typeface="Arial"/>
                          <a:cs typeface="Arial"/>
                        </a:rPr>
                        <a:t>Yes</a:t>
                      </a:r>
                      <a:endParaRPr sz="21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2540" algn="ctr">
                        <a:lnSpc>
                          <a:spcPts val="2705"/>
                        </a:lnSpc>
                      </a:pPr>
                      <a:r>
                        <a:rPr sz="2100" spc="-5" dirty="0">
                          <a:latin typeface="Arial"/>
                          <a:cs typeface="Arial"/>
                        </a:rPr>
                        <a:t>(0, 2,</a:t>
                      </a:r>
                      <a:r>
                        <a:rPr sz="2100" spc="-35" dirty="0">
                          <a:latin typeface="Arial"/>
                          <a:cs typeface="Arial"/>
                        </a:rPr>
                        <a:t> </a:t>
                      </a:r>
                      <a:r>
                        <a:rPr sz="2100" spc="-10" dirty="0">
                          <a:latin typeface="Arial"/>
                          <a:cs typeface="Arial"/>
                        </a:rPr>
                        <a:t>1)</a:t>
                      </a:r>
                      <a:endParaRPr sz="2100">
                        <a:latin typeface="Arial"/>
                        <a:cs typeface="Arial"/>
                      </a:endParaRPr>
                    </a:p>
                  </a:txBody>
                  <a:tcPr marL="0" marR="0" marT="0" marB="0">
                    <a:lnL w="12700">
                      <a:solidFill>
                        <a:srgbClr val="000000"/>
                      </a:solidFill>
                      <a:prstDash val="solid"/>
                    </a:lnL>
                    <a:lnR w="9525">
                      <a:solidFill>
                        <a:srgbClr val="000000"/>
                      </a:solidFill>
                      <a:prstDash val="solid"/>
                    </a:lnR>
                    <a:lnB w="12700">
                      <a:solidFill>
                        <a:srgbClr val="000000"/>
                      </a:solidFill>
                      <a:prstDash val="solid"/>
                    </a:lnB>
                  </a:tcPr>
                </a:tc>
              </a:tr>
              <a:tr h="312644">
                <a:tc>
                  <a:txBody>
                    <a:bodyPr/>
                    <a:lstStyle/>
                    <a:p>
                      <a:pPr marR="135255" algn="r">
                        <a:lnSpc>
                          <a:spcPts val="2690"/>
                        </a:lnSpc>
                      </a:pPr>
                      <a:r>
                        <a:rPr sz="2100" spc="-5" dirty="0">
                          <a:latin typeface="Arial"/>
                          <a:cs typeface="Arial"/>
                        </a:rPr>
                        <a:t>(1, 1,</a:t>
                      </a:r>
                      <a:r>
                        <a:rPr sz="2100" spc="-65" dirty="0">
                          <a:latin typeface="Arial"/>
                          <a:cs typeface="Arial"/>
                        </a:rPr>
                        <a:t> </a:t>
                      </a:r>
                      <a:r>
                        <a:rPr sz="2100" spc="-10" dirty="0">
                          <a:latin typeface="Arial"/>
                          <a:cs typeface="Arial"/>
                        </a:rPr>
                        <a:t>-1)</a:t>
                      </a:r>
                      <a:endParaRPr sz="2100">
                        <a:latin typeface="Arial"/>
                        <a:cs typeface="Arial"/>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190500">
                        <a:lnSpc>
                          <a:spcPts val="2690"/>
                        </a:lnSpc>
                      </a:pPr>
                      <a:r>
                        <a:rPr sz="2100" spc="-5" dirty="0">
                          <a:latin typeface="Arial"/>
                          <a:cs typeface="Arial"/>
                        </a:rPr>
                        <a:t>(0, 2,</a:t>
                      </a:r>
                      <a:r>
                        <a:rPr sz="2100" spc="-25" dirty="0">
                          <a:latin typeface="Arial"/>
                          <a:cs typeface="Arial"/>
                        </a:rPr>
                        <a:t> </a:t>
                      </a:r>
                      <a:r>
                        <a:rPr sz="2100" spc="-10" dirty="0">
                          <a:latin typeface="Arial"/>
                          <a:cs typeface="Arial"/>
                        </a:rPr>
                        <a:t>1)</a:t>
                      </a:r>
                      <a:endParaRPr sz="2100">
                        <a:latin typeface="Arial"/>
                        <a:cs typeface="Arial"/>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90"/>
                        </a:lnSpc>
                      </a:pPr>
                      <a:r>
                        <a:rPr sz="2100" dirty="0">
                          <a:latin typeface="Arial"/>
                          <a:cs typeface="Arial"/>
                        </a:rPr>
                        <a:t>1</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90"/>
                        </a:lnSpc>
                      </a:pPr>
                      <a:r>
                        <a:rPr sz="2100" dirty="0">
                          <a:latin typeface="Arial"/>
                          <a:cs typeface="Arial"/>
                        </a:rPr>
                        <a:t>1</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2690"/>
                        </a:lnSpc>
                      </a:pPr>
                      <a:r>
                        <a:rPr sz="2100" spc="-10" dirty="0">
                          <a:latin typeface="Arial"/>
                          <a:cs typeface="Arial"/>
                        </a:rPr>
                        <a:t>No</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 algn="ctr">
                        <a:lnSpc>
                          <a:spcPts val="2690"/>
                        </a:lnSpc>
                      </a:pPr>
                      <a:r>
                        <a:rPr sz="2100" spc="-5" dirty="0">
                          <a:latin typeface="Arial"/>
                          <a:cs typeface="Arial"/>
                        </a:rPr>
                        <a:t>(0, 2,</a:t>
                      </a:r>
                      <a:r>
                        <a:rPr sz="2100" spc="-25" dirty="0">
                          <a:latin typeface="Arial"/>
                          <a:cs typeface="Arial"/>
                        </a:rPr>
                        <a:t> </a:t>
                      </a:r>
                      <a:r>
                        <a:rPr sz="2100" spc="-10" dirty="0">
                          <a:latin typeface="Arial"/>
                          <a:cs typeface="Arial"/>
                        </a:rPr>
                        <a:t>1)</a:t>
                      </a:r>
                      <a:endParaRPr sz="2100">
                        <a:latin typeface="Arial"/>
                        <a:cs typeface="Arial"/>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tr>
              <a:tr h="314660">
                <a:tc>
                  <a:txBody>
                    <a:bodyPr/>
                    <a:lstStyle/>
                    <a:p>
                      <a:pPr marL="182880">
                        <a:lnSpc>
                          <a:spcPts val="2695"/>
                        </a:lnSpc>
                      </a:pPr>
                      <a:r>
                        <a:rPr sz="2100" spc="-5" dirty="0">
                          <a:latin typeface="Arial"/>
                          <a:cs typeface="Arial"/>
                        </a:rPr>
                        <a:t>(1,0,</a:t>
                      </a:r>
                      <a:r>
                        <a:rPr sz="2100" spc="-20" dirty="0">
                          <a:latin typeface="Arial"/>
                          <a:cs typeface="Arial"/>
                        </a:rPr>
                        <a:t> </a:t>
                      </a:r>
                      <a:r>
                        <a:rPr sz="2100" spc="-15" dirty="0">
                          <a:latin typeface="Arial"/>
                          <a:cs typeface="Arial"/>
                        </a:rPr>
                        <a:t>-1)</a:t>
                      </a:r>
                      <a:endParaRPr sz="2100">
                        <a:latin typeface="Arial"/>
                        <a:cs typeface="Arial"/>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190500">
                        <a:lnSpc>
                          <a:spcPts val="2695"/>
                        </a:lnSpc>
                      </a:pPr>
                      <a:r>
                        <a:rPr sz="2100" spc="-5" dirty="0">
                          <a:latin typeface="Arial"/>
                          <a:cs typeface="Arial"/>
                        </a:rPr>
                        <a:t>(0, 2,</a:t>
                      </a:r>
                      <a:r>
                        <a:rPr sz="2100" spc="-25" dirty="0">
                          <a:latin typeface="Arial"/>
                          <a:cs typeface="Arial"/>
                        </a:rPr>
                        <a:t> </a:t>
                      </a:r>
                      <a:r>
                        <a:rPr sz="2100" spc="-5" dirty="0">
                          <a:latin typeface="Arial"/>
                          <a:cs typeface="Arial"/>
                        </a:rPr>
                        <a:t>1)</a:t>
                      </a:r>
                      <a:endParaRPr sz="2100">
                        <a:latin typeface="Arial"/>
                        <a:cs typeface="Arial"/>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95"/>
                        </a:lnSpc>
                      </a:pPr>
                      <a:r>
                        <a:rPr sz="2100" dirty="0">
                          <a:latin typeface="Arial"/>
                          <a:cs typeface="Arial"/>
                        </a:rPr>
                        <a:t>1</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95"/>
                        </a:lnSpc>
                      </a:pPr>
                      <a:r>
                        <a:rPr sz="2100" dirty="0">
                          <a:latin typeface="Arial"/>
                          <a:cs typeface="Arial"/>
                        </a:rPr>
                        <a:t>0</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9580">
                        <a:lnSpc>
                          <a:spcPts val="2695"/>
                        </a:lnSpc>
                      </a:pPr>
                      <a:r>
                        <a:rPr sz="2100" spc="-10" dirty="0">
                          <a:latin typeface="Arial"/>
                          <a:cs typeface="Arial"/>
                        </a:rPr>
                        <a:t>Yes</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695"/>
                        </a:lnSpc>
                      </a:pPr>
                      <a:r>
                        <a:rPr sz="2100" spc="-5" dirty="0">
                          <a:latin typeface="Arial"/>
                          <a:cs typeface="Arial"/>
                        </a:rPr>
                        <a:t>(1, </a:t>
                      </a:r>
                      <a:r>
                        <a:rPr sz="2100" spc="-10" dirty="0">
                          <a:latin typeface="Arial"/>
                          <a:cs typeface="Arial"/>
                        </a:rPr>
                        <a:t>2,</a:t>
                      </a:r>
                      <a:r>
                        <a:rPr sz="2100" spc="-20" dirty="0">
                          <a:latin typeface="Arial"/>
                          <a:cs typeface="Arial"/>
                        </a:rPr>
                        <a:t> </a:t>
                      </a:r>
                      <a:r>
                        <a:rPr sz="2100" spc="-10" dirty="0">
                          <a:latin typeface="Arial"/>
                          <a:cs typeface="Arial"/>
                        </a:rPr>
                        <a:t>0)</a:t>
                      </a:r>
                      <a:endParaRPr sz="2100">
                        <a:latin typeface="Arial"/>
                        <a:cs typeface="Arial"/>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tr>
              <a:tr h="313988">
                <a:tc>
                  <a:txBody>
                    <a:bodyPr/>
                    <a:lstStyle/>
                    <a:p>
                      <a:pPr marR="127635" algn="r">
                        <a:lnSpc>
                          <a:spcPts val="2700"/>
                        </a:lnSpc>
                      </a:pPr>
                      <a:r>
                        <a:rPr sz="2100" spc="-5" dirty="0">
                          <a:latin typeface="Arial"/>
                          <a:cs typeface="Arial"/>
                        </a:rPr>
                        <a:t>(1,-1,</a:t>
                      </a:r>
                      <a:r>
                        <a:rPr sz="2100" spc="-80" dirty="0">
                          <a:latin typeface="Arial"/>
                          <a:cs typeface="Arial"/>
                        </a:rPr>
                        <a:t> </a:t>
                      </a:r>
                      <a:r>
                        <a:rPr sz="2100" spc="-10" dirty="0">
                          <a:latin typeface="Arial"/>
                          <a:cs typeface="Arial"/>
                        </a:rPr>
                        <a:t>-1)</a:t>
                      </a:r>
                      <a:endParaRPr sz="2100">
                        <a:latin typeface="Arial"/>
                        <a:cs typeface="Arial"/>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190500">
                        <a:lnSpc>
                          <a:spcPts val="2700"/>
                        </a:lnSpc>
                      </a:pPr>
                      <a:r>
                        <a:rPr sz="2100" spc="-5" dirty="0">
                          <a:latin typeface="Arial"/>
                          <a:cs typeface="Arial"/>
                        </a:rPr>
                        <a:t>(1, 2,</a:t>
                      </a:r>
                      <a:r>
                        <a:rPr sz="2100" spc="-30" dirty="0">
                          <a:latin typeface="Arial"/>
                          <a:cs typeface="Arial"/>
                        </a:rPr>
                        <a:t> </a:t>
                      </a:r>
                      <a:r>
                        <a:rPr sz="2100" spc="-10" dirty="0">
                          <a:latin typeface="Arial"/>
                          <a:cs typeface="Arial"/>
                        </a:rPr>
                        <a:t>0)</a:t>
                      </a:r>
                      <a:endParaRPr sz="2100">
                        <a:latin typeface="Arial"/>
                        <a:cs typeface="Arial"/>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00"/>
                        </a:lnSpc>
                      </a:pPr>
                      <a:r>
                        <a:rPr sz="2100" dirty="0">
                          <a:latin typeface="Arial"/>
                          <a:cs typeface="Arial"/>
                        </a:rPr>
                        <a:t>0</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00"/>
                        </a:lnSpc>
                      </a:pPr>
                      <a:r>
                        <a:rPr sz="2100" dirty="0">
                          <a:latin typeface="Arial"/>
                          <a:cs typeface="Arial"/>
                        </a:rPr>
                        <a:t>0</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2700"/>
                        </a:lnSpc>
                      </a:pPr>
                      <a:r>
                        <a:rPr sz="2100" spc="-10" dirty="0">
                          <a:latin typeface="Arial"/>
                          <a:cs typeface="Arial"/>
                        </a:rPr>
                        <a:t>No</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445" algn="ctr">
                        <a:lnSpc>
                          <a:spcPts val="2700"/>
                        </a:lnSpc>
                      </a:pPr>
                      <a:r>
                        <a:rPr sz="2100" spc="-5" dirty="0">
                          <a:latin typeface="Arial"/>
                          <a:cs typeface="Arial"/>
                        </a:rPr>
                        <a:t>(1, 2,</a:t>
                      </a:r>
                      <a:r>
                        <a:rPr sz="2100" spc="-30" dirty="0">
                          <a:latin typeface="Arial"/>
                          <a:cs typeface="Arial"/>
                        </a:rPr>
                        <a:t> </a:t>
                      </a:r>
                      <a:r>
                        <a:rPr sz="2100" spc="-10" dirty="0">
                          <a:latin typeface="Arial"/>
                          <a:cs typeface="Arial"/>
                        </a:rPr>
                        <a:t>0)</a:t>
                      </a:r>
                      <a:endParaRPr sz="2100">
                        <a:latin typeface="Arial"/>
                        <a:cs typeface="Arial"/>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tr>
              <a:tr h="314661">
                <a:tc>
                  <a:txBody>
                    <a:bodyPr/>
                    <a:lstStyle/>
                    <a:p>
                      <a:pPr marL="182880">
                        <a:lnSpc>
                          <a:spcPts val="2700"/>
                        </a:lnSpc>
                      </a:pPr>
                      <a:r>
                        <a:rPr sz="2100" spc="-5" dirty="0">
                          <a:latin typeface="Arial"/>
                          <a:cs typeface="Arial"/>
                        </a:rPr>
                        <a:t>(1,-1,</a:t>
                      </a:r>
                      <a:r>
                        <a:rPr sz="2100" spc="-20" dirty="0">
                          <a:latin typeface="Arial"/>
                          <a:cs typeface="Arial"/>
                        </a:rPr>
                        <a:t> </a:t>
                      </a:r>
                      <a:r>
                        <a:rPr sz="2100" spc="-15" dirty="0">
                          <a:latin typeface="Arial"/>
                          <a:cs typeface="Arial"/>
                        </a:rPr>
                        <a:t>1)</a:t>
                      </a:r>
                      <a:endParaRPr sz="2100">
                        <a:latin typeface="Arial"/>
                        <a:cs typeface="Arial"/>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tcPr>
                </a:tc>
                <a:tc>
                  <a:txBody>
                    <a:bodyPr/>
                    <a:lstStyle/>
                    <a:p>
                      <a:pPr marL="191135">
                        <a:lnSpc>
                          <a:spcPts val="2700"/>
                        </a:lnSpc>
                      </a:pPr>
                      <a:r>
                        <a:rPr sz="2100" spc="-5" dirty="0">
                          <a:latin typeface="Arial"/>
                          <a:cs typeface="Arial"/>
                        </a:rPr>
                        <a:t>(1, </a:t>
                      </a:r>
                      <a:r>
                        <a:rPr sz="2100" spc="-10" dirty="0">
                          <a:latin typeface="Arial"/>
                          <a:cs typeface="Arial"/>
                        </a:rPr>
                        <a:t>2,</a:t>
                      </a:r>
                      <a:r>
                        <a:rPr sz="2100" spc="-20" dirty="0">
                          <a:latin typeface="Arial"/>
                          <a:cs typeface="Arial"/>
                        </a:rPr>
                        <a:t> </a:t>
                      </a:r>
                      <a:r>
                        <a:rPr sz="2100" spc="-15" dirty="0">
                          <a:latin typeface="Arial"/>
                          <a:cs typeface="Arial"/>
                        </a:rPr>
                        <a:t>0)</a:t>
                      </a:r>
                      <a:endParaRPr sz="2100">
                        <a:latin typeface="Arial"/>
                        <a:cs typeface="Arial"/>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00"/>
                        </a:lnSpc>
                      </a:pPr>
                      <a:r>
                        <a:rPr sz="2100" dirty="0">
                          <a:latin typeface="Arial"/>
                          <a:cs typeface="Arial"/>
                        </a:rPr>
                        <a:t>0</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00"/>
                        </a:lnSpc>
                      </a:pPr>
                      <a:r>
                        <a:rPr sz="2100" dirty="0">
                          <a:latin typeface="Arial"/>
                          <a:cs typeface="Arial"/>
                        </a:rPr>
                        <a:t>0</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00"/>
                        </a:lnSpc>
                      </a:pPr>
                      <a:r>
                        <a:rPr sz="2100" spc="-15" dirty="0">
                          <a:latin typeface="Arial"/>
                          <a:cs typeface="Arial"/>
                        </a:rPr>
                        <a:t>No</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700"/>
                        </a:lnSpc>
                      </a:pPr>
                      <a:r>
                        <a:rPr sz="2100" spc="-10" dirty="0">
                          <a:latin typeface="Arial"/>
                          <a:cs typeface="Arial"/>
                        </a:rPr>
                        <a:t>(1, 2,</a:t>
                      </a:r>
                      <a:r>
                        <a:rPr sz="2100" spc="-5" dirty="0">
                          <a:latin typeface="Arial"/>
                          <a:cs typeface="Arial"/>
                        </a:rPr>
                        <a:t> </a:t>
                      </a:r>
                      <a:r>
                        <a:rPr sz="2100" spc="-15" dirty="0">
                          <a:latin typeface="Arial"/>
                          <a:cs typeface="Arial"/>
                        </a:rPr>
                        <a:t>0)</a:t>
                      </a:r>
                      <a:endParaRPr sz="2100">
                        <a:latin typeface="Arial"/>
                        <a:cs typeface="Arial"/>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tr>
              <a:tr h="314324">
                <a:tc>
                  <a:txBody>
                    <a:bodyPr/>
                    <a:lstStyle/>
                    <a:p>
                      <a:pPr marL="191135">
                        <a:lnSpc>
                          <a:spcPts val="2700"/>
                        </a:lnSpc>
                      </a:pPr>
                      <a:r>
                        <a:rPr sz="2100" spc="-5" dirty="0">
                          <a:latin typeface="Arial"/>
                          <a:cs typeface="Arial"/>
                        </a:rPr>
                        <a:t>(1, 0,</a:t>
                      </a:r>
                      <a:r>
                        <a:rPr sz="2100" spc="-25" dirty="0">
                          <a:latin typeface="Arial"/>
                          <a:cs typeface="Arial"/>
                        </a:rPr>
                        <a:t> </a:t>
                      </a:r>
                      <a:r>
                        <a:rPr sz="2100" spc="-10" dirty="0">
                          <a:latin typeface="Arial"/>
                          <a:cs typeface="Arial"/>
                        </a:rPr>
                        <a:t>1)</a:t>
                      </a:r>
                      <a:endParaRPr sz="2100">
                        <a:latin typeface="Arial"/>
                        <a:cs typeface="Arial"/>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9050">
                      <a:solidFill>
                        <a:srgbClr val="000000"/>
                      </a:solidFill>
                      <a:prstDash val="solid"/>
                    </a:lnB>
                  </a:tcPr>
                </a:tc>
                <a:tc>
                  <a:txBody>
                    <a:bodyPr/>
                    <a:lstStyle/>
                    <a:p>
                      <a:pPr marL="190500">
                        <a:lnSpc>
                          <a:spcPts val="2700"/>
                        </a:lnSpc>
                      </a:pPr>
                      <a:r>
                        <a:rPr sz="2100" spc="-5" dirty="0">
                          <a:latin typeface="Arial"/>
                          <a:cs typeface="Arial"/>
                        </a:rPr>
                        <a:t>(1, 2,</a:t>
                      </a:r>
                      <a:r>
                        <a:rPr sz="2100" spc="-25" dirty="0">
                          <a:latin typeface="Arial"/>
                          <a:cs typeface="Arial"/>
                        </a:rPr>
                        <a:t> </a:t>
                      </a:r>
                      <a:r>
                        <a:rPr sz="2100" spc="-5" dirty="0">
                          <a:latin typeface="Arial"/>
                          <a:cs typeface="Arial"/>
                        </a:rPr>
                        <a:t>0)</a:t>
                      </a:r>
                      <a:endParaRPr sz="2100">
                        <a:latin typeface="Arial"/>
                        <a:cs typeface="Arial"/>
                      </a:endParaRPr>
                    </a:p>
                  </a:txBody>
                  <a:tcPr marL="0" marR="0" marT="0" marB="0">
                    <a:lnL w="1905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algn="ctr">
                        <a:lnSpc>
                          <a:spcPts val="2700"/>
                        </a:lnSpc>
                      </a:pPr>
                      <a:r>
                        <a:rPr sz="2100" dirty="0">
                          <a:latin typeface="Arial"/>
                          <a:cs typeface="Arial"/>
                        </a:rPr>
                        <a:t>0</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algn="ctr">
                        <a:lnSpc>
                          <a:spcPts val="2700"/>
                        </a:lnSpc>
                      </a:pPr>
                      <a:r>
                        <a:rPr sz="2100" dirty="0">
                          <a:latin typeface="Arial"/>
                          <a:cs typeface="Arial"/>
                        </a:rPr>
                        <a:t>1</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449580">
                        <a:lnSpc>
                          <a:spcPts val="2700"/>
                        </a:lnSpc>
                      </a:pPr>
                      <a:r>
                        <a:rPr sz="2100" spc="-5" dirty="0">
                          <a:latin typeface="Arial"/>
                          <a:cs typeface="Arial"/>
                        </a:rPr>
                        <a:t>Yes</a:t>
                      </a:r>
                      <a:endParaRPr sz="2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635" algn="ctr">
                        <a:lnSpc>
                          <a:spcPts val="2700"/>
                        </a:lnSpc>
                      </a:pPr>
                      <a:r>
                        <a:rPr sz="2100" spc="-5" dirty="0">
                          <a:latin typeface="Arial"/>
                          <a:cs typeface="Arial"/>
                        </a:rPr>
                        <a:t>(0, 2,</a:t>
                      </a:r>
                      <a:r>
                        <a:rPr sz="2100" spc="-30" dirty="0">
                          <a:latin typeface="Arial"/>
                          <a:cs typeface="Arial"/>
                        </a:rPr>
                        <a:t> </a:t>
                      </a:r>
                      <a:r>
                        <a:rPr sz="2100" spc="-5" dirty="0">
                          <a:latin typeface="Arial"/>
                          <a:cs typeface="Arial"/>
                        </a:rPr>
                        <a:t>-1)</a:t>
                      </a:r>
                      <a:endParaRPr sz="2100">
                        <a:latin typeface="Arial"/>
                        <a:cs typeface="Arial"/>
                      </a:endParaRPr>
                    </a:p>
                  </a:txBody>
                  <a:tcPr marL="0" marR="0" marT="0" marB="0">
                    <a:lnL w="12700">
                      <a:solidFill>
                        <a:srgbClr val="000000"/>
                      </a:solidFill>
                      <a:prstDash val="solid"/>
                    </a:lnL>
                    <a:lnR w="9525">
                      <a:solidFill>
                        <a:srgbClr val="000000"/>
                      </a:solidFill>
                      <a:prstDash val="solid"/>
                    </a:lnR>
                    <a:lnT w="12700">
                      <a:solidFill>
                        <a:srgbClr val="000000"/>
                      </a:solidFill>
                      <a:prstDash val="solid"/>
                    </a:lnT>
                    <a:lnB w="19050">
                      <a:solidFill>
                        <a:srgbClr val="000000"/>
                      </a:solidFill>
                      <a:prstDash val="solid"/>
                    </a:lnB>
                  </a:tcPr>
                </a:tc>
              </a:tr>
            </a:tbl>
          </a:graphicData>
        </a:graphic>
      </p:graphicFrame>
    </p:spTree>
    <p:extLst>
      <p:ext uri="{BB962C8B-B14F-4D97-AF65-F5344CB8AC3E}">
        <p14:creationId xmlns:p14="http://schemas.microsoft.com/office/powerpoint/2010/main" val="316444679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25903" y="403412"/>
            <a:ext cx="103541" cy="547294"/>
          </a:xfrm>
          <a:prstGeom prst="rect">
            <a:avLst/>
          </a:prstGeom>
          <a:blipFill>
            <a:blip r:embed="rId2" cstate="print"/>
            <a:stretch>
              <a:fillRect/>
            </a:stretch>
          </a:blipFill>
        </p:spPr>
        <p:txBody>
          <a:bodyPr wrap="square" lIns="0" tIns="0" rIns="0" bIns="0" rtlCol="0"/>
          <a:lstStyle/>
          <a:p>
            <a:endParaRPr sz="1588"/>
          </a:p>
        </p:txBody>
      </p:sp>
      <p:sp>
        <p:nvSpPr>
          <p:cNvPr id="4" name="object 4"/>
          <p:cNvSpPr txBox="1">
            <a:spLocks noGrp="1"/>
          </p:cNvSpPr>
          <p:nvPr>
            <p:ph type="title"/>
          </p:nvPr>
        </p:nvSpPr>
        <p:spPr>
          <a:xfrm>
            <a:off x="3140560" y="731553"/>
            <a:ext cx="7411326" cy="688424"/>
          </a:xfrm>
          <a:prstGeom prst="rect">
            <a:avLst/>
          </a:prstGeom>
        </p:spPr>
        <p:txBody>
          <a:bodyPr vert="horz" wrap="square" lIns="0" tIns="11206" rIns="0" bIns="0" rtlCol="0" anchor="ctr">
            <a:spAutoFit/>
          </a:bodyPr>
          <a:lstStyle/>
          <a:p>
            <a:pPr marL="11206">
              <a:lnSpc>
                <a:spcPct val="100000"/>
              </a:lnSpc>
              <a:spcBef>
                <a:spcPts val="88"/>
              </a:spcBef>
            </a:pPr>
            <a:r>
              <a:rPr dirty="0"/>
              <a:t>Exa</a:t>
            </a:r>
            <a:r>
              <a:rPr spc="-4" dirty="0"/>
              <a:t>m</a:t>
            </a:r>
            <a:r>
              <a:rPr dirty="0"/>
              <a:t>p</a:t>
            </a:r>
            <a:r>
              <a:rPr spc="-4" dirty="0"/>
              <a:t>le</a:t>
            </a:r>
          </a:p>
        </p:txBody>
      </p:sp>
      <p:sp>
        <p:nvSpPr>
          <p:cNvPr id="10" name="object 10"/>
          <p:cNvSpPr/>
          <p:nvPr/>
        </p:nvSpPr>
        <p:spPr>
          <a:xfrm>
            <a:off x="2061883" y="4722607"/>
            <a:ext cx="8068235" cy="865094"/>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sz="1588"/>
          </a:p>
        </p:txBody>
      </p:sp>
      <p:graphicFrame>
        <p:nvGraphicFramePr>
          <p:cNvPr id="11" name="object 11"/>
          <p:cNvGraphicFramePr>
            <a:graphicFrameLocks noGrp="1"/>
          </p:cNvGraphicFramePr>
          <p:nvPr>
            <p:extLst/>
          </p:nvPr>
        </p:nvGraphicFramePr>
        <p:xfrm>
          <a:off x="2701520" y="1748118"/>
          <a:ext cx="6398557" cy="2553821"/>
        </p:xfrm>
        <a:graphic>
          <a:graphicData uri="http://schemas.openxmlformats.org/drawingml/2006/table">
            <a:tbl>
              <a:tblPr firstRow="1" bandRow="1">
                <a:tableStyleId>{2D5ABB26-0587-4C30-8999-92F81FD0307C}</a:tableStyleId>
              </a:tblPr>
              <a:tblGrid>
                <a:gridCol w="1066800"/>
                <a:gridCol w="1066240"/>
                <a:gridCol w="1066239"/>
                <a:gridCol w="1066799"/>
                <a:gridCol w="1066240"/>
                <a:gridCol w="1066239"/>
              </a:tblGrid>
              <a:tr h="471768">
                <a:tc>
                  <a:txBody>
                    <a:bodyPr/>
                    <a:lstStyle/>
                    <a:p>
                      <a:pPr marL="76200">
                        <a:lnSpc>
                          <a:spcPts val="2000"/>
                        </a:lnSpc>
                      </a:pPr>
                      <a:r>
                        <a:rPr sz="1500" b="1" spc="15" dirty="0">
                          <a:solidFill>
                            <a:srgbClr val="FFFFFF"/>
                          </a:solidFill>
                          <a:latin typeface="Arial"/>
                          <a:cs typeface="Arial"/>
                        </a:rPr>
                        <a:t>Input</a:t>
                      </a:r>
                      <a:endParaRPr sz="1500" dirty="0">
                        <a:latin typeface="Arial"/>
                        <a:cs typeface="Arial"/>
                      </a:endParaRPr>
                    </a:p>
                  </a:txBody>
                  <a:tcPr marL="0" marR="0" marT="0" marB="0">
                    <a:solidFill>
                      <a:srgbClr val="000000"/>
                    </a:solidFill>
                  </a:tcPr>
                </a:tc>
                <a:tc>
                  <a:txBody>
                    <a:bodyPr/>
                    <a:lstStyle/>
                    <a:p>
                      <a:pPr marL="76835">
                        <a:lnSpc>
                          <a:spcPts val="2000"/>
                        </a:lnSpc>
                      </a:pPr>
                      <a:r>
                        <a:rPr sz="1500" b="1" spc="10" dirty="0">
                          <a:solidFill>
                            <a:srgbClr val="FFFFFF"/>
                          </a:solidFill>
                          <a:latin typeface="Arial"/>
                          <a:cs typeface="Arial"/>
                        </a:rPr>
                        <a:t>Weight</a:t>
                      </a:r>
                      <a:endParaRPr sz="1500">
                        <a:latin typeface="Arial"/>
                        <a:cs typeface="Arial"/>
                      </a:endParaRPr>
                    </a:p>
                  </a:txBody>
                  <a:tcPr marL="0" marR="0" marT="0" marB="0">
                    <a:solidFill>
                      <a:srgbClr val="000000"/>
                    </a:solidFill>
                  </a:tcPr>
                </a:tc>
                <a:tc>
                  <a:txBody>
                    <a:bodyPr/>
                    <a:lstStyle/>
                    <a:p>
                      <a:pPr marL="76835">
                        <a:lnSpc>
                          <a:spcPts val="2000"/>
                        </a:lnSpc>
                      </a:pPr>
                      <a:r>
                        <a:rPr sz="1500" b="1" spc="10" dirty="0">
                          <a:solidFill>
                            <a:srgbClr val="FFFFFF"/>
                          </a:solidFill>
                          <a:latin typeface="Arial"/>
                          <a:cs typeface="Arial"/>
                        </a:rPr>
                        <a:t>Desired</a:t>
                      </a:r>
                      <a:endParaRPr sz="1500" dirty="0">
                        <a:latin typeface="Arial"/>
                        <a:cs typeface="Arial"/>
                      </a:endParaRPr>
                    </a:p>
                  </a:txBody>
                  <a:tcPr marL="0" marR="0" marT="0" marB="0">
                    <a:solidFill>
                      <a:srgbClr val="000000"/>
                    </a:solidFill>
                  </a:tcPr>
                </a:tc>
                <a:tc>
                  <a:txBody>
                    <a:bodyPr/>
                    <a:lstStyle/>
                    <a:p>
                      <a:pPr marL="76835">
                        <a:lnSpc>
                          <a:spcPts val="2000"/>
                        </a:lnSpc>
                      </a:pPr>
                      <a:r>
                        <a:rPr sz="1500" b="1" spc="10" dirty="0">
                          <a:solidFill>
                            <a:srgbClr val="FFFFFF"/>
                          </a:solidFill>
                          <a:latin typeface="Arial"/>
                          <a:cs typeface="Arial"/>
                        </a:rPr>
                        <a:t>Actual</a:t>
                      </a:r>
                      <a:endParaRPr sz="1500">
                        <a:latin typeface="Arial"/>
                        <a:cs typeface="Arial"/>
                      </a:endParaRPr>
                    </a:p>
                  </a:txBody>
                  <a:tcPr marL="0" marR="0" marT="0" marB="0">
                    <a:solidFill>
                      <a:srgbClr val="000000"/>
                    </a:solidFill>
                  </a:tcPr>
                </a:tc>
                <a:tc>
                  <a:txBody>
                    <a:bodyPr/>
                    <a:lstStyle/>
                    <a:p>
                      <a:pPr marL="76835">
                        <a:lnSpc>
                          <a:spcPts val="2000"/>
                        </a:lnSpc>
                      </a:pPr>
                      <a:r>
                        <a:rPr sz="1500" b="1" spc="10" dirty="0">
                          <a:solidFill>
                            <a:srgbClr val="FFFFFF"/>
                          </a:solidFill>
                          <a:latin typeface="Arial"/>
                          <a:cs typeface="Arial"/>
                        </a:rPr>
                        <a:t>Update?</a:t>
                      </a:r>
                      <a:endParaRPr sz="1500">
                        <a:latin typeface="Arial"/>
                        <a:cs typeface="Arial"/>
                      </a:endParaRPr>
                    </a:p>
                  </a:txBody>
                  <a:tcPr marL="0" marR="0" marT="0" marB="0">
                    <a:solidFill>
                      <a:srgbClr val="000000"/>
                    </a:solidFill>
                  </a:tcPr>
                </a:tc>
                <a:tc>
                  <a:txBody>
                    <a:bodyPr/>
                    <a:lstStyle/>
                    <a:p>
                      <a:pPr marL="76835" marR="404495">
                        <a:lnSpc>
                          <a:spcPts val="2050"/>
                        </a:lnSpc>
                        <a:spcBef>
                          <a:spcPts val="10"/>
                        </a:spcBef>
                      </a:pPr>
                      <a:r>
                        <a:rPr sz="1500" b="1" spc="15" dirty="0">
                          <a:solidFill>
                            <a:srgbClr val="FFFFFF"/>
                          </a:solidFill>
                          <a:latin typeface="Arial"/>
                          <a:cs typeface="Arial"/>
                        </a:rPr>
                        <a:t>New  </a:t>
                      </a:r>
                      <a:r>
                        <a:rPr sz="1500" b="1" spc="30" dirty="0">
                          <a:solidFill>
                            <a:srgbClr val="FFFFFF"/>
                          </a:solidFill>
                          <a:latin typeface="Arial"/>
                          <a:cs typeface="Arial"/>
                        </a:rPr>
                        <a:t>w</a:t>
                      </a:r>
                      <a:r>
                        <a:rPr sz="1500" b="1" spc="-20" dirty="0">
                          <a:solidFill>
                            <a:srgbClr val="FFFFFF"/>
                          </a:solidFill>
                          <a:latin typeface="Arial"/>
                          <a:cs typeface="Arial"/>
                        </a:rPr>
                        <a:t>e</a:t>
                      </a:r>
                      <a:r>
                        <a:rPr sz="1500" b="1" spc="-5" dirty="0">
                          <a:solidFill>
                            <a:srgbClr val="FFFFFF"/>
                          </a:solidFill>
                          <a:latin typeface="Arial"/>
                          <a:cs typeface="Arial"/>
                        </a:rPr>
                        <a:t>ight</a:t>
                      </a:r>
                      <a:endParaRPr sz="1500">
                        <a:latin typeface="Arial"/>
                        <a:cs typeface="Arial"/>
                      </a:endParaRPr>
                    </a:p>
                  </a:txBody>
                  <a:tcPr marL="0" marR="0" marT="1121" marB="0">
                    <a:solidFill>
                      <a:srgbClr val="000000"/>
                    </a:solidFill>
                  </a:tcPr>
                </a:tc>
              </a:tr>
              <a:tr h="263394">
                <a:tc>
                  <a:txBody>
                    <a:bodyPr/>
                    <a:lstStyle/>
                    <a:p>
                      <a:pPr marL="163195">
                        <a:lnSpc>
                          <a:spcPts val="2250"/>
                        </a:lnSpc>
                      </a:pPr>
                      <a:r>
                        <a:rPr sz="1800" dirty="0">
                          <a:latin typeface="Arial"/>
                          <a:cs typeface="Arial"/>
                        </a:rPr>
                        <a:t>(1, </a:t>
                      </a:r>
                      <a:r>
                        <a:rPr sz="1800" spc="-5" dirty="0">
                          <a:latin typeface="Arial"/>
                          <a:cs typeface="Arial"/>
                        </a:rPr>
                        <a:t>1,</a:t>
                      </a:r>
                      <a:r>
                        <a:rPr sz="1800" spc="-20" dirty="0">
                          <a:latin typeface="Arial"/>
                          <a:cs typeface="Arial"/>
                        </a:rPr>
                        <a:t> </a:t>
                      </a:r>
                      <a:r>
                        <a:rPr sz="1800" spc="5"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R="110489" algn="r">
                        <a:lnSpc>
                          <a:spcPts val="2250"/>
                        </a:lnSpc>
                      </a:pPr>
                      <a:r>
                        <a:rPr sz="1800" spc="5" dirty="0">
                          <a:latin typeface="Arial"/>
                          <a:cs typeface="Arial"/>
                        </a:rPr>
                        <a:t>(0, </a:t>
                      </a:r>
                      <a:r>
                        <a:rPr sz="1800" spc="-5" dirty="0">
                          <a:latin typeface="Arial"/>
                          <a:cs typeface="Arial"/>
                        </a:rPr>
                        <a:t>2,</a:t>
                      </a:r>
                      <a:r>
                        <a:rPr sz="1800" spc="-75" dirty="0">
                          <a:latin typeface="Arial"/>
                          <a:cs typeface="Arial"/>
                        </a:rPr>
                        <a:t> </a:t>
                      </a:r>
                      <a:r>
                        <a:rPr sz="1800" spc="5"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7620" algn="ctr">
                        <a:lnSpc>
                          <a:spcPts val="2250"/>
                        </a:lnSpc>
                      </a:pP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6985" algn="ctr">
                        <a:lnSpc>
                          <a:spcPts val="2250"/>
                        </a:lnSpc>
                      </a:pP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6985" algn="ctr">
                        <a:lnSpc>
                          <a:spcPts val="2250"/>
                        </a:lnSpc>
                      </a:pPr>
                      <a:r>
                        <a:rPr sz="1800" dirty="0">
                          <a:latin typeface="Arial"/>
                          <a:cs typeface="Arial"/>
                        </a:rPr>
                        <a:t>No</a:t>
                      </a:r>
                      <a:endParaRPr sz="18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5715" algn="ctr">
                        <a:lnSpc>
                          <a:spcPts val="2250"/>
                        </a:lnSpc>
                      </a:pPr>
                      <a:r>
                        <a:rPr sz="1800" dirty="0">
                          <a:latin typeface="Arial"/>
                          <a:cs typeface="Arial"/>
                        </a:rPr>
                        <a:t>(0, </a:t>
                      </a:r>
                      <a:r>
                        <a:rPr sz="1800" spc="-5" dirty="0">
                          <a:latin typeface="Arial"/>
                          <a:cs typeface="Arial"/>
                        </a:rPr>
                        <a:t>2,</a:t>
                      </a:r>
                      <a:r>
                        <a:rPr sz="1800" spc="-30" dirty="0">
                          <a:latin typeface="Arial"/>
                          <a:cs typeface="Arial"/>
                        </a:rPr>
                        <a:t> </a:t>
                      </a: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r>
              <a:tr h="267596">
                <a:tc>
                  <a:txBody>
                    <a:bodyPr/>
                    <a:lstStyle/>
                    <a:p>
                      <a:pPr marL="120650">
                        <a:lnSpc>
                          <a:spcPts val="2290"/>
                        </a:lnSpc>
                      </a:pPr>
                      <a:r>
                        <a:rPr sz="1800" dirty="0">
                          <a:latin typeface="Arial"/>
                          <a:cs typeface="Arial"/>
                        </a:rPr>
                        <a:t>(1, </a:t>
                      </a:r>
                      <a:r>
                        <a:rPr sz="1800" spc="5" dirty="0">
                          <a:latin typeface="Arial"/>
                          <a:cs typeface="Arial"/>
                        </a:rPr>
                        <a:t>1,</a:t>
                      </a:r>
                      <a:r>
                        <a:rPr sz="1800" spc="-35" dirty="0">
                          <a:latin typeface="Arial"/>
                          <a:cs typeface="Arial"/>
                        </a:rPr>
                        <a:t> </a:t>
                      </a: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11125" algn="r">
                        <a:lnSpc>
                          <a:spcPts val="2290"/>
                        </a:lnSpc>
                      </a:pPr>
                      <a:r>
                        <a:rPr sz="1800" spc="5" dirty="0">
                          <a:latin typeface="Arial"/>
                          <a:cs typeface="Arial"/>
                        </a:rPr>
                        <a:t>(0, </a:t>
                      </a:r>
                      <a:r>
                        <a:rPr sz="1800" spc="-5" dirty="0">
                          <a:latin typeface="Arial"/>
                          <a:cs typeface="Arial"/>
                        </a:rPr>
                        <a:t>2,</a:t>
                      </a:r>
                      <a:r>
                        <a:rPr sz="1800" spc="-75" dirty="0">
                          <a:latin typeface="Arial"/>
                          <a:cs typeface="Arial"/>
                        </a:rPr>
                        <a:t> </a:t>
                      </a:r>
                      <a:r>
                        <a:rPr sz="1800" spc="5"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 algn="ctr">
                        <a:lnSpc>
                          <a:spcPts val="2290"/>
                        </a:lnSpc>
                      </a:pP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15" algn="ctr">
                        <a:lnSpc>
                          <a:spcPts val="2290"/>
                        </a:lnSpc>
                      </a:pP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15" algn="ctr">
                        <a:lnSpc>
                          <a:spcPts val="2290"/>
                        </a:lnSpc>
                      </a:pPr>
                      <a:r>
                        <a:rPr sz="1800" dirty="0">
                          <a:latin typeface="Arial"/>
                          <a:cs typeface="Arial"/>
                        </a:rPr>
                        <a:t>No</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80" algn="ctr">
                        <a:lnSpc>
                          <a:spcPts val="2290"/>
                        </a:lnSpc>
                      </a:pPr>
                      <a:r>
                        <a:rPr sz="1800" dirty="0">
                          <a:latin typeface="Arial"/>
                          <a:cs typeface="Arial"/>
                        </a:rPr>
                        <a:t>(0, </a:t>
                      </a:r>
                      <a:r>
                        <a:rPr sz="1800" spc="-5" dirty="0">
                          <a:latin typeface="Arial"/>
                          <a:cs typeface="Arial"/>
                        </a:rPr>
                        <a:t>2,</a:t>
                      </a:r>
                      <a:r>
                        <a:rPr sz="1800" spc="-30" dirty="0">
                          <a:latin typeface="Arial"/>
                          <a:cs typeface="Arial"/>
                        </a:rPr>
                        <a:t> </a:t>
                      </a: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268940">
                <a:tc>
                  <a:txBody>
                    <a:bodyPr/>
                    <a:lstStyle/>
                    <a:p>
                      <a:pPr marL="156210">
                        <a:lnSpc>
                          <a:spcPts val="2300"/>
                        </a:lnSpc>
                      </a:pPr>
                      <a:r>
                        <a:rPr sz="1800" dirty="0">
                          <a:latin typeface="Arial"/>
                          <a:cs typeface="Arial"/>
                        </a:rPr>
                        <a:t>(1,0,</a:t>
                      </a:r>
                      <a:r>
                        <a:rPr sz="1800" spc="-20" dirty="0">
                          <a:latin typeface="Arial"/>
                          <a:cs typeface="Arial"/>
                        </a:rPr>
                        <a:t> </a:t>
                      </a:r>
                      <a:r>
                        <a:rPr sz="1800" spc="-5"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14300" algn="r">
                        <a:lnSpc>
                          <a:spcPts val="2300"/>
                        </a:lnSpc>
                      </a:pPr>
                      <a:r>
                        <a:rPr sz="1800" dirty="0">
                          <a:latin typeface="Arial"/>
                          <a:cs typeface="Arial"/>
                        </a:rPr>
                        <a:t>(0, </a:t>
                      </a:r>
                      <a:r>
                        <a:rPr sz="1800" spc="-5" dirty="0">
                          <a:latin typeface="Arial"/>
                          <a:cs typeface="Arial"/>
                        </a:rPr>
                        <a:t>2,</a:t>
                      </a:r>
                      <a:r>
                        <a:rPr sz="1800" spc="-65" dirty="0">
                          <a:latin typeface="Arial"/>
                          <a:cs typeface="Arial"/>
                        </a:rPr>
                        <a:t> </a:t>
                      </a: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300"/>
                        </a:lnSpc>
                      </a:pP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300"/>
                        </a:lnSpc>
                      </a:pP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300"/>
                        </a:lnSpc>
                      </a:pPr>
                      <a:r>
                        <a:rPr sz="1800" dirty="0">
                          <a:latin typeface="Arial"/>
                          <a:cs typeface="Arial"/>
                        </a:rPr>
                        <a:t>No</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300"/>
                        </a:lnSpc>
                      </a:pPr>
                      <a:r>
                        <a:rPr sz="1800" dirty="0">
                          <a:latin typeface="Arial"/>
                          <a:cs typeface="Arial"/>
                        </a:rPr>
                        <a:t>(0, </a:t>
                      </a:r>
                      <a:r>
                        <a:rPr sz="1800" spc="-5" dirty="0">
                          <a:latin typeface="Arial"/>
                          <a:cs typeface="Arial"/>
                        </a:rPr>
                        <a:t>2,</a:t>
                      </a:r>
                      <a:r>
                        <a:rPr sz="1800" spc="-25" dirty="0">
                          <a:latin typeface="Arial"/>
                          <a:cs typeface="Arial"/>
                        </a:rPr>
                        <a:t> </a:t>
                      </a:r>
                      <a:r>
                        <a:rPr sz="1800" spc="-5"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268940">
                <a:tc>
                  <a:txBody>
                    <a:bodyPr/>
                    <a:lstStyle/>
                    <a:p>
                      <a:pPr marL="113664">
                        <a:lnSpc>
                          <a:spcPts val="2300"/>
                        </a:lnSpc>
                      </a:pPr>
                      <a:r>
                        <a:rPr sz="1800" spc="5" dirty="0">
                          <a:latin typeface="Arial"/>
                          <a:cs typeface="Arial"/>
                        </a:rPr>
                        <a:t>(1,-1,</a:t>
                      </a:r>
                      <a:r>
                        <a:rPr sz="1800" spc="-30" dirty="0">
                          <a:latin typeface="Arial"/>
                          <a:cs typeface="Arial"/>
                        </a:rPr>
                        <a:t> </a:t>
                      </a: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10489" algn="r">
                        <a:lnSpc>
                          <a:spcPts val="2300"/>
                        </a:lnSpc>
                      </a:pPr>
                      <a:r>
                        <a:rPr sz="1800" spc="5" dirty="0">
                          <a:latin typeface="Arial"/>
                          <a:cs typeface="Arial"/>
                        </a:rPr>
                        <a:t>(0, </a:t>
                      </a:r>
                      <a:r>
                        <a:rPr sz="1800" spc="-5" dirty="0">
                          <a:latin typeface="Arial"/>
                          <a:cs typeface="Arial"/>
                        </a:rPr>
                        <a:t>2,</a:t>
                      </a:r>
                      <a:r>
                        <a:rPr sz="1800" spc="-75" dirty="0">
                          <a:latin typeface="Arial"/>
                          <a:cs typeface="Arial"/>
                        </a:rPr>
                        <a:t> </a:t>
                      </a:r>
                      <a:r>
                        <a:rPr sz="1800" spc="5"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620" algn="ctr">
                        <a:lnSpc>
                          <a:spcPts val="2300"/>
                        </a:lnSpc>
                      </a:pPr>
                      <a:r>
                        <a:rPr sz="1800" dirty="0">
                          <a:latin typeface="Arial"/>
                          <a:cs typeface="Arial"/>
                        </a:rPr>
                        <a:t>0</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 algn="ctr">
                        <a:lnSpc>
                          <a:spcPts val="2300"/>
                        </a:lnSpc>
                      </a:pPr>
                      <a:r>
                        <a:rPr sz="1800" dirty="0">
                          <a:latin typeface="Arial"/>
                          <a:cs typeface="Arial"/>
                        </a:rPr>
                        <a:t>0</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 algn="ctr">
                        <a:lnSpc>
                          <a:spcPts val="2300"/>
                        </a:lnSpc>
                      </a:pPr>
                      <a:r>
                        <a:rPr sz="1800" dirty="0">
                          <a:latin typeface="Arial"/>
                          <a:cs typeface="Arial"/>
                        </a:rPr>
                        <a:t>No</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15" algn="ctr">
                        <a:lnSpc>
                          <a:spcPts val="2300"/>
                        </a:lnSpc>
                      </a:pPr>
                      <a:r>
                        <a:rPr sz="1800" dirty="0">
                          <a:latin typeface="Arial"/>
                          <a:cs typeface="Arial"/>
                        </a:rPr>
                        <a:t>(0, </a:t>
                      </a:r>
                      <a:r>
                        <a:rPr sz="1800" spc="-5" dirty="0">
                          <a:latin typeface="Arial"/>
                          <a:cs typeface="Arial"/>
                        </a:rPr>
                        <a:t>2,</a:t>
                      </a:r>
                      <a:r>
                        <a:rPr sz="1800" spc="-35" dirty="0">
                          <a:latin typeface="Arial"/>
                          <a:cs typeface="Arial"/>
                        </a:rPr>
                        <a:t> </a:t>
                      </a: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268269">
                <a:tc>
                  <a:txBody>
                    <a:bodyPr/>
                    <a:lstStyle/>
                    <a:p>
                      <a:pPr marL="156210">
                        <a:lnSpc>
                          <a:spcPts val="2295"/>
                        </a:lnSpc>
                      </a:pPr>
                      <a:r>
                        <a:rPr sz="1800" dirty="0">
                          <a:latin typeface="Arial"/>
                          <a:cs typeface="Arial"/>
                        </a:rPr>
                        <a:t>(1,-1,</a:t>
                      </a:r>
                      <a:r>
                        <a:rPr sz="1800" spc="-20" dirty="0">
                          <a:latin typeface="Arial"/>
                          <a:cs typeface="Arial"/>
                        </a:rPr>
                        <a:t> </a:t>
                      </a: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10489" algn="r">
                        <a:lnSpc>
                          <a:spcPts val="2295"/>
                        </a:lnSpc>
                      </a:pPr>
                      <a:r>
                        <a:rPr sz="1800" spc="5" dirty="0">
                          <a:latin typeface="Arial"/>
                          <a:cs typeface="Arial"/>
                        </a:rPr>
                        <a:t>(0, </a:t>
                      </a:r>
                      <a:r>
                        <a:rPr sz="1800" spc="-5" dirty="0">
                          <a:latin typeface="Arial"/>
                          <a:cs typeface="Arial"/>
                        </a:rPr>
                        <a:t>2,</a:t>
                      </a:r>
                      <a:r>
                        <a:rPr sz="1800" spc="-75" dirty="0">
                          <a:latin typeface="Arial"/>
                          <a:cs typeface="Arial"/>
                        </a:rPr>
                        <a:t> </a:t>
                      </a:r>
                      <a:r>
                        <a:rPr sz="1800" spc="5"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 algn="ctr">
                        <a:lnSpc>
                          <a:spcPts val="2295"/>
                        </a:lnSpc>
                      </a:pPr>
                      <a:r>
                        <a:rPr sz="1800" dirty="0">
                          <a:latin typeface="Arial"/>
                          <a:cs typeface="Arial"/>
                        </a:rPr>
                        <a:t>0</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 algn="ctr">
                        <a:lnSpc>
                          <a:spcPts val="2295"/>
                        </a:lnSpc>
                      </a:pPr>
                      <a:r>
                        <a:rPr sz="1800" dirty="0">
                          <a:latin typeface="Arial"/>
                          <a:cs typeface="Arial"/>
                        </a:rPr>
                        <a:t>0</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 algn="ctr">
                        <a:lnSpc>
                          <a:spcPts val="2295"/>
                        </a:lnSpc>
                      </a:pPr>
                      <a:r>
                        <a:rPr sz="1800" dirty="0">
                          <a:latin typeface="Arial"/>
                          <a:cs typeface="Arial"/>
                        </a:rPr>
                        <a:t>No</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80" algn="ctr">
                        <a:lnSpc>
                          <a:spcPts val="2295"/>
                        </a:lnSpc>
                      </a:pPr>
                      <a:r>
                        <a:rPr sz="1800" dirty="0">
                          <a:latin typeface="Arial"/>
                          <a:cs typeface="Arial"/>
                        </a:rPr>
                        <a:t>(0, </a:t>
                      </a:r>
                      <a:r>
                        <a:rPr sz="1800" spc="-5" dirty="0">
                          <a:latin typeface="Arial"/>
                          <a:cs typeface="Arial"/>
                        </a:rPr>
                        <a:t>2,</a:t>
                      </a:r>
                      <a:r>
                        <a:rPr sz="1800" spc="-35" dirty="0">
                          <a:latin typeface="Arial"/>
                          <a:cs typeface="Arial"/>
                        </a:rPr>
                        <a:t> </a:t>
                      </a: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268941">
                <a:tc>
                  <a:txBody>
                    <a:bodyPr/>
                    <a:lstStyle/>
                    <a:p>
                      <a:pPr marL="163195">
                        <a:lnSpc>
                          <a:spcPts val="2300"/>
                        </a:lnSpc>
                      </a:pPr>
                      <a:r>
                        <a:rPr sz="1800" dirty="0">
                          <a:latin typeface="Arial"/>
                          <a:cs typeface="Arial"/>
                        </a:rPr>
                        <a:t>(1, </a:t>
                      </a:r>
                      <a:r>
                        <a:rPr sz="1800" spc="-5" dirty="0">
                          <a:latin typeface="Arial"/>
                          <a:cs typeface="Arial"/>
                        </a:rPr>
                        <a:t>0,</a:t>
                      </a:r>
                      <a:r>
                        <a:rPr sz="1800" spc="-20" dirty="0">
                          <a:latin typeface="Arial"/>
                          <a:cs typeface="Arial"/>
                        </a:rPr>
                        <a:t> </a:t>
                      </a:r>
                      <a:r>
                        <a:rPr sz="1800" spc="-5"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14300" algn="r">
                        <a:lnSpc>
                          <a:spcPts val="2300"/>
                        </a:lnSpc>
                      </a:pPr>
                      <a:r>
                        <a:rPr sz="1800" dirty="0">
                          <a:latin typeface="Arial"/>
                          <a:cs typeface="Arial"/>
                        </a:rPr>
                        <a:t>(0, </a:t>
                      </a:r>
                      <a:r>
                        <a:rPr sz="1800" spc="-5" dirty="0">
                          <a:latin typeface="Arial"/>
                          <a:cs typeface="Arial"/>
                        </a:rPr>
                        <a:t>2,</a:t>
                      </a:r>
                      <a:r>
                        <a:rPr sz="1800" spc="-65" dirty="0">
                          <a:latin typeface="Arial"/>
                          <a:cs typeface="Arial"/>
                        </a:rPr>
                        <a:t> </a:t>
                      </a:r>
                      <a:r>
                        <a:rPr sz="1800" dirty="0">
                          <a:latin typeface="Arial"/>
                          <a:cs typeface="Arial"/>
                        </a:rPr>
                        <a:t>-1)</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300"/>
                        </a:lnSpc>
                      </a:pPr>
                      <a:r>
                        <a:rPr sz="1800" dirty="0">
                          <a:latin typeface="Arial"/>
                          <a:cs typeface="Arial"/>
                        </a:rPr>
                        <a:t>0</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300"/>
                        </a:lnSpc>
                      </a:pPr>
                      <a:r>
                        <a:rPr sz="1800" dirty="0">
                          <a:latin typeface="Arial"/>
                          <a:cs typeface="Arial"/>
                        </a:rPr>
                        <a:t>0</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300"/>
                        </a:lnSpc>
                      </a:pPr>
                      <a:r>
                        <a:rPr sz="1800" spc="-5" dirty="0">
                          <a:latin typeface="Arial"/>
                          <a:cs typeface="Arial"/>
                        </a:rPr>
                        <a:t>No</a:t>
                      </a:r>
                      <a:endParaRPr sz="1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2300"/>
                        </a:lnSpc>
                      </a:pPr>
                      <a:r>
                        <a:rPr sz="1800" dirty="0">
                          <a:latin typeface="Arial"/>
                          <a:cs typeface="Arial"/>
                        </a:rPr>
                        <a:t>(0, </a:t>
                      </a:r>
                      <a:r>
                        <a:rPr sz="1800" spc="-5" dirty="0">
                          <a:latin typeface="Arial"/>
                          <a:cs typeface="Arial"/>
                        </a:rPr>
                        <a:t>2,</a:t>
                      </a:r>
                      <a:r>
                        <a:rPr sz="1800" spc="-25" dirty="0">
                          <a:latin typeface="Arial"/>
                          <a:cs typeface="Arial"/>
                        </a:rPr>
                        <a:t> </a:t>
                      </a:r>
                      <a:r>
                        <a:rPr sz="1800" spc="-5" dirty="0">
                          <a:latin typeface="Arial"/>
                          <a:cs typeface="Arial"/>
                        </a:rPr>
                        <a:t>-1)</a:t>
                      </a:r>
                      <a:endParaRPr sz="18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12" name="object 12"/>
          <p:cNvSpPr txBox="1"/>
          <p:nvPr/>
        </p:nvSpPr>
        <p:spPr>
          <a:xfrm>
            <a:off x="2701520" y="4912435"/>
            <a:ext cx="4184276" cy="1206001"/>
          </a:xfrm>
          <a:prstGeom prst="rect">
            <a:avLst/>
          </a:prstGeom>
        </p:spPr>
        <p:txBody>
          <a:bodyPr vert="horz" wrap="square" lIns="0" tIns="11206" rIns="0" bIns="0" rtlCol="0">
            <a:spAutoFit/>
          </a:bodyPr>
          <a:lstStyle/>
          <a:p>
            <a:pPr marL="44266">
              <a:spcBef>
                <a:spcPts val="88"/>
              </a:spcBef>
            </a:pPr>
            <a:r>
              <a:rPr sz="1941" spc="-4" dirty="0">
                <a:latin typeface="Arial"/>
                <a:cs typeface="Arial"/>
              </a:rPr>
              <a:t>At epoch </a:t>
            </a:r>
            <a:r>
              <a:rPr sz="1941" dirty="0">
                <a:latin typeface="Arial"/>
                <a:cs typeface="Arial"/>
              </a:rPr>
              <a:t>3 </a:t>
            </a:r>
            <a:r>
              <a:rPr sz="1941" spc="-4" dirty="0">
                <a:latin typeface="Arial"/>
                <a:cs typeface="Arial"/>
              </a:rPr>
              <a:t>no weight</a:t>
            </a:r>
            <a:r>
              <a:rPr sz="1941" spc="-18" dirty="0">
                <a:latin typeface="Arial"/>
                <a:cs typeface="Arial"/>
              </a:rPr>
              <a:t> </a:t>
            </a:r>
            <a:r>
              <a:rPr sz="1941" spc="-4" dirty="0">
                <a:latin typeface="Arial"/>
                <a:cs typeface="Arial"/>
              </a:rPr>
              <a:t>changes.</a:t>
            </a:r>
            <a:endParaRPr sz="1941" dirty="0">
              <a:latin typeface="Arial"/>
              <a:cs typeface="Arial"/>
            </a:endParaRPr>
          </a:p>
          <a:p>
            <a:pPr marL="44266" marR="802383"/>
            <a:r>
              <a:rPr sz="1941" b="1" dirty="0">
                <a:latin typeface="Symbol"/>
                <a:cs typeface="Symbol"/>
              </a:rPr>
              <a:t></a:t>
            </a:r>
            <a:r>
              <a:rPr sz="1941" b="1" dirty="0">
                <a:latin typeface="Times New Roman"/>
                <a:cs typeface="Times New Roman"/>
              </a:rPr>
              <a:t> </a:t>
            </a:r>
            <a:r>
              <a:rPr sz="1941" dirty="0">
                <a:latin typeface="Arial"/>
                <a:cs typeface="Arial"/>
              </a:rPr>
              <a:t>stop execution of</a:t>
            </a:r>
            <a:r>
              <a:rPr sz="1941" spc="-22" dirty="0">
                <a:latin typeface="Arial"/>
                <a:cs typeface="Arial"/>
              </a:rPr>
              <a:t> </a:t>
            </a:r>
            <a:r>
              <a:rPr sz="1941" dirty="0">
                <a:latin typeface="Arial"/>
                <a:cs typeface="Arial"/>
              </a:rPr>
              <a:t>algorithm.  </a:t>
            </a:r>
            <a:r>
              <a:rPr sz="1941" spc="-4" dirty="0">
                <a:solidFill>
                  <a:srgbClr val="E40059"/>
                </a:solidFill>
                <a:latin typeface="Arial"/>
                <a:cs typeface="Arial"/>
              </a:rPr>
              <a:t>Final weight </a:t>
            </a:r>
            <a:r>
              <a:rPr sz="1941" dirty="0">
                <a:solidFill>
                  <a:srgbClr val="E40059"/>
                </a:solidFill>
                <a:latin typeface="Arial"/>
                <a:cs typeface="Arial"/>
              </a:rPr>
              <a:t>vector: </a:t>
            </a:r>
            <a:r>
              <a:rPr sz="1941" spc="-4" dirty="0">
                <a:solidFill>
                  <a:srgbClr val="E40059"/>
                </a:solidFill>
                <a:latin typeface="Arial"/>
                <a:cs typeface="Arial"/>
              </a:rPr>
              <a:t>(0, 2,</a:t>
            </a:r>
            <a:r>
              <a:rPr sz="1941" spc="-13" dirty="0">
                <a:solidFill>
                  <a:srgbClr val="E40059"/>
                </a:solidFill>
                <a:latin typeface="Arial"/>
                <a:cs typeface="Arial"/>
              </a:rPr>
              <a:t> </a:t>
            </a:r>
            <a:r>
              <a:rPr sz="1941" spc="-4" dirty="0">
                <a:solidFill>
                  <a:srgbClr val="E40059"/>
                </a:solidFill>
                <a:latin typeface="Arial"/>
                <a:cs typeface="Arial"/>
              </a:rPr>
              <a:t>-1).</a:t>
            </a:r>
            <a:endParaRPr sz="1941" dirty="0">
              <a:latin typeface="Arial"/>
              <a:cs typeface="Arial"/>
            </a:endParaRPr>
          </a:p>
          <a:p>
            <a:pPr marL="44826"/>
            <a:r>
              <a:rPr sz="1941" b="1" dirty="0">
                <a:solidFill>
                  <a:srgbClr val="E40059"/>
                </a:solidFill>
                <a:latin typeface="Symbol"/>
                <a:cs typeface="Symbol"/>
              </a:rPr>
              <a:t></a:t>
            </a:r>
            <a:r>
              <a:rPr sz="1941" b="1" dirty="0">
                <a:solidFill>
                  <a:srgbClr val="E40059"/>
                </a:solidFill>
                <a:latin typeface="Times New Roman"/>
                <a:cs typeface="Times New Roman"/>
              </a:rPr>
              <a:t> </a:t>
            </a:r>
            <a:r>
              <a:rPr sz="1941" spc="-4" dirty="0">
                <a:solidFill>
                  <a:srgbClr val="E40059"/>
                </a:solidFill>
                <a:latin typeface="Arial"/>
                <a:cs typeface="Arial"/>
              </a:rPr>
              <a:t>decision hyperplane is </a:t>
            </a:r>
            <a:r>
              <a:rPr sz="1941" spc="4" dirty="0">
                <a:solidFill>
                  <a:srgbClr val="E40059"/>
                </a:solidFill>
                <a:latin typeface="Arial"/>
                <a:cs typeface="Arial"/>
              </a:rPr>
              <a:t>2x</a:t>
            </a:r>
            <a:r>
              <a:rPr sz="1919" b="1" spc="6" baseline="-21072" dirty="0">
                <a:solidFill>
                  <a:srgbClr val="E40059"/>
                </a:solidFill>
                <a:latin typeface="Arial"/>
                <a:cs typeface="Arial"/>
              </a:rPr>
              <a:t>1 </a:t>
            </a:r>
            <a:r>
              <a:rPr sz="1941" dirty="0">
                <a:solidFill>
                  <a:srgbClr val="E40059"/>
                </a:solidFill>
                <a:latin typeface="Arial"/>
                <a:cs typeface="Arial"/>
              </a:rPr>
              <a:t>- x</a:t>
            </a:r>
            <a:r>
              <a:rPr sz="1919" b="1" baseline="-21072" dirty="0">
                <a:solidFill>
                  <a:srgbClr val="E40059"/>
                </a:solidFill>
                <a:latin typeface="Arial"/>
                <a:cs typeface="Arial"/>
              </a:rPr>
              <a:t>2 </a:t>
            </a:r>
            <a:r>
              <a:rPr sz="1941" dirty="0">
                <a:solidFill>
                  <a:srgbClr val="E40059"/>
                </a:solidFill>
                <a:latin typeface="Arial"/>
                <a:cs typeface="Arial"/>
              </a:rPr>
              <a:t>=</a:t>
            </a:r>
            <a:r>
              <a:rPr sz="1941" spc="-353" dirty="0">
                <a:solidFill>
                  <a:srgbClr val="E40059"/>
                </a:solidFill>
                <a:latin typeface="Arial"/>
                <a:cs typeface="Arial"/>
              </a:rPr>
              <a:t> </a:t>
            </a:r>
            <a:r>
              <a:rPr sz="1941" spc="-4" dirty="0">
                <a:solidFill>
                  <a:srgbClr val="E40059"/>
                </a:solidFill>
                <a:latin typeface="Arial"/>
                <a:cs typeface="Arial"/>
              </a:rPr>
              <a:t>0.</a:t>
            </a:r>
            <a:endParaRPr sz="1941" dirty="0">
              <a:latin typeface="Arial"/>
              <a:cs typeface="Arial"/>
            </a:endParaRPr>
          </a:p>
        </p:txBody>
      </p:sp>
    </p:spTree>
    <p:extLst>
      <p:ext uri="{BB962C8B-B14F-4D97-AF65-F5344CB8AC3E}">
        <p14:creationId xmlns:p14="http://schemas.microsoft.com/office/powerpoint/2010/main" val="89194614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25903" y="403412"/>
            <a:ext cx="103541" cy="547294"/>
          </a:xfrm>
          <a:prstGeom prst="rect">
            <a:avLst/>
          </a:prstGeom>
          <a:blipFill>
            <a:blip r:embed="rId2" cstate="print"/>
            <a:stretch>
              <a:fillRect/>
            </a:stretch>
          </a:blipFill>
        </p:spPr>
        <p:txBody>
          <a:bodyPr wrap="square" lIns="0" tIns="0" rIns="0" bIns="0" rtlCol="0"/>
          <a:lstStyle/>
          <a:p>
            <a:endParaRPr sz="1588"/>
          </a:p>
        </p:txBody>
      </p:sp>
      <p:sp>
        <p:nvSpPr>
          <p:cNvPr id="3" name="object 3"/>
          <p:cNvSpPr/>
          <p:nvPr/>
        </p:nvSpPr>
        <p:spPr>
          <a:xfrm>
            <a:off x="2061883" y="614531"/>
            <a:ext cx="1120139" cy="652854"/>
          </a:xfrm>
          <a:prstGeom prst="rect">
            <a:avLst/>
          </a:prstGeom>
          <a:blipFill>
            <a:blip r:embed="rId3" cstate="print"/>
            <a:stretch>
              <a:fillRect/>
            </a:stretch>
          </a:blipFill>
        </p:spPr>
        <p:txBody>
          <a:bodyPr wrap="square" lIns="0" tIns="0" rIns="0" bIns="0" rtlCol="0"/>
          <a:lstStyle/>
          <a:p>
            <a:endParaRPr sz="1588"/>
          </a:p>
        </p:txBody>
      </p:sp>
      <p:sp>
        <p:nvSpPr>
          <p:cNvPr id="4" name="object 4"/>
          <p:cNvSpPr txBox="1">
            <a:spLocks noGrp="1"/>
          </p:cNvSpPr>
          <p:nvPr>
            <p:ph type="title"/>
          </p:nvPr>
        </p:nvSpPr>
        <p:spPr>
          <a:xfrm>
            <a:off x="3140559" y="392999"/>
            <a:ext cx="3854824" cy="1365532"/>
          </a:xfrm>
          <a:prstGeom prst="rect">
            <a:avLst/>
          </a:prstGeom>
        </p:spPr>
        <p:txBody>
          <a:bodyPr vert="horz" wrap="square" lIns="0" tIns="11206" rIns="0" bIns="0" rtlCol="0" anchor="ctr">
            <a:spAutoFit/>
          </a:bodyPr>
          <a:lstStyle/>
          <a:p>
            <a:pPr marL="11206">
              <a:lnSpc>
                <a:spcPct val="100000"/>
              </a:lnSpc>
              <a:spcBef>
                <a:spcPts val="88"/>
              </a:spcBef>
            </a:pPr>
            <a:r>
              <a:rPr spc="-4" dirty="0"/>
              <a:t>Example: </a:t>
            </a:r>
            <a:r>
              <a:rPr dirty="0"/>
              <a:t>final</a:t>
            </a:r>
            <a:r>
              <a:rPr spc="-88" dirty="0"/>
              <a:t> </a:t>
            </a:r>
            <a:r>
              <a:rPr dirty="0"/>
              <a:t>results</a:t>
            </a:r>
          </a:p>
        </p:txBody>
      </p:sp>
      <p:grpSp>
        <p:nvGrpSpPr>
          <p:cNvPr id="5" name="object 5"/>
          <p:cNvGrpSpPr/>
          <p:nvPr/>
        </p:nvGrpSpPr>
        <p:grpSpPr>
          <a:xfrm>
            <a:off x="2061883" y="1267385"/>
            <a:ext cx="8068235" cy="863973"/>
            <a:chOff x="457200" y="1436369"/>
            <a:chExt cx="9144000" cy="979169"/>
          </a:xfrm>
        </p:grpSpPr>
        <p:sp>
          <p:nvSpPr>
            <p:cNvPr id="6" name="object 6"/>
            <p:cNvSpPr/>
            <p:nvPr/>
          </p:nvSpPr>
          <p:spPr>
            <a:xfrm>
              <a:off x="457200" y="1436369"/>
              <a:ext cx="9144000" cy="979169"/>
            </a:xfrm>
            <a:custGeom>
              <a:avLst/>
              <a:gdLst/>
              <a:ahLst/>
              <a:cxnLst/>
              <a:rect l="l" t="t" r="r" b="b"/>
              <a:pathLst>
                <a:path w="9144000" h="979169">
                  <a:moveTo>
                    <a:pt x="9144000" y="979169"/>
                  </a:moveTo>
                  <a:lnTo>
                    <a:pt x="9144000" y="0"/>
                  </a:lnTo>
                  <a:lnTo>
                    <a:pt x="0" y="0"/>
                  </a:lnTo>
                  <a:lnTo>
                    <a:pt x="0" y="979170"/>
                  </a:lnTo>
                  <a:lnTo>
                    <a:pt x="9144000" y="979169"/>
                  </a:lnTo>
                  <a:close/>
                </a:path>
              </a:pathLst>
            </a:custGeom>
            <a:solidFill>
              <a:srgbClr val="FFFFFF"/>
            </a:solidFill>
          </p:spPr>
          <p:txBody>
            <a:bodyPr wrap="square" lIns="0" tIns="0" rIns="0" bIns="0" rtlCol="0"/>
            <a:lstStyle/>
            <a:p>
              <a:endParaRPr sz="1588"/>
            </a:p>
          </p:txBody>
        </p:sp>
        <p:sp>
          <p:nvSpPr>
            <p:cNvPr id="7" name="object 7"/>
            <p:cNvSpPr/>
            <p:nvPr/>
          </p:nvSpPr>
          <p:spPr>
            <a:xfrm>
              <a:off x="1752600" y="1737359"/>
              <a:ext cx="7315200" cy="31750"/>
            </a:xfrm>
            <a:custGeom>
              <a:avLst/>
              <a:gdLst/>
              <a:ahLst/>
              <a:cxnLst/>
              <a:rect l="l" t="t" r="r" b="b"/>
              <a:pathLst>
                <a:path w="7315200" h="31750">
                  <a:moveTo>
                    <a:pt x="7315200" y="0"/>
                  </a:moveTo>
                  <a:lnTo>
                    <a:pt x="0" y="0"/>
                  </a:lnTo>
                  <a:lnTo>
                    <a:pt x="0" y="31242"/>
                  </a:lnTo>
                  <a:lnTo>
                    <a:pt x="7315200" y="31242"/>
                  </a:lnTo>
                  <a:lnTo>
                    <a:pt x="7315200" y="0"/>
                  </a:lnTo>
                  <a:close/>
                </a:path>
              </a:pathLst>
            </a:custGeom>
            <a:solidFill>
              <a:srgbClr val="005BD3"/>
            </a:solidFill>
          </p:spPr>
          <p:txBody>
            <a:bodyPr wrap="square" lIns="0" tIns="0" rIns="0" bIns="0" rtlCol="0"/>
            <a:lstStyle/>
            <a:p>
              <a:endParaRPr sz="1588"/>
            </a:p>
          </p:txBody>
        </p:sp>
        <p:sp>
          <p:nvSpPr>
            <p:cNvPr id="8" name="object 8"/>
            <p:cNvSpPr/>
            <p:nvPr/>
          </p:nvSpPr>
          <p:spPr>
            <a:xfrm>
              <a:off x="483107" y="1436369"/>
              <a:ext cx="1291589" cy="438911"/>
            </a:xfrm>
            <a:prstGeom prst="rect">
              <a:avLst/>
            </a:prstGeom>
            <a:blipFill>
              <a:blip r:embed="rId4" cstate="print"/>
              <a:stretch>
                <a:fillRect/>
              </a:stretch>
            </a:blipFill>
          </p:spPr>
          <p:txBody>
            <a:bodyPr wrap="square" lIns="0" tIns="0" rIns="0" bIns="0" rtlCol="0"/>
            <a:lstStyle/>
            <a:p>
              <a:endParaRPr sz="1588"/>
            </a:p>
          </p:txBody>
        </p:sp>
      </p:grpSp>
      <p:grpSp>
        <p:nvGrpSpPr>
          <p:cNvPr id="9" name="object 9"/>
          <p:cNvGrpSpPr/>
          <p:nvPr/>
        </p:nvGrpSpPr>
        <p:grpSpPr>
          <a:xfrm>
            <a:off x="5550049" y="2420470"/>
            <a:ext cx="751914" cy="574862"/>
            <a:chOff x="4410455" y="2743200"/>
            <a:chExt cx="852169" cy="651510"/>
          </a:xfrm>
        </p:grpSpPr>
        <p:sp>
          <p:nvSpPr>
            <p:cNvPr id="10" name="object 10"/>
            <p:cNvSpPr/>
            <p:nvPr/>
          </p:nvSpPr>
          <p:spPr>
            <a:xfrm>
              <a:off x="4965572" y="2817876"/>
              <a:ext cx="297180" cy="577215"/>
            </a:xfrm>
            <a:custGeom>
              <a:avLst/>
              <a:gdLst/>
              <a:ahLst/>
              <a:cxnLst/>
              <a:rect l="l" t="t" r="r" b="b"/>
              <a:pathLst>
                <a:path w="297179" h="577214">
                  <a:moveTo>
                    <a:pt x="296799" y="3810"/>
                  </a:moveTo>
                  <a:lnTo>
                    <a:pt x="288417" y="0"/>
                  </a:lnTo>
                  <a:lnTo>
                    <a:pt x="0" y="576834"/>
                  </a:lnTo>
                  <a:lnTo>
                    <a:pt x="10286" y="576834"/>
                  </a:lnTo>
                  <a:lnTo>
                    <a:pt x="296799" y="3810"/>
                  </a:lnTo>
                  <a:close/>
                </a:path>
              </a:pathLst>
            </a:custGeom>
            <a:solidFill>
              <a:srgbClr val="666666"/>
            </a:solidFill>
          </p:spPr>
          <p:txBody>
            <a:bodyPr wrap="square" lIns="0" tIns="0" rIns="0" bIns="0" rtlCol="0"/>
            <a:lstStyle/>
            <a:p>
              <a:endParaRPr sz="1588"/>
            </a:p>
          </p:txBody>
        </p:sp>
        <p:sp>
          <p:nvSpPr>
            <p:cNvPr id="11" name="object 11"/>
            <p:cNvSpPr/>
            <p:nvPr/>
          </p:nvSpPr>
          <p:spPr>
            <a:xfrm>
              <a:off x="4410455" y="3038894"/>
              <a:ext cx="171450" cy="170226"/>
            </a:xfrm>
            <a:prstGeom prst="rect">
              <a:avLst/>
            </a:prstGeom>
            <a:blipFill>
              <a:blip r:embed="rId5" cstate="print"/>
              <a:stretch>
                <a:fillRect/>
              </a:stretch>
            </a:blipFill>
          </p:spPr>
          <p:txBody>
            <a:bodyPr wrap="square" lIns="0" tIns="0" rIns="0" bIns="0" rtlCol="0"/>
            <a:lstStyle/>
            <a:p>
              <a:endParaRPr sz="1588"/>
            </a:p>
          </p:txBody>
        </p:sp>
        <p:sp>
          <p:nvSpPr>
            <p:cNvPr id="12" name="object 12"/>
            <p:cNvSpPr/>
            <p:nvPr/>
          </p:nvSpPr>
          <p:spPr>
            <a:xfrm>
              <a:off x="4457699" y="2743200"/>
              <a:ext cx="76200" cy="651510"/>
            </a:xfrm>
            <a:custGeom>
              <a:avLst/>
              <a:gdLst/>
              <a:ahLst/>
              <a:cxnLst/>
              <a:rect l="l" t="t" r="r" b="b"/>
              <a:pathLst>
                <a:path w="76200" h="651510">
                  <a:moveTo>
                    <a:pt x="76200" y="76199"/>
                  </a:moveTo>
                  <a:lnTo>
                    <a:pt x="38100" y="0"/>
                  </a:lnTo>
                  <a:lnTo>
                    <a:pt x="0" y="76199"/>
                  </a:lnTo>
                  <a:lnTo>
                    <a:pt x="33527" y="76199"/>
                  </a:lnTo>
                  <a:lnTo>
                    <a:pt x="33527" y="64007"/>
                  </a:lnTo>
                  <a:lnTo>
                    <a:pt x="43433" y="64007"/>
                  </a:lnTo>
                  <a:lnTo>
                    <a:pt x="43433" y="76199"/>
                  </a:lnTo>
                  <a:lnTo>
                    <a:pt x="76200" y="76199"/>
                  </a:lnTo>
                  <a:close/>
                </a:path>
                <a:path w="76200" h="651510">
                  <a:moveTo>
                    <a:pt x="43433" y="76199"/>
                  </a:moveTo>
                  <a:lnTo>
                    <a:pt x="43433" y="64007"/>
                  </a:lnTo>
                  <a:lnTo>
                    <a:pt x="33527" y="64007"/>
                  </a:lnTo>
                  <a:lnTo>
                    <a:pt x="33527" y="76199"/>
                  </a:lnTo>
                  <a:lnTo>
                    <a:pt x="43433" y="76199"/>
                  </a:lnTo>
                  <a:close/>
                </a:path>
                <a:path w="76200" h="651510">
                  <a:moveTo>
                    <a:pt x="43433" y="651510"/>
                  </a:moveTo>
                  <a:lnTo>
                    <a:pt x="43433" y="76199"/>
                  </a:lnTo>
                  <a:lnTo>
                    <a:pt x="33527" y="76199"/>
                  </a:lnTo>
                  <a:lnTo>
                    <a:pt x="33527" y="651510"/>
                  </a:lnTo>
                  <a:lnTo>
                    <a:pt x="43433" y="651510"/>
                  </a:lnTo>
                  <a:close/>
                </a:path>
              </a:pathLst>
            </a:custGeom>
            <a:solidFill>
              <a:srgbClr val="000000"/>
            </a:solidFill>
          </p:spPr>
          <p:txBody>
            <a:bodyPr wrap="square" lIns="0" tIns="0" rIns="0" bIns="0" rtlCol="0"/>
            <a:lstStyle/>
            <a:p>
              <a:endParaRPr sz="1588"/>
            </a:p>
          </p:txBody>
        </p:sp>
      </p:grpSp>
      <p:sp>
        <p:nvSpPr>
          <p:cNvPr id="13" name="object 13"/>
          <p:cNvSpPr txBox="1"/>
          <p:nvPr/>
        </p:nvSpPr>
        <p:spPr>
          <a:xfrm>
            <a:off x="5201770" y="2309756"/>
            <a:ext cx="243168" cy="255678"/>
          </a:xfrm>
          <a:prstGeom prst="rect">
            <a:avLst/>
          </a:prstGeom>
        </p:spPr>
        <p:txBody>
          <a:bodyPr vert="horz" wrap="square" lIns="0" tIns="11206" rIns="0" bIns="0" rtlCol="0">
            <a:spAutoFit/>
          </a:bodyPr>
          <a:lstStyle/>
          <a:p>
            <a:pPr marL="33619">
              <a:spcBef>
                <a:spcPts val="88"/>
              </a:spcBef>
            </a:pPr>
            <a:r>
              <a:rPr sz="1588" spc="-4" dirty="0">
                <a:latin typeface="Arial"/>
                <a:cs typeface="Arial"/>
              </a:rPr>
              <a:t>x</a:t>
            </a:r>
            <a:r>
              <a:rPr sz="1588" b="1" spc="-6" baseline="-20833" dirty="0">
                <a:latin typeface="Arial"/>
                <a:cs typeface="Arial"/>
              </a:rPr>
              <a:t>2</a:t>
            </a:r>
            <a:endParaRPr sz="1588" baseline="-20833">
              <a:latin typeface="Arial"/>
              <a:cs typeface="Arial"/>
            </a:endParaRPr>
          </a:p>
        </p:txBody>
      </p:sp>
      <p:sp>
        <p:nvSpPr>
          <p:cNvPr id="14" name="object 14"/>
          <p:cNvSpPr/>
          <p:nvPr/>
        </p:nvSpPr>
        <p:spPr>
          <a:xfrm>
            <a:off x="4675990" y="2681377"/>
            <a:ext cx="151279" cy="150199"/>
          </a:xfrm>
          <a:prstGeom prst="rect">
            <a:avLst/>
          </a:prstGeom>
          <a:blipFill>
            <a:blip r:embed="rId5" cstate="print"/>
            <a:stretch>
              <a:fillRect/>
            </a:stretch>
          </a:blipFill>
        </p:spPr>
        <p:txBody>
          <a:bodyPr wrap="square" lIns="0" tIns="0" rIns="0" bIns="0" rtlCol="0"/>
          <a:lstStyle/>
          <a:p>
            <a:endParaRPr sz="1588"/>
          </a:p>
        </p:txBody>
      </p:sp>
      <p:sp>
        <p:nvSpPr>
          <p:cNvPr id="15" name="object 15"/>
          <p:cNvSpPr txBox="1"/>
          <p:nvPr/>
        </p:nvSpPr>
        <p:spPr>
          <a:xfrm>
            <a:off x="4703109" y="2604920"/>
            <a:ext cx="97490" cy="282363"/>
          </a:xfrm>
          <a:prstGeom prst="rect">
            <a:avLst/>
          </a:prstGeom>
        </p:spPr>
        <p:txBody>
          <a:bodyPr vert="horz" wrap="square" lIns="0" tIns="10646" rIns="0" bIns="0" rtlCol="0">
            <a:spAutoFit/>
          </a:bodyPr>
          <a:lstStyle/>
          <a:p>
            <a:pPr marL="11206">
              <a:spcBef>
                <a:spcPts val="84"/>
              </a:spcBef>
            </a:pPr>
            <a:r>
              <a:rPr sz="1765" spc="-4" dirty="0">
                <a:latin typeface="Arial"/>
                <a:cs typeface="Arial"/>
              </a:rPr>
              <a:t>-</a:t>
            </a:r>
            <a:endParaRPr sz="1765">
              <a:latin typeface="Arial"/>
              <a:cs typeface="Arial"/>
            </a:endParaRPr>
          </a:p>
        </p:txBody>
      </p:sp>
      <p:sp>
        <p:nvSpPr>
          <p:cNvPr id="16" name="object 16"/>
          <p:cNvSpPr/>
          <p:nvPr/>
        </p:nvSpPr>
        <p:spPr>
          <a:xfrm>
            <a:off x="6424108" y="2681377"/>
            <a:ext cx="151279" cy="150199"/>
          </a:xfrm>
          <a:prstGeom prst="rect">
            <a:avLst/>
          </a:prstGeom>
          <a:blipFill>
            <a:blip r:embed="rId6" cstate="print"/>
            <a:stretch>
              <a:fillRect/>
            </a:stretch>
          </a:blipFill>
        </p:spPr>
        <p:txBody>
          <a:bodyPr wrap="square" lIns="0" tIns="0" rIns="0" bIns="0" rtlCol="0"/>
          <a:lstStyle/>
          <a:p>
            <a:endParaRPr sz="1588"/>
          </a:p>
        </p:txBody>
      </p:sp>
      <p:sp>
        <p:nvSpPr>
          <p:cNvPr id="17" name="object 17"/>
          <p:cNvSpPr txBox="1"/>
          <p:nvPr/>
        </p:nvSpPr>
        <p:spPr>
          <a:xfrm>
            <a:off x="6435762" y="2632485"/>
            <a:ext cx="127747" cy="228619"/>
          </a:xfrm>
          <a:prstGeom prst="rect">
            <a:avLst/>
          </a:prstGeom>
        </p:spPr>
        <p:txBody>
          <a:bodyPr vert="horz" wrap="square" lIns="0" tIns="11206" rIns="0" bIns="0" rtlCol="0">
            <a:spAutoFit/>
          </a:bodyPr>
          <a:lstStyle/>
          <a:p>
            <a:pPr marL="11206">
              <a:spcBef>
                <a:spcPts val="88"/>
              </a:spcBef>
            </a:pPr>
            <a:r>
              <a:rPr sz="1412" dirty="0">
                <a:latin typeface="Arial"/>
                <a:cs typeface="Arial"/>
              </a:rPr>
              <a:t>+</a:t>
            </a:r>
            <a:endParaRPr sz="1412">
              <a:latin typeface="Arial"/>
              <a:cs typeface="Arial"/>
            </a:endParaRPr>
          </a:p>
        </p:txBody>
      </p:sp>
      <p:sp>
        <p:nvSpPr>
          <p:cNvPr id="18" name="object 18"/>
          <p:cNvSpPr txBox="1"/>
          <p:nvPr/>
        </p:nvSpPr>
        <p:spPr>
          <a:xfrm>
            <a:off x="5524500" y="2604920"/>
            <a:ext cx="382681" cy="282363"/>
          </a:xfrm>
          <a:prstGeom prst="rect">
            <a:avLst/>
          </a:prstGeom>
        </p:spPr>
        <p:txBody>
          <a:bodyPr vert="horz" wrap="square" lIns="0" tIns="10646" rIns="0" bIns="0" rtlCol="0">
            <a:spAutoFit/>
          </a:bodyPr>
          <a:lstStyle/>
          <a:p>
            <a:pPr marL="33619">
              <a:spcBef>
                <a:spcPts val="84"/>
              </a:spcBef>
            </a:pPr>
            <a:r>
              <a:rPr sz="1765" strike="sngStrike" spc="-4" dirty="0">
                <a:latin typeface="Arial"/>
                <a:cs typeface="Arial"/>
              </a:rPr>
              <a:t>-</a:t>
            </a:r>
            <a:r>
              <a:rPr sz="1765" spc="322" dirty="0">
                <a:latin typeface="Arial"/>
                <a:cs typeface="Arial"/>
              </a:rPr>
              <a:t> </a:t>
            </a:r>
            <a:r>
              <a:rPr sz="2118" baseline="43402" dirty="0">
                <a:latin typeface="Arial"/>
                <a:cs typeface="Arial"/>
              </a:rPr>
              <a:t>1</a:t>
            </a:r>
            <a:endParaRPr sz="2118" baseline="43402">
              <a:latin typeface="Arial"/>
              <a:cs typeface="Arial"/>
            </a:endParaRPr>
          </a:p>
        </p:txBody>
      </p:sp>
      <p:sp>
        <p:nvSpPr>
          <p:cNvPr id="19" name="object 19"/>
          <p:cNvSpPr/>
          <p:nvPr/>
        </p:nvSpPr>
        <p:spPr>
          <a:xfrm>
            <a:off x="6499412" y="2454088"/>
            <a:ext cx="946337" cy="303679"/>
          </a:xfrm>
          <a:custGeom>
            <a:avLst/>
            <a:gdLst/>
            <a:ahLst/>
            <a:cxnLst/>
            <a:rect l="l" t="t" r="r" b="b"/>
            <a:pathLst>
              <a:path w="1072515" h="344169">
                <a:moveTo>
                  <a:pt x="381000" y="33528"/>
                </a:moveTo>
                <a:lnTo>
                  <a:pt x="76200" y="33528"/>
                </a:lnTo>
                <a:lnTo>
                  <a:pt x="76200" y="0"/>
                </a:lnTo>
                <a:lnTo>
                  <a:pt x="0" y="38100"/>
                </a:lnTo>
                <a:lnTo>
                  <a:pt x="64008" y="70104"/>
                </a:lnTo>
                <a:lnTo>
                  <a:pt x="76200" y="76200"/>
                </a:lnTo>
                <a:lnTo>
                  <a:pt x="76200" y="43434"/>
                </a:lnTo>
                <a:lnTo>
                  <a:pt x="381000" y="43434"/>
                </a:lnTo>
                <a:lnTo>
                  <a:pt x="381000" y="33528"/>
                </a:lnTo>
                <a:close/>
              </a:path>
              <a:path w="1072515" h="344169">
                <a:moveTo>
                  <a:pt x="1072134" y="342900"/>
                </a:moveTo>
                <a:lnTo>
                  <a:pt x="1063002" y="295998"/>
                </a:lnTo>
                <a:lnTo>
                  <a:pt x="1046251" y="259905"/>
                </a:lnTo>
                <a:lnTo>
                  <a:pt x="1022045" y="226910"/>
                </a:lnTo>
                <a:lnTo>
                  <a:pt x="991298" y="196926"/>
                </a:lnTo>
                <a:lnTo>
                  <a:pt x="954938" y="169824"/>
                </a:lnTo>
                <a:lnTo>
                  <a:pt x="913892" y="145529"/>
                </a:lnTo>
                <a:lnTo>
                  <a:pt x="869073" y="123926"/>
                </a:lnTo>
                <a:lnTo>
                  <a:pt x="821410" y="104914"/>
                </a:lnTo>
                <a:lnTo>
                  <a:pt x="771817" y="88417"/>
                </a:lnTo>
                <a:lnTo>
                  <a:pt x="721245" y="74307"/>
                </a:lnTo>
                <a:lnTo>
                  <a:pt x="670585" y="62496"/>
                </a:lnTo>
                <a:lnTo>
                  <a:pt x="620776" y="52882"/>
                </a:lnTo>
                <a:lnTo>
                  <a:pt x="572744" y="45364"/>
                </a:lnTo>
                <a:lnTo>
                  <a:pt x="527405" y="39852"/>
                </a:lnTo>
                <a:lnTo>
                  <a:pt x="485686" y="36233"/>
                </a:lnTo>
                <a:lnTo>
                  <a:pt x="416814" y="34290"/>
                </a:lnTo>
                <a:lnTo>
                  <a:pt x="381762" y="33528"/>
                </a:lnTo>
                <a:lnTo>
                  <a:pt x="381000" y="43434"/>
                </a:lnTo>
                <a:lnTo>
                  <a:pt x="416814" y="43434"/>
                </a:lnTo>
                <a:lnTo>
                  <a:pt x="447725" y="43675"/>
                </a:lnTo>
                <a:lnTo>
                  <a:pt x="524954" y="49123"/>
                </a:lnTo>
                <a:lnTo>
                  <a:pt x="569442" y="54521"/>
                </a:lnTo>
                <a:lnTo>
                  <a:pt x="616635" y="61849"/>
                </a:lnTo>
                <a:lnTo>
                  <a:pt x="665607" y="71196"/>
                </a:lnTo>
                <a:lnTo>
                  <a:pt x="715467" y="82664"/>
                </a:lnTo>
                <a:lnTo>
                  <a:pt x="765302" y="96354"/>
                </a:lnTo>
                <a:lnTo>
                  <a:pt x="814184" y="112369"/>
                </a:lnTo>
                <a:lnTo>
                  <a:pt x="861225" y="130797"/>
                </a:lnTo>
                <a:lnTo>
                  <a:pt x="905497" y="151752"/>
                </a:lnTo>
                <a:lnTo>
                  <a:pt x="946111" y="175323"/>
                </a:lnTo>
                <a:lnTo>
                  <a:pt x="982129" y="201625"/>
                </a:lnTo>
                <a:lnTo>
                  <a:pt x="1012672" y="230746"/>
                </a:lnTo>
                <a:lnTo>
                  <a:pt x="1036802" y="262788"/>
                </a:lnTo>
                <a:lnTo>
                  <a:pt x="1053617" y="297865"/>
                </a:lnTo>
                <a:lnTo>
                  <a:pt x="1062228" y="336042"/>
                </a:lnTo>
                <a:lnTo>
                  <a:pt x="1062228" y="343662"/>
                </a:lnTo>
                <a:lnTo>
                  <a:pt x="1072134" y="342900"/>
                </a:lnTo>
                <a:close/>
              </a:path>
            </a:pathLst>
          </a:custGeom>
          <a:solidFill>
            <a:srgbClr val="666666"/>
          </a:solidFill>
        </p:spPr>
        <p:txBody>
          <a:bodyPr wrap="square" lIns="0" tIns="0" rIns="0" bIns="0" rtlCol="0"/>
          <a:lstStyle/>
          <a:p>
            <a:endParaRPr sz="1588"/>
          </a:p>
        </p:txBody>
      </p:sp>
      <p:sp>
        <p:nvSpPr>
          <p:cNvPr id="20" name="object 20"/>
          <p:cNvSpPr txBox="1"/>
          <p:nvPr/>
        </p:nvSpPr>
        <p:spPr>
          <a:xfrm>
            <a:off x="7159886" y="2722581"/>
            <a:ext cx="1940859" cy="282363"/>
          </a:xfrm>
          <a:prstGeom prst="rect">
            <a:avLst/>
          </a:prstGeom>
        </p:spPr>
        <p:txBody>
          <a:bodyPr vert="horz" wrap="square" lIns="0" tIns="10646" rIns="0" bIns="0" rtlCol="0">
            <a:spAutoFit/>
          </a:bodyPr>
          <a:lstStyle/>
          <a:p>
            <a:pPr marL="11206">
              <a:spcBef>
                <a:spcPts val="84"/>
              </a:spcBef>
            </a:pPr>
            <a:r>
              <a:rPr sz="1765" spc="-9" dirty="0">
                <a:solidFill>
                  <a:srgbClr val="656565"/>
                </a:solidFill>
                <a:latin typeface="Arial"/>
                <a:cs typeface="Arial"/>
              </a:rPr>
              <a:t>Decision</a:t>
            </a:r>
            <a:r>
              <a:rPr sz="1765" spc="-26" dirty="0">
                <a:solidFill>
                  <a:srgbClr val="656565"/>
                </a:solidFill>
                <a:latin typeface="Arial"/>
                <a:cs typeface="Arial"/>
              </a:rPr>
              <a:t> </a:t>
            </a:r>
            <a:r>
              <a:rPr sz="1765" spc="-4" dirty="0">
                <a:solidFill>
                  <a:srgbClr val="656565"/>
                </a:solidFill>
                <a:latin typeface="Arial"/>
                <a:cs typeface="Arial"/>
              </a:rPr>
              <a:t>boundary:</a:t>
            </a:r>
            <a:endParaRPr sz="1765">
              <a:latin typeface="Arial"/>
              <a:cs typeface="Arial"/>
            </a:endParaRPr>
          </a:p>
        </p:txBody>
      </p:sp>
      <p:grpSp>
        <p:nvGrpSpPr>
          <p:cNvPr id="21" name="object 21"/>
          <p:cNvGrpSpPr/>
          <p:nvPr/>
        </p:nvGrpSpPr>
        <p:grpSpPr>
          <a:xfrm>
            <a:off x="2061883" y="2994659"/>
            <a:ext cx="8068235" cy="865094"/>
            <a:chOff x="457200" y="3393947"/>
            <a:chExt cx="9144000" cy="980440"/>
          </a:xfrm>
        </p:grpSpPr>
        <p:sp>
          <p:nvSpPr>
            <p:cNvPr id="22" name="object 22"/>
            <p:cNvSpPr/>
            <p:nvPr/>
          </p:nvSpPr>
          <p:spPr>
            <a:xfrm>
              <a:off x="457200" y="3393947"/>
              <a:ext cx="9144000" cy="980440"/>
            </a:xfrm>
            <a:custGeom>
              <a:avLst/>
              <a:gdLst/>
              <a:ahLst/>
              <a:cxnLst/>
              <a:rect l="l" t="t" r="r" b="b"/>
              <a:pathLst>
                <a:path w="9144000" h="980439">
                  <a:moveTo>
                    <a:pt x="9144000" y="979931"/>
                  </a:moveTo>
                  <a:lnTo>
                    <a:pt x="9144000" y="0"/>
                  </a:lnTo>
                  <a:lnTo>
                    <a:pt x="0" y="0"/>
                  </a:lnTo>
                  <a:lnTo>
                    <a:pt x="0" y="979932"/>
                  </a:lnTo>
                  <a:lnTo>
                    <a:pt x="9144000" y="979931"/>
                  </a:lnTo>
                  <a:close/>
                </a:path>
              </a:pathLst>
            </a:custGeom>
            <a:solidFill>
              <a:srgbClr val="FFFFFF"/>
            </a:solidFill>
          </p:spPr>
          <p:txBody>
            <a:bodyPr wrap="square" lIns="0" tIns="0" rIns="0" bIns="0" rtlCol="0"/>
            <a:lstStyle/>
            <a:p>
              <a:endParaRPr sz="1588"/>
            </a:p>
          </p:txBody>
        </p:sp>
        <p:sp>
          <p:nvSpPr>
            <p:cNvPr id="23" name="object 23"/>
            <p:cNvSpPr/>
            <p:nvPr/>
          </p:nvSpPr>
          <p:spPr>
            <a:xfrm>
              <a:off x="4475988" y="3394709"/>
              <a:ext cx="500380" cy="979169"/>
            </a:xfrm>
            <a:custGeom>
              <a:avLst/>
              <a:gdLst/>
              <a:ahLst/>
              <a:cxnLst/>
              <a:rect l="l" t="t" r="r" b="b"/>
              <a:pathLst>
                <a:path w="500379" h="979170">
                  <a:moveTo>
                    <a:pt x="499872" y="0"/>
                  </a:moveTo>
                  <a:lnTo>
                    <a:pt x="489585" y="0"/>
                  </a:lnTo>
                  <a:lnTo>
                    <a:pt x="0" y="979170"/>
                  </a:lnTo>
                  <a:lnTo>
                    <a:pt x="10287" y="979170"/>
                  </a:lnTo>
                  <a:lnTo>
                    <a:pt x="499872" y="0"/>
                  </a:lnTo>
                  <a:close/>
                </a:path>
              </a:pathLst>
            </a:custGeom>
            <a:solidFill>
              <a:srgbClr val="666666"/>
            </a:solidFill>
          </p:spPr>
          <p:txBody>
            <a:bodyPr wrap="square" lIns="0" tIns="0" rIns="0" bIns="0" rtlCol="0"/>
            <a:lstStyle/>
            <a:p>
              <a:endParaRPr sz="1588"/>
            </a:p>
          </p:txBody>
        </p:sp>
        <p:sp>
          <p:nvSpPr>
            <p:cNvPr id="24" name="object 24"/>
            <p:cNvSpPr/>
            <p:nvPr/>
          </p:nvSpPr>
          <p:spPr>
            <a:xfrm>
              <a:off x="2438400" y="3394709"/>
              <a:ext cx="4800600" cy="979169"/>
            </a:xfrm>
            <a:custGeom>
              <a:avLst/>
              <a:gdLst/>
              <a:ahLst/>
              <a:cxnLst/>
              <a:rect l="l" t="t" r="r" b="b"/>
              <a:pathLst>
                <a:path w="4800600" h="979170">
                  <a:moveTo>
                    <a:pt x="4800600" y="872490"/>
                  </a:moveTo>
                  <a:lnTo>
                    <a:pt x="4724400" y="834390"/>
                  </a:lnTo>
                  <a:lnTo>
                    <a:pt x="4724400" y="867918"/>
                  </a:lnTo>
                  <a:lnTo>
                    <a:pt x="4737354" y="867918"/>
                  </a:lnTo>
                  <a:lnTo>
                    <a:pt x="3129521" y="867930"/>
                  </a:lnTo>
                  <a:lnTo>
                    <a:pt x="3129521" y="796290"/>
                  </a:lnTo>
                  <a:lnTo>
                    <a:pt x="3119628" y="796290"/>
                  </a:lnTo>
                  <a:lnTo>
                    <a:pt x="3119628" y="867930"/>
                  </a:lnTo>
                  <a:lnTo>
                    <a:pt x="2596121" y="867930"/>
                  </a:lnTo>
                  <a:lnTo>
                    <a:pt x="2596121" y="796290"/>
                  </a:lnTo>
                  <a:lnTo>
                    <a:pt x="2586228" y="796290"/>
                  </a:lnTo>
                  <a:lnTo>
                    <a:pt x="2586228" y="867930"/>
                  </a:lnTo>
                  <a:lnTo>
                    <a:pt x="2062721" y="867930"/>
                  </a:lnTo>
                  <a:lnTo>
                    <a:pt x="2062721" y="0"/>
                  </a:lnTo>
                  <a:lnTo>
                    <a:pt x="2052828" y="0"/>
                  </a:lnTo>
                  <a:lnTo>
                    <a:pt x="2052828" y="867930"/>
                  </a:lnTo>
                  <a:lnTo>
                    <a:pt x="1148321" y="867930"/>
                  </a:lnTo>
                  <a:lnTo>
                    <a:pt x="1148321" y="796290"/>
                  </a:lnTo>
                  <a:lnTo>
                    <a:pt x="1138428" y="796290"/>
                  </a:lnTo>
                  <a:lnTo>
                    <a:pt x="1138428" y="867930"/>
                  </a:lnTo>
                  <a:lnTo>
                    <a:pt x="0" y="867930"/>
                  </a:lnTo>
                  <a:lnTo>
                    <a:pt x="0" y="877824"/>
                  </a:lnTo>
                  <a:lnTo>
                    <a:pt x="1138428" y="877824"/>
                  </a:lnTo>
                  <a:lnTo>
                    <a:pt x="1138428" y="948690"/>
                  </a:lnTo>
                  <a:lnTo>
                    <a:pt x="1148321" y="948690"/>
                  </a:lnTo>
                  <a:lnTo>
                    <a:pt x="1148321" y="877824"/>
                  </a:lnTo>
                  <a:lnTo>
                    <a:pt x="2052828" y="877824"/>
                  </a:lnTo>
                  <a:lnTo>
                    <a:pt x="2052828" y="979170"/>
                  </a:lnTo>
                  <a:lnTo>
                    <a:pt x="2062721" y="979170"/>
                  </a:lnTo>
                  <a:lnTo>
                    <a:pt x="2062721" y="877824"/>
                  </a:lnTo>
                  <a:lnTo>
                    <a:pt x="2586228" y="877824"/>
                  </a:lnTo>
                  <a:lnTo>
                    <a:pt x="2586228" y="948690"/>
                  </a:lnTo>
                  <a:lnTo>
                    <a:pt x="2596121" y="948690"/>
                  </a:lnTo>
                  <a:lnTo>
                    <a:pt x="2596121" y="877824"/>
                  </a:lnTo>
                  <a:lnTo>
                    <a:pt x="3119628" y="877824"/>
                  </a:lnTo>
                  <a:lnTo>
                    <a:pt x="3119628" y="948690"/>
                  </a:lnTo>
                  <a:lnTo>
                    <a:pt x="3129521" y="948690"/>
                  </a:lnTo>
                  <a:lnTo>
                    <a:pt x="3129521" y="877824"/>
                  </a:lnTo>
                  <a:lnTo>
                    <a:pt x="4724400" y="877824"/>
                  </a:lnTo>
                  <a:lnTo>
                    <a:pt x="4724400" y="910590"/>
                  </a:lnTo>
                  <a:lnTo>
                    <a:pt x="4737354" y="904113"/>
                  </a:lnTo>
                  <a:lnTo>
                    <a:pt x="4800600" y="872490"/>
                  </a:lnTo>
                  <a:close/>
                </a:path>
              </a:pathLst>
            </a:custGeom>
            <a:solidFill>
              <a:srgbClr val="000000"/>
            </a:solidFill>
          </p:spPr>
          <p:txBody>
            <a:bodyPr wrap="square" lIns="0" tIns="0" rIns="0" bIns="0" rtlCol="0"/>
            <a:lstStyle/>
            <a:p>
              <a:endParaRPr sz="1588"/>
            </a:p>
          </p:txBody>
        </p:sp>
      </p:grpSp>
      <p:sp>
        <p:nvSpPr>
          <p:cNvPr id="25" name="object 25"/>
          <p:cNvSpPr txBox="1"/>
          <p:nvPr/>
        </p:nvSpPr>
        <p:spPr>
          <a:xfrm>
            <a:off x="3977416" y="3017071"/>
            <a:ext cx="287991" cy="255678"/>
          </a:xfrm>
          <a:prstGeom prst="rect">
            <a:avLst/>
          </a:prstGeom>
        </p:spPr>
        <p:txBody>
          <a:bodyPr vert="horz" wrap="square" lIns="0" tIns="11206" rIns="0" bIns="0" rtlCol="0">
            <a:spAutoFit/>
          </a:bodyPr>
          <a:lstStyle/>
          <a:p>
            <a:pPr marL="33619">
              <a:spcBef>
                <a:spcPts val="88"/>
              </a:spcBef>
            </a:pPr>
            <a:r>
              <a:rPr sz="1588" spc="-4" dirty="0">
                <a:solidFill>
                  <a:srgbClr val="E40059"/>
                </a:solidFill>
                <a:latin typeface="Arial"/>
                <a:cs typeface="Arial"/>
              </a:rPr>
              <a:t>C</a:t>
            </a:r>
            <a:r>
              <a:rPr sz="1588" b="1" spc="-6" baseline="-20833" dirty="0">
                <a:solidFill>
                  <a:srgbClr val="E40059"/>
                </a:solidFill>
                <a:latin typeface="Arial"/>
                <a:cs typeface="Arial"/>
              </a:rPr>
              <a:t>2</a:t>
            </a:r>
            <a:endParaRPr sz="1588" baseline="-20833">
              <a:latin typeface="Arial"/>
              <a:cs typeface="Arial"/>
            </a:endParaRPr>
          </a:p>
        </p:txBody>
      </p:sp>
      <p:sp>
        <p:nvSpPr>
          <p:cNvPr id="26" name="object 26"/>
          <p:cNvSpPr txBox="1"/>
          <p:nvPr/>
        </p:nvSpPr>
        <p:spPr>
          <a:xfrm>
            <a:off x="7137475" y="2991522"/>
            <a:ext cx="1117226" cy="282363"/>
          </a:xfrm>
          <a:prstGeom prst="rect">
            <a:avLst/>
          </a:prstGeom>
        </p:spPr>
        <p:txBody>
          <a:bodyPr vert="horz" wrap="square" lIns="0" tIns="10646" rIns="0" bIns="0" rtlCol="0">
            <a:spAutoFit/>
          </a:bodyPr>
          <a:lstStyle/>
          <a:p>
            <a:pPr marL="33619">
              <a:spcBef>
                <a:spcPts val="84"/>
              </a:spcBef>
            </a:pPr>
            <a:r>
              <a:rPr sz="1765" dirty="0">
                <a:solidFill>
                  <a:srgbClr val="009A00"/>
                </a:solidFill>
                <a:latin typeface="Arial"/>
                <a:cs typeface="Arial"/>
              </a:rPr>
              <a:t>2x</a:t>
            </a:r>
            <a:r>
              <a:rPr sz="1721" b="1" baseline="-21367" dirty="0">
                <a:solidFill>
                  <a:srgbClr val="009A00"/>
                </a:solidFill>
                <a:latin typeface="Arial"/>
                <a:cs typeface="Arial"/>
              </a:rPr>
              <a:t>1 </a:t>
            </a:r>
            <a:r>
              <a:rPr sz="1765" spc="-4" dirty="0">
                <a:solidFill>
                  <a:srgbClr val="009A00"/>
                </a:solidFill>
                <a:latin typeface="Arial"/>
                <a:cs typeface="Arial"/>
              </a:rPr>
              <a:t>- </a:t>
            </a:r>
            <a:r>
              <a:rPr sz="1765" spc="4" dirty="0">
                <a:solidFill>
                  <a:srgbClr val="009A00"/>
                </a:solidFill>
                <a:latin typeface="Arial"/>
                <a:cs typeface="Arial"/>
              </a:rPr>
              <a:t>x</a:t>
            </a:r>
            <a:r>
              <a:rPr sz="1721" b="1" spc="6" baseline="-21367" dirty="0">
                <a:solidFill>
                  <a:srgbClr val="009A00"/>
                </a:solidFill>
                <a:latin typeface="Arial"/>
                <a:cs typeface="Arial"/>
              </a:rPr>
              <a:t>2 </a:t>
            </a:r>
            <a:r>
              <a:rPr sz="1765" spc="-4" dirty="0">
                <a:solidFill>
                  <a:srgbClr val="009A00"/>
                </a:solidFill>
                <a:latin typeface="Arial"/>
                <a:cs typeface="Arial"/>
              </a:rPr>
              <a:t>=</a:t>
            </a:r>
            <a:r>
              <a:rPr sz="1765" spc="-71" dirty="0">
                <a:solidFill>
                  <a:srgbClr val="009A00"/>
                </a:solidFill>
                <a:latin typeface="Arial"/>
                <a:cs typeface="Arial"/>
              </a:rPr>
              <a:t> </a:t>
            </a:r>
            <a:r>
              <a:rPr sz="1765" spc="-4" dirty="0">
                <a:solidFill>
                  <a:srgbClr val="009A00"/>
                </a:solidFill>
                <a:latin typeface="Arial"/>
                <a:cs typeface="Arial"/>
              </a:rPr>
              <a:t>0</a:t>
            </a:r>
            <a:endParaRPr sz="1765" dirty="0">
              <a:latin typeface="Arial"/>
              <a:cs typeface="Arial"/>
            </a:endParaRPr>
          </a:p>
        </p:txBody>
      </p:sp>
      <p:grpSp>
        <p:nvGrpSpPr>
          <p:cNvPr id="27" name="object 27"/>
          <p:cNvGrpSpPr/>
          <p:nvPr/>
        </p:nvGrpSpPr>
        <p:grpSpPr>
          <a:xfrm>
            <a:off x="5175885" y="3697941"/>
            <a:ext cx="2135281" cy="1025338"/>
            <a:chOff x="3986402" y="4191000"/>
            <a:chExt cx="2419985" cy="1162050"/>
          </a:xfrm>
        </p:grpSpPr>
        <p:sp>
          <p:nvSpPr>
            <p:cNvPr id="28" name="object 28"/>
            <p:cNvSpPr/>
            <p:nvPr/>
          </p:nvSpPr>
          <p:spPr>
            <a:xfrm>
              <a:off x="4493514" y="4190999"/>
              <a:ext cx="1912620" cy="182880"/>
            </a:xfrm>
            <a:custGeom>
              <a:avLst/>
              <a:gdLst/>
              <a:ahLst/>
              <a:cxnLst/>
              <a:rect l="l" t="t" r="r" b="b"/>
              <a:pathLst>
                <a:path w="1912620" h="182879">
                  <a:moveTo>
                    <a:pt x="202653" y="182880"/>
                  </a:moveTo>
                  <a:lnTo>
                    <a:pt x="5334" y="72390"/>
                  </a:lnTo>
                  <a:lnTo>
                    <a:pt x="0" y="80772"/>
                  </a:lnTo>
                  <a:lnTo>
                    <a:pt x="182422" y="182880"/>
                  </a:lnTo>
                  <a:lnTo>
                    <a:pt x="202653" y="182880"/>
                  </a:lnTo>
                  <a:close/>
                </a:path>
                <a:path w="1912620" h="182879">
                  <a:moveTo>
                    <a:pt x="1912607" y="0"/>
                  </a:moveTo>
                  <a:lnTo>
                    <a:pt x="1902714" y="0"/>
                  </a:lnTo>
                  <a:lnTo>
                    <a:pt x="1902714" y="152400"/>
                  </a:lnTo>
                  <a:lnTo>
                    <a:pt x="1912607" y="152400"/>
                  </a:lnTo>
                  <a:lnTo>
                    <a:pt x="1912607" y="0"/>
                  </a:lnTo>
                  <a:close/>
                </a:path>
              </a:pathLst>
            </a:custGeom>
            <a:solidFill>
              <a:srgbClr val="000000"/>
            </a:solidFill>
          </p:spPr>
          <p:txBody>
            <a:bodyPr wrap="square" lIns="0" tIns="0" rIns="0" bIns="0" rtlCol="0"/>
            <a:lstStyle/>
            <a:p>
              <a:endParaRPr sz="1588"/>
            </a:p>
          </p:txBody>
        </p:sp>
        <p:sp>
          <p:nvSpPr>
            <p:cNvPr id="29" name="object 29"/>
            <p:cNvSpPr/>
            <p:nvPr/>
          </p:nvSpPr>
          <p:spPr>
            <a:xfrm>
              <a:off x="3986402" y="4373880"/>
              <a:ext cx="500380" cy="979169"/>
            </a:xfrm>
            <a:custGeom>
              <a:avLst/>
              <a:gdLst/>
              <a:ahLst/>
              <a:cxnLst/>
              <a:rect l="l" t="t" r="r" b="b"/>
              <a:pathLst>
                <a:path w="500379" h="979170">
                  <a:moveTo>
                    <a:pt x="499872" y="0"/>
                  </a:moveTo>
                  <a:lnTo>
                    <a:pt x="489585" y="0"/>
                  </a:lnTo>
                  <a:lnTo>
                    <a:pt x="0" y="979170"/>
                  </a:lnTo>
                  <a:lnTo>
                    <a:pt x="10287" y="979170"/>
                  </a:lnTo>
                  <a:lnTo>
                    <a:pt x="499872" y="0"/>
                  </a:lnTo>
                  <a:close/>
                </a:path>
              </a:pathLst>
            </a:custGeom>
            <a:solidFill>
              <a:srgbClr val="666666"/>
            </a:solidFill>
          </p:spPr>
          <p:txBody>
            <a:bodyPr wrap="square" lIns="0" tIns="0" rIns="0" bIns="0" rtlCol="0"/>
            <a:lstStyle/>
            <a:p>
              <a:endParaRPr sz="1588"/>
            </a:p>
          </p:txBody>
        </p:sp>
        <p:sp>
          <p:nvSpPr>
            <p:cNvPr id="30" name="object 30"/>
            <p:cNvSpPr/>
            <p:nvPr/>
          </p:nvSpPr>
          <p:spPr>
            <a:xfrm>
              <a:off x="4410455" y="5248689"/>
              <a:ext cx="171450" cy="104360"/>
            </a:xfrm>
            <a:prstGeom prst="rect">
              <a:avLst/>
            </a:prstGeom>
            <a:blipFill>
              <a:blip r:embed="rId7" cstate="print"/>
              <a:stretch>
                <a:fillRect/>
              </a:stretch>
            </a:blipFill>
          </p:spPr>
          <p:txBody>
            <a:bodyPr wrap="square" lIns="0" tIns="0" rIns="0" bIns="0" rtlCol="0"/>
            <a:lstStyle/>
            <a:p>
              <a:endParaRPr sz="1588"/>
            </a:p>
          </p:txBody>
        </p:sp>
      </p:grpSp>
      <p:sp>
        <p:nvSpPr>
          <p:cNvPr id="31" name="object 31"/>
          <p:cNvSpPr txBox="1"/>
          <p:nvPr/>
        </p:nvSpPr>
        <p:spPr>
          <a:xfrm>
            <a:off x="5561704" y="4582309"/>
            <a:ext cx="127747" cy="228619"/>
          </a:xfrm>
          <a:prstGeom prst="rect">
            <a:avLst/>
          </a:prstGeom>
        </p:spPr>
        <p:txBody>
          <a:bodyPr vert="horz" wrap="square" lIns="0" tIns="11206" rIns="0" bIns="0" rtlCol="0">
            <a:spAutoFit/>
          </a:bodyPr>
          <a:lstStyle/>
          <a:p>
            <a:pPr marL="11206">
              <a:spcBef>
                <a:spcPts val="88"/>
              </a:spcBef>
            </a:pPr>
            <a:r>
              <a:rPr sz="1412" strike="sngStrike" dirty="0">
                <a:latin typeface="Arial"/>
                <a:cs typeface="Arial"/>
              </a:rPr>
              <a:t>+</a:t>
            </a:r>
            <a:endParaRPr sz="1412">
              <a:latin typeface="Arial"/>
              <a:cs typeface="Arial"/>
            </a:endParaRPr>
          </a:p>
        </p:txBody>
      </p:sp>
      <p:sp>
        <p:nvSpPr>
          <p:cNvPr id="32" name="object 32"/>
          <p:cNvSpPr/>
          <p:nvPr/>
        </p:nvSpPr>
        <p:spPr>
          <a:xfrm>
            <a:off x="6424108" y="4631196"/>
            <a:ext cx="151279" cy="92082"/>
          </a:xfrm>
          <a:prstGeom prst="rect">
            <a:avLst/>
          </a:prstGeom>
          <a:blipFill>
            <a:blip r:embed="rId8" cstate="print"/>
            <a:stretch>
              <a:fillRect/>
            </a:stretch>
          </a:blipFill>
        </p:spPr>
        <p:txBody>
          <a:bodyPr wrap="square" lIns="0" tIns="0" rIns="0" bIns="0" rtlCol="0"/>
          <a:lstStyle/>
          <a:p>
            <a:endParaRPr sz="1588"/>
          </a:p>
        </p:txBody>
      </p:sp>
      <p:sp>
        <p:nvSpPr>
          <p:cNvPr id="33" name="object 33"/>
          <p:cNvSpPr txBox="1"/>
          <p:nvPr/>
        </p:nvSpPr>
        <p:spPr>
          <a:xfrm>
            <a:off x="6435762" y="4582309"/>
            <a:ext cx="127747" cy="228619"/>
          </a:xfrm>
          <a:prstGeom prst="rect">
            <a:avLst/>
          </a:prstGeom>
        </p:spPr>
        <p:txBody>
          <a:bodyPr vert="horz" wrap="square" lIns="0" tIns="11206" rIns="0" bIns="0" rtlCol="0">
            <a:spAutoFit/>
          </a:bodyPr>
          <a:lstStyle/>
          <a:p>
            <a:pPr marL="11206">
              <a:spcBef>
                <a:spcPts val="88"/>
              </a:spcBef>
            </a:pPr>
            <a:r>
              <a:rPr sz="1412" dirty="0">
                <a:latin typeface="Arial"/>
                <a:cs typeface="Arial"/>
              </a:rPr>
              <a:t>+</a:t>
            </a:r>
          </a:p>
        </p:txBody>
      </p:sp>
      <p:grpSp>
        <p:nvGrpSpPr>
          <p:cNvPr id="34" name="object 34"/>
          <p:cNvGrpSpPr/>
          <p:nvPr/>
        </p:nvGrpSpPr>
        <p:grpSpPr>
          <a:xfrm>
            <a:off x="4675990" y="3859305"/>
            <a:ext cx="954181" cy="863973"/>
            <a:chOff x="3419855" y="4373879"/>
            <a:chExt cx="1081405" cy="979169"/>
          </a:xfrm>
        </p:grpSpPr>
        <p:sp>
          <p:nvSpPr>
            <p:cNvPr id="35" name="object 35"/>
            <p:cNvSpPr/>
            <p:nvPr/>
          </p:nvSpPr>
          <p:spPr>
            <a:xfrm>
              <a:off x="3419855" y="5248689"/>
              <a:ext cx="171450" cy="104360"/>
            </a:xfrm>
            <a:prstGeom prst="rect">
              <a:avLst/>
            </a:prstGeom>
            <a:blipFill>
              <a:blip r:embed="rId9" cstate="print"/>
              <a:stretch>
                <a:fillRect/>
              </a:stretch>
            </a:blipFill>
          </p:spPr>
          <p:txBody>
            <a:bodyPr wrap="square" lIns="0" tIns="0" rIns="0" bIns="0" rtlCol="0"/>
            <a:lstStyle/>
            <a:p>
              <a:endParaRPr sz="1588"/>
            </a:p>
          </p:txBody>
        </p:sp>
        <p:sp>
          <p:nvSpPr>
            <p:cNvPr id="36" name="object 36"/>
            <p:cNvSpPr/>
            <p:nvPr/>
          </p:nvSpPr>
          <p:spPr>
            <a:xfrm>
              <a:off x="4491227" y="4373879"/>
              <a:ext cx="10160" cy="979169"/>
            </a:xfrm>
            <a:custGeom>
              <a:avLst/>
              <a:gdLst/>
              <a:ahLst/>
              <a:cxnLst/>
              <a:rect l="l" t="t" r="r" b="b"/>
              <a:pathLst>
                <a:path w="10160" h="979170">
                  <a:moveTo>
                    <a:pt x="9905" y="979170"/>
                  </a:moveTo>
                  <a:lnTo>
                    <a:pt x="0" y="979170"/>
                  </a:lnTo>
                  <a:lnTo>
                    <a:pt x="0" y="0"/>
                  </a:lnTo>
                  <a:lnTo>
                    <a:pt x="9905" y="0"/>
                  </a:lnTo>
                  <a:lnTo>
                    <a:pt x="9905" y="979170"/>
                  </a:lnTo>
                  <a:close/>
                </a:path>
              </a:pathLst>
            </a:custGeom>
            <a:solidFill>
              <a:srgbClr val="000000"/>
            </a:solidFill>
          </p:spPr>
          <p:txBody>
            <a:bodyPr wrap="square" lIns="0" tIns="0" rIns="0" bIns="0" rtlCol="0"/>
            <a:lstStyle/>
            <a:p>
              <a:endParaRPr sz="1588"/>
            </a:p>
          </p:txBody>
        </p:sp>
      </p:grpSp>
      <p:sp>
        <p:nvSpPr>
          <p:cNvPr id="37" name="object 37"/>
          <p:cNvSpPr txBox="1"/>
          <p:nvPr/>
        </p:nvSpPr>
        <p:spPr>
          <a:xfrm>
            <a:off x="4703109" y="4554742"/>
            <a:ext cx="97490" cy="282363"/>
          </a:xfrm>
          <a:prstGeom prst="rect">
            <a:avLst/>
          </a:prstGeom>
        </p:spPr>
        <p:txBody>
          <a:bodyPr vert="horz" wrap="square" lIns="0" tIns="10646" rIns="0" bIns="0" rtlCol="0">
            <a:spAutoFit/>
          </a:bodyPr>
          <a:lstStyle/>
          <a:p>
            <a:pPr marL="11206">
              <a:spcBef>
                <a:spcPts val="84"/>
              </a:spcBef>
            </a:pPr>
            <a:r>
              <a:rPr sz="1765" spc="-4" dirty="0">
                <a:latin typeface="Arial"/>
                <a:cs typeface="Arial"/>
              </a:rPr>
              <a:t>-</a:t>
            </a:r>
            <a:endParaRPr sz="1765">
              <a:latin typeface="Arial"/>
              <a:cs typeface="Arial"/>
            </a:endParaRPr>
          </a:p>
        </p:txBody>
      </p:sp>
      <p:sp>
        <p:nvSpPr>
          <p:cNvPr id="38" name="object 38"/>
          <p:cNvSpPr txBox="1"/>
          <p:nvPr/>
        </p:nvSpPr>
        <p:spPr>
          <a:xfrm>
            <a:off x="7540886" y="3756659"/>
            <a:ext cx="243168" cy="255678"/>
          </a:xfrm>
          <a:prstGeom prst="rect">
            <a:avLst/>
          </a:prstGeom>
        </p:spPr>
        <p:txBody>
          <a:bodyPr vert="horz" wrap="square" lIns="0" tIns="11206" rIns="0" bIns="0" rtlCol="0">
            <a:spAutoFit/>
          </a:bodyPr>
          <a:lstStyle/>
          <a:p>
            <a:pPr marL="33619">
              <a:spcBef>
                <a:spcPts val="88"/>
              </a:spcBef>
            </a:pPr>
            <a:r>
              <a:rPr sz="1588" spc="-4" dirty="0">
                <a:latin typeface="Arial"/>
                <a:cs typeface="Arial"/>
              </a:rPr>
              <a:t>x</a:t>
            </a:r>
            <a:r>
              <a:rPr sz="1588" b="1" spc="-6" baseline="-20833" dirty="0">
                <a:latin typeface="Arial"/>
                <a:cs typeface="Arial"/>
              </a:rPr>
              <a:t>1</a:t>
            </a:r>
            <a:endParaRPr sz="1588" baseline="-20833">
              <a:latin typeface="Arial"/>
              <a:cs typeface="Arial"/>
            </a:endParaRPr>
          </a:p>
        </p:txBody>
      </p:sp>
      <p:sp>
        <p:nvSpPr>
          <p:cNvPr id="39" name="object 39"/>
          <p:cNvSpPr txBox="1"/>
          <p:nvPr/>
        </p:nvSpPr>
        <p:spPr>
          <a:xfrm>
            <a:off x="6501654" y="3788933"/>
            <a:ext cx="122704" cy="228619"/>
          </a:xfrm>
          <a:prstGeom prst="rect">
            <a:avLst/>
          </a:prstGeom>
        </p:spPr>
        <p:txBody>
          <a:bodyPr vert="horz" wrap="square" lIns="0" tIns="11206" rIns="0" bIns="0" rtlCol="0">
            <a:spAutoFit/>
          </a:bodyPr>
          <a:lstStyle/>
          <a:p>
            <a:pPr marL="11206">
              <a:spcBef>
                <a:spcPts val="88"/>
              </a:spcBef>
            </a:pPr>
            <a:r>
              <a:rPr sz="1412" dirty="0">
                <a:latin typeface="Arial"/>
                <a:cs typeface="Arial"/>
              </a:rPr>
              <a:t>1</a:t>
            </a:r>
            <a:endParaRPr sz="1412">
              <a:latin typeface="Arial"/>
              <a:cs typeface="Arial"/>
            </a:endParaRPr>
          </a:p>
        </p:txBody>
      </p:sp>
      <p:sp>
        <p:nvSpPr>
          <p:cNvPr id="40" name="object 40"/>
          <p:cNvSpPr txBox="1"/>
          <p:nvPr/>
        </p:nvSpPr>
        <p:spPr>
          <a:xfrm>
            <a:off x="5829300" y="4528520"/>
            <a:ext cx="182656" cy="228619"/>
          </a:xfrm>
          <a:prstGeom prst="rect">
            <a:avLst/>
          </a:prstGeom>
        </p:spPr>
        <p:txBody>
          <a:bodyPr vert="horz" wrap="square" lIns="0" tIns="11206" rIns="0" bIns="0" rtlCol="0">
            <a:spAutoFit/>
          </a:bodyPr>
          <a:lstStyle/>
          <a:p>
            <a:pPr marL="11206">
              <a:spcBef>
                <a:spcPts val="88"/>
              </a:spcBef>
            </a:pPr>
            <a:r>
              <a:rPr sz="1412" dirty="0">
                <a:latin typeface="Arial"/>
                <a:cs typeface="Arial"/>
              </a:rPr>
              <a:t>-1</a:t>
            </a:r>
            <a:endParaRPr sz="1412">
              <a:latin typeface="Arial"/>
              <a:cs typeface="Arial"/>
            </a:endParaRPr>
          </a:p>
        </p:txBody>
      </p:sp>
      <p:sp>
        <p:nvSpPr>
          <p:cNvPr id="41" name="object 41"/>
          <p:cNvSpPr txBox="1"/>
          <p:nvPr/>
        </p:nvSpPr>
        <p:spPr>
          <a:xfrm>
            <a:off x="4619060" y="3788923"/>
            <a:ext cx="182096" cy="228619"/>
          </a:xfrm>
          <a:prstGeom prst="rect">
            <a:avLst/>
          </a:prstGeom>
        </p:spPr>
        <p:txBody>
          <a:bodyPr vert="horz" wrap="square" lIns="0" tIns="11206" rIns="0" bIns="0" rtlCol="0">
            <a:spAutoFit/>
          </a:bodyPr>
          <a:lstStyle/>
          <a:p>
            <a:pPr marL="11206">
              <a:spcBef>
                <a:spcPts val="88"/>
              </a:spcBef>
            </a:pPr>
            <a:r>
              <a:rPr sz="1412" dirty="0">
                <a:latin typeface="Arial"/>
                <a:cs typeface="Arial"/>
              </a:rPr>
              <a:t>-1</a:t>
            </a:r>
            <a:endParaRPr sz="1412">
              <a:latin typeface="Arial"/>
              <a:cs typeface="Arial"/>
            </a:endParaRPr>
          </a:p>
        </p:txBody>
      </p:sp>
      <p:sp>
        <p:nvSpPr>
          <p:cNvPr id="42" name="object 42"/>
          <p:cNvSpPr txBox="1"/>
          <p:nvPr/>
        </p:nvSpPr>
        <p:spPr>
          <a:xfrm>
            <a:off x="5963771" y="3857512"/>
            <a:ext cx="240926" cy="200802"/>
          </a:xfrm>
          <a:prstGeom prst="rect">
            <a:avLst/>
          </a:prstGeom>
        </p:spPr>
        <p:txBody>
          <a:bodyPr vert="horz" wrap="square" lIns="0" tIns="10646" rIns="0" bIns="0" rtlCol="0">
            <a:spAutoFit/>
          </a:bodyPr>
          <a:lstStyle/>
          <a:p>
            <a:pPr marL="11206">
              <a:spcBef>
                <a:spcPts val="84"/>
              </a:spcBef>
            </a:pPr>
            <a:r>
              <a:rPr sz="1235" spc="-4" dirty="0">
                <a:latin typeface="Arial"/>
                <a:cs typeface="Arial"/>
              </a:rPr>
              <a:t>1/2</a:t>
            </a:r>
            <a:endParaRPr sz="1235">
              <a:latin typeface="Arial"/>
              <a:cs typeface="Arial"/>
            </a:endParaRPr>
          </a:p>
        </p:txBody>
      </p:sp>
      <p:sp>
        <p:nvSpPr>
          <p:cNvPr id="43" name="object 43"/>
          <p:cNvSpPr txBox="1"/>
          <p:nvPr/>
        </p:nvSpPr>
        <p:spPr>
          <a:xfrm>
            <a:off x="7241242" y="3788933"/>
            <a:ext cx="122704" cy="228619"/>
          </a:xfrm>
          <a:prstGeom prst="rect">
            <a:avLst/>
          </a:prstGeom>
        </p:spPr>
        <p:txBody>
          <a:bodyPr vert="horz" wrap="square" lIns="0" tIns="11206" rIns="0" bIns="0" rtlCol="0">
            <a:spAutoFit/>
          </a:bodyPr>
          <a:lstStyle/>
          <a:p>
            <a:pPr marL="11206">
              <a:spcBef>
                <a:spcPts val="88"/>
              </a:spcBef>
            </a:pPr>
            <a:r>
              <a:rPr sz="1412" dirty="0">
                <a:latin typeface="Arial"/>
                <a:cs typeface="Arial"/>
              </a:rPr>
              <a:t>2</a:t>
            </a:r>
            <a:endParaRPr sz="1412">
              <a:latin typeface="Arial"/>
              <a:cs typeface="Arial"/>
            </a:endParaRPr>
          </a:p>
        </p:txBody>
      </p:sp>
      <p:sp>
        <p:nvSpPr>
          <p:cNvPr id="44" name="object 44"/>
          <p:cNvSpPr/>
          <p:nvPr/>
        </p:nvSpPr>
        <p:spPr>
          <a:xfrm>
            <a:off x="5784301" y="3859305"/>
            <a:ext cx="1522319" cy="847164"/>
          </a:xfrm>
          <a:custGeom>
            <a:avLst/>
            <a:gdLst/>
            <a:ahLst/>
            <a:cxnLst/>
            <a:rect l="l" t="t" r="r" b="b"/>
            <a:pathLst>
              <a:path w="1725295" h="960120">
                <a:moveTo>
                  <a:pt x="1661327" y="918934"/>
                </a:moveTo>
                <a:lnTo>
                  <a:pt x="20228" y="0"/>
                </a:lnTo>
                <a:lnTo>
                  <a:pt x="0" y="0"/>
                </a:lnTo>
                <a:lnTo>
                  <a:pt x="1656641" y="927255"/>
                </a:lnTo>
                <a:lnTo>
                  <a:pt x="1661327" y="918934"/>
                </a:lnTo>
                <a:close/>
              </a:path>
              <a:path w="1725295" h="960120">
                <a:moveTo>
                  <a:pt x="1672281" y="957751"/>
                </a:moveTo>
                <a:lnTo>
                  <a:pt x="1672281" y="925068"/>
                </a:lnTo>
                <a:lnTo>
                  <a:pt x="1667709" y="933450"/>
                </a:lnTo>
                <a:lnTo>
                  <a:pt x="1656641" y="927255"/>
                </a:lnTo>
                <a:lnTo>
                  <a:pt x="1640277" y="956310"/>
                </a:lnTo>
                <a:lnTo>
                  <a:pt x="1672281" y="957751"/>
                </a:lnTo>
                <a:close/>
              </a:path>
              <a:path w="1725295" h="960120">
                <a:moveTo>
                  <a:pt x="1672281" y="925068"/>
                </a:moveTo>
                <a:lnTo>
                  <a:pt x="1661327" y="918934"/>
                </a:lnTo>
                <a:lnTo>
                  <a:pt x="1656641" y="927255"/>
                </a:lnTo>
                <a:lnTo>
                  <a:pt x="1667709" y="933450"/>
                </a:lnTo>
                <a:lnTo>
                  <a:pt x="1672281" y="925068"/>
                </a:lnTo>
                <a:close/>
              </a:path>
              <a:path w="1725295" h="960120">
                <a:moveTo>
                  <a:pt x="1724859" y="960120"/>
                </a:moveTo>
                <a:lnTo>
                  <a:pt x="1677615" y="890016"/>
                </a:lnTo>
                <a:lnTo>
                  <a:pt x="1661327" y="918934"/>
                </a:lnTo>
                <a:lnTo>
                  <a:pt x="1672281" y="925068"/>
                </a:lnTo>
                <a:lnTo>
                  <a:pt x="1672281" y="957751"/>
                </a:lnTo>
                <a:lnTo>
                  <a:pt x="1724859" y="960120"/>
                </a:lnTo>
                <a:close/>
              </a:path>
            </a:pathLst>
          </a:custGeom>
          <a:solidFill>
            <a:srgbClr val="000000"/>
          </a:solidFill>
        </p:spPr>
        <p:txBody>
          <a:bodyPr wrap="square" lIns="0" tIns="0" rIns="0" bIns="0" rtlCol="0"/>
          <a:lstStyle/>
          <a:p>
            <a:endParaRPr sz="1588"/>
          </a:p>
        </p:txBody>
      </p:sp>
      <p:sp>
        <p:nvSpPr>
          <p:cNvPr id="45" name="object 45"/>
          <p:cNvSpPr txBox="1"/>
          <p:nvPr/>
        </p:nvSpPr>
        <p:spPr>
          <a:xfrm>
            <a:off x="6703359" y="4192344"/>
            <a:ext cx="168088" cy="255678"/>
          </a:xfrm>
          <a:prstGeom prst="rect">
            <a:avLst/>
          </a:prstGeom>
        </p:spPr>
        <p:txBody>
          <a:bodyPr vert="horz" wrap="square" lIns="0" tIns="11206" rIns="0" bIns="0" rtlCol="0">
            <a:spAutoFit/>
          </a:bodyPr>
          <a:lstStyle/>
          <a:p>
            <a:pPr marL="11206">
              <a:spcBef>
                <a:spcPts val="88"/>
              </a:spcBef>
            </a:pPr>
            <a:r>
              <a:rPr sz="1588" dirty="0">
                <a:latin typeface="Arial"/>
                <a:cs typeface="Arial"/>
              </a:rPr>
              <a:t>w</a:t>
            </a:r>
            <a:endParaRPr sz="1588">
              <a:latin typeface="Arial"/>
              <a:cs typeface="Arial"/>
            </a:endParaRPr>
          </a:p>
        </p:txBody>
      </p:sp>
      <p:grpSp>
        <p:nvGrpSpPr>
          <p:cNvPr id="46" name="object 46"/>
          <p:cNvGrpSpPr/>
          <p:nvPr/>
        </p:nvGrpSpPr>
        <p:grpSpPr>
          <a:xfrm>
            <a:off x="2061883" y="4722607"/>
            <a:ext cx="8068235" cy="865094"/>
            <a:chOff x="457200" y="5352288"/>
            <a:chExt cx="9144000" cy="980440"/>
          </a:xfrm>
        </p:grpSpPr>
        <p:sp>
          <p:nvSpPr>
            <p:cNvPr id="47" name="object 47"/>
            <p:cNvSpPr/>
            <p:nvPr/>
          </p:nvSpPr>
          <p:spPr>
            <a:xfrm>
              <a:off x="457200" y="5352288"/>
              <a:ext cx="9144000" cy="980440"/>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sz="1588"/>
            </a:p>
          </p:txBody>
        </p:sp>
        <p:sp>
          <p:nvSpPr>
            <p:cNvPr id="48" name="object 48"/>
            <p:cNvSpPr/>
            <p:nvPr/>
          </p:nvSpPr>
          <p:spPr>
            <a:xfrm>
              <a:off x="3729990" y="5353050"/>
              <a:ext cx="266700" cy="516890"/>
            </a:xfrm>
            <a:custGeom>
              <a:avLst/>
              <a:gdLst/>
              <a:ahLst/>
              <a:cxnLst/>
              <a:rect l="l" t="t" r="r" b="b"/>
              <a:pathLst>
                <a:path w="266700" h="516889">
                  <a:moveTo>
                    <a:pt x="266699" y="0"/>
                  </a:moveTo>
                  <a:lnTo>
                    <a:pt x="256412" y="0"/>
                  </a:lnTo>
                  <a:lnTo>
                    <a:pt x="0" y="512825"/>
                  </a:lnTo>
                  <a:lnTo>
                    <a:pt x="8381" y="516635"/>
                  </a:lnTo>
                  <a:lnTo>
                    <a:pt x="266699" y="0"/>
                  </a:lnTo>
                  <a:close/>
                </a:path>
              </a:pathLst>
            </a:custGeom>
            <a:solidFill>
              <a:srgbClr val="666666"/>
            </a:solidFill>
          </p:spPr>
          <p:txBody>
            <a:bodyPr wrap="square" lIns="0" tIns="0" rIns="0" bIns="0" rtlCol="0"/>
            <a:lstStyle/>
            <a:p>
              <a:endParaRPr sz="1588"/>
            </a:p>
          </p:txBody>
        </p:sp>
        <p:sp>
          <p:nvSpPr>
            <p:cNvPr id="49" name="object 49"/>
            <p:cNvSpPr/>
            <p:nvPr/>
          </p:nvSpPr>
          <p:spPr>
            <a:xfrm>
              <a:off x="4412187" y="5353050"/>
              <a:ext cx="164771" cy="65870"/>
            </a:xfrm>
            <a:prstGeom prst="rect">
              <a:avLst/>
            </a:prstGeom>
            <a:blipFill>
              <a:blip r:embed="rId10" cstate="print"/>
              <a:stretch>
                <a:fillRect/>
              </a:stretch>
            </a:blipFill>
          </p:spPr>
          <p:txBody>
            <a:bodyPr wrap="square" lIns="0" tIns="0" rIns="0" bIns="0" rtlCol="0"/>
            <a:lstStyle/>
            <a:p>
              <a:endParaRPr sz="1588"/>
            </a:p>
          </p:txBody>
        </p:sp>
        <p:sp>
          <p:nvSpPr>
            <p:cNvPr id="50" name="object 50"/>
            <p:cNvSpPr/>
            <p:nvPr/>
          </p:nvSpPr>
          <p:spPr>
            <a:xfrm>
              <a:off x="5402787" y="5353050"/>
              <a:ext cx="164771" cy="65870"/>
            </a:xfrm>
            <a:prstGeom prst="rect">
              <a:avLst/>
            </a:prstGeom>
            <a:blipFill>
              <a:blip r:embed="rId10" cstate="print"/>
              <a:stretch>
                <a:fillRect/>
              </a:stretch>
            </a:blipFill>
          </p:spPr>
          <p:txBody>
            <a:bodyPr wrap="square" lIns="0" tIns="0" rIns="0" bIns="0" rtlCol="0"/>
            <a:lstStyle/>
            <a:p>
              <a:endParaRPr sz="1588"/>
            </a:p>
          </p:txBody>
        </p:sp>
        <p:sp>
          <p:nvSpPr>
            <p:cNvPr id="51" name="object 51"/>
            <p:cNvSpPr/>
            <p:nvPr/>
          </p:nvSpPr>
          <p:spPr>
            <a:xfrm>
              <a:off x="3421587" y="5353050"/>
              <a:ext cx="164771" cy="65870"/>
            </a:xfrm>
            <a:prstGeom prst="rect">
              <a:avLst/>
            </a:prstGeom>
            <a:blipFill>
              <a:blip r:embed="rId11" cstate="print"/>
              <a:stretch>
                <a:fillRect/>
              </a:stretch>
            </a:blipFill>
          </p:spPr>
          <p:txBody>
            <a:bodyPr wrap="square" lIns="0" tIns="0" rIns="0" bIns="0" rtlCol="0"/>
            <a:lstStyle/>
            <a:p>
              <a:endParaRPr sz="1588"/>
            </a:p>
          </p:txBody>
        </p:sp>
        <p:sp>
          <p:nvSpPr>
            <p:cNvPr id="52" name="object 52"/>
            <p:cNvSpPr/>
            <p:nvPr/>
          </p:nvSpPr>
          <p:spPr>
            <a:xfrm>
              <a:off x="4491228" y="5353050"/>
              <a:ext cx="10160" cy="285750"/>
            </a:xfrm>
            <a:custGeom>
              <a:avLst/>
              <a:gdLst/>
              <a:ahLst/>
              <a:cxnLst/>
              <a:rect l="l" t="t" r="r" b="b"/>
              <a:pathLst>
                <a:path w="10160" h="285750">
                  <a:moveTo>
                    <a:pt x="0" y="285750"/>
                  </a:moveTo>
                  <a:lnTo>
                    <a:pt x="0" y="0"/>
                  </a:lnTo>
                  <a:lnTo>
                    <a:pt x="9905" y="0"/>
                  </a:lnTo>
                  <a:lnTo>
                    <a:pt x="9905" y="285750"/>
                  </a:lnTo>
                  <a:lnTo>
                    <a:pt x="0" y="285750"/>
                  </a:lnTo>
                  <a:close/>
                </a:path>
              </a:pathLst>
            </a:custGeom>
            <a:solidFill>
              <a:srgbClr val="000000"/>
            </a:solidFill>
          </p:spPr>
          <p:txBody>
            <a:bodyPr wrap="square" lIns="0" tIns="0" rIns="0" bIns="0" rtlCol="0"/>
            <a:lstStyle/>
            <a:p>
              <a:endParaRPr sz="1588"/>
            </a:p>
          </p:txBody>
        </p:sp>
      </p:grpSp>
      <p:sp>
        <p:nvSpPr>
          <p:cNvPr id="53" name="object 53"/>
          <p:cNvSpPr txBox="1"/>
          <p:nvPr/>
        </p:nvSpPr>
        <p:spPr>
          <a:xfrm>
            <a:off x="7420535" y="4528520"/>
            <a:ext cx="287991" cy="255678"/>
          </a:xfrm>
          <a:prstGeom prst="rect">
            <a:avLst/>
          </a:prstGeom>
        </p:spPr>
        <p:txBody>
          <a:bodyPr vert="horz" wrap="square" lIns="0" tIns="11206" rIns="0" bIns="0" rtlCol="0">
            <a:spAutoFit/>
          </a:bodyPr>
          <a:lstStyle/>
          <a:p>
            <a:pPr marL="33619">
              <a:spcBef>
                <a:spcPts val="88"/>
              </a:spcBef>
            </a:pPr>
            <a:r>
              <a:rPr sz="1588" spc="-4" dirty="0">
                <a:solidFill>
                  <a:srgbClr val="009A00"/>
                </a:solidFill>
                <a:latin typeface="Arial"/>
                <a:cs typeface="Arial"/>
              </a:rPr>
              <a:t>C</a:t>
            </a:r>
            <a:r>
              <a:rPr sz="1588" b="1" spc="-6" baseline="-20833" dirty="0">
                <a:solidFill>
                  <a:srgbClr val="009A00"/>
                </a:solidFill>
                <a:latin typeface="Arial"/>
                <a:cs typeface="Arial"/>
              </a:rPr>
              <a:t>1</a:t>
            </a:r>
            <a:endParaRPr sz="1588" baseline="-20833">
              <a:latin typeface="Arial"/>
              <a:cs typeface="Arial"/>
            </a:endParaRPr>
          </a:p>
        </p:txBody>
      </p:sp>
    </p:spTree>
    <p:extLst>
      <p:ext uri="{BB962C8B-B14F-4D97-AF65-F5344CB8AC3E}">
        <p14:creationId xmlns:p14="http://schemas.microsoft.com/office/powerpoint/2010/main" val="5528530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725769" y="2128300"/>
            <a:ext cx="8731875" cy="3577040"/>
          </a:xfrm>
          <a:prstGeom prst="rect">
            <a:avLst/>
          </a:prstGeom>
        </p:spPr>
      </p:pic>
    </p:spTree>
    <p:extLst>
      <p:ext uri="{BB962C8B-B14F-4D97-AF65-F5344CB8AC3E}">
        <p14:creationId xmlns:p14="http://schemas.microsoft.com/office/powerpoint/2010/main" val="325027839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25903" y="403412"/>
            <a:ext cx="103541" cy="547294"/>
          </a:xfrm>
          <a:prstGeom prst="rect">
            <a:avLst/>
          </a:prstGeom>
          <a:blipFill>
            <a:blip r:embed="rId2" cstate="print"/>
            <a:stretch>
              <a:fillRect/>
            </a:stretch>
          </a:blipFill>
        </p:spPr>
        <p:txBody>
          <a:bodyPr wrap="square" lIns="0" tIns="0" rIns="0" bIns="0" rtlCol="0"/>
          <a:lstStyle/>
          <a:p>
            <a:endParaRPr sz="1588"/>
          </a:p>
        </p:txBody>
      </p:sp>
      <p:sp>
        <p:nvSpPr>
          <p:cNvPr id="4" name="object 4"/>
          <p:cNvSpPr txBox="1">
            <a:spLocks noGrp="1"/>
          </p:cNvSpPr>
          <p:nvPr>
            <p:ph type="title"/>
          </p:nvPr>
        </p:nvSpPr>
        <p:spPr>
          <a:xfrm>
            <a:off x="3207795" y="890958"/>
            <a:ext cx="6702238" cy="404576"/>
          </a:xfrm>
          <a:prstGeom prst="rect">
            <a:avLst/>
          </a:prstGeom>
        </p:spPr>
        <p:txBody>
          <a:bodyPr vert="horz" wrap="square" lIns="0" tIns="10646" rIns="0" bIns="0" rtlCol="0" anchor="ctr">
            <a:spAutoFit/>
          </a:bodyPr>
          <a:lstStyle/>
          <a:p>
            <a:pPr marL="11206">
              <a:lnSpc>
                <a:spcPct val="100000"/>
              </a:lnSpc>
              <a:spcBef>
                <a:spcPts val="84"/>
              </a:spcBef>
            </a:pPr>
            <a:r>
              <a:rPr sz="2559" spc="-4" dirty="0"/>
              <a:t>Some Unhappiness About </a:t>
            </a:r>
            <a:r>
              <a:rPr sz="2559" dirty="0"/>
              <a:t>Perceptron</a:t>
            </a:r>
            <a:r>
              <a:rPr sz="2559" spc="-265" dirty="0"/>
              <a:t> </a:t>
            </a:r>
            <a:r>
              <a:rPr sz="2559" spc="-13" dirty="0"/>
              <a:t>Training</a:t>
            </a:r>
            <a:endParaRPr sz="2559"/>
          </a:p>
        </p:txBody>
      </p:sp>
      <p:sp>
        <p:nvSpPr>
          <p:cNvPr id="9" name="object 9"/>
          <p:cNvSpPr/>
          <p:nvPr/>
        </p:nvSpPr>
        <p:spPr>
          <a:xfrm>
            <a:off x="2061883" y="3858633"/>
            <a:ext cx="8068235" cy="865094"/>
          </a:xfrm>
          <a:custGeom>
            <a:avLst/>
            <a:gdLst/>
            <a:ahLst/>
            <a:cxnLst/>
            <a:rect l="l" t="t" r="r" b="b"/>
            <a:pathLst>
              <a:path w="9144000" h="980439">
                <a:moveTo>
                  <a:pt x="9144000" y="979932"/>
                </a:moveTo>
                <a:lnTo>
                  <a:pt x="9144000" y="0"/>
                </a:lnTo>
                <a:lnTo>
                  <a:pt x="0" y="0"/>
                </a:lnTo>
                <a:lnTo>
                  <a:pt x="0" y="979932"/>
                </a:lnTo>
                <a:lnTo>
                  <a:pt x="9144000" y="979932"/>
                </a:lnTo>
                <a:close/>
              </a:path>
            </a:pathLst>
          </a:custGeom>
          <a:solidFill>
            <a:srgbClr val="FFFFFF"/>
          </a:solidFill>
        </p:spPr>
        <p:txBody>
          <a:bodyPr wrap="square" lIns="0" tIns="0" rIns="0" bIns="0" rtlCol="0"/>
          <a:lstStyle/>
          <a:p>
            <a:endParaRPr sz="1588"/>
          </a:p>
        </p:txBody>
      </p:sp>
      <p:sp>
        <p:nvSpPr>
          <p:cNvPr id="10" name="object 10"/>
          <p:cNvSpPr txBox="1"/>
          <p:nvPr/>
        </p:nvSpPr>
        <p:spPr>
          <a:xfrm>
            <a:off x="2704193" y="1633369"/>
            <a:ext cx="6803091" cy="3427597"/>
          </a:xfrm>
          <a:prstGeom prst="rect">
            <a:avLst/>
          </a:prstGeom>
        </p:spPr>
        <p:txBody>
          <a:bodyPr vert="horz" wrap="square" lIns="0" tIns="54348" rIns="0" bIns="0" rtlCol="0">
            <a:spAutoFit/>
          </a:bodyPr>
          <a:lstStyle/>
          <a:p>
            <a:pPr marL="237017" marR="231974" indent="-225250">
              <a:lnSpc>
                <a:spcPts val="2665"/>
              </a:lnSpc>
              <a:spcBef>
                <a:spcPts val="427"/>
              </a:spcBef>
              <a:buClr>
                <a:srgbClr val="9C007E"/>
              </a:buClr>
              <a:buFont typeface="Georgia"/>
              <a:buChar char="•"/>
              <a:tabLst>
                <a:tab pos="238138" algn="l"/>
              </a:tabLst>
            </a:pPr>
            <a:r>
              <a:rPr sz="2471" dirty="0">
                <a:latin typeface="Arial"/>
                <a:cs typeface="Arial"/>
              </a:rPr>
              <a:t>The perceptron learning rule fails to converge  if examples are not linearly</a:t>
            </a:r>
            <a:r>
              <a:rPr sz="2471" spc="-18" dirty="0">
                <a:latin typeface="Arial"/>
                <a:cs typeface="Arial"/>
              </a:rPr>
              <a:t> </a:t>
            </a:r>
            <a:r>
              <a:rPr sz="2471" dirty="0">
                <a:latin typeface="Arial"/>
                <a:cs typeface="Arial"/>
              </a:rPr>
              <a:t>separable</a:t>
            </a:r>
            <a:endParaRPr sz="2471">
              <a:latin typeface="Arial"/>
              <a:cs typeface="Arial"/>
            </a:endParaRPr>
          </a:p>
          <a:p>
            <a:pPr marL="495326" marR="4483" indent="-217966">
              <a:lnSpc>
                <a:spcPts val="2285"/>
              </a:lnSpc>
              <a:spcBef>
                <a:spcPts val="269"/>
              </a:spcBef>
              <a:tabLst>
                <a:tab pos="494766" algn="l"/>
              </a:tabLst>
            </a:pPr>
            <a:r>
              <a:rPr sz="2118" dirty="0">
                <a:solidFill>
                  <a:srgbClr val="E40059"/>
                </a:solidFill>
                <a:latin typeface="Georgia"/>
                <a:cs typeface="Georgia"/>
              </a:rPr>
              <a:t>▫	</a:t>
            </a:r>
            <a:r>
              <a:rPr sz="2118" spc="-4" dirty="0">
                <a:solidFill>
                  <a:srgbClr val="00449E"/>
                </a:solidFill>
                <a:latin typeface="Arial"/>
                <a:cs typeface="Arial"/>
              </a:rPr>
              <a:t>Can only model linearly separable classes, like  (those described by) the following Boolean</a:t>
            </a:r>
            <a:r>
              <a:rPr sz="2118" dirty="0">
                <a:solidFill>
                  <a:srgbClr val="00449E"/>
                </a:solidFill>
                <a:latin typeface="Arial"/>
                <a:cs typeface="Arial"/>
              </a:rPr>
              <a:t> </a:t>
            </a:r>
            <a:r>
              <a:rPr sz="2118" spc="-4" dirty="0">
                <a:solidFill>
                  <a:srgbClr val="00449E"/>
                </a:solidFill>
                <a:latin typeface="Arial"/>
                <a:cs typeface="Arial"/>
              </a:rPr>
              <a:t>functions:</a:t>
            </a:r>
            <a:endParaRPr sz="2118">
              <a:latin typeface="Arial"/>
              <a:cs typeface="Arial"/>
            </a:endParaRPr>
          </a:p>
          <a:p>
            <a:pPr marL="535670">
              <a:lnSpc>
                <a:spcPts val="2091"/>
              </a:lnSpc>
              <a:spcBef>
                <a:spcPts val="31"/>
              </a:spcBef>
              <a:tabLst>
                <a:tab pos="729541" algn="l"/>
              </a:tabLst>
            </a:pPr>
            <a:r>
              <a:rPr sz="1765" spc="-918" dirty="0">
                <a:solidFill>
                  <a:srgbClr val="FF388D"/>
                </a:solidFill>
                <a:latin typeface="Arial"/>
                <a:cs typeface="Arial"/>
              </a:rPr>
              <a:t>	</a:t>
            </a:r>
            <a:r>
              <a:rPr sz="1765" spc="-4" dirty="0">
                <a:solidFill>
                  <a:srgbClr val="FF388D"/>
                </a:solidFill>
                <a:latin typeface="Arial"/>
                <a:cs typeface="Arial"/>
              </a:rPr>
              <a:t>AND, OR, but not</a:t>
            </a:r>
            <a:r>
              <a:rPr sz="1765" spc="-22" dirty="0">
                <a:solidFill>
                  <a:srgbClr val="FF388D"/>
                </a:solidFill>
                <a:latin typeface="Arial"/>
                <a:cs typeface="Arial"/>
              </a:rPr>
              <a:t> </a:t>
            </a:r>
            <a:r>
              <a:rPr sz="1765" spc="-9" dirty="0">
                <a:solidFill>
                  <a:srgbClr val="FF388D"/>
                </a:solidFill>
                <a:latin typeface="Arial"/>
                <a:cs typeface="Arial"/>
              </a:rPr>
              <a:t>XOR</a:t>
            </a:r>
            <a:endParaRPr sz="1765">
              <a:latin typeface="Arial"/>
              <a:cs typeface="Arial"/>
            </a:endParaRPr>
          </a:p>
          <a:p>
            <a:pPr marL="237017" marR="235336" indent="-226371">
              <a:lnSpc>
                <a:spcPts val="2665"/>
              </a:lnSpc>
              <a:spcBef>
                <a:spcPts val="313"/>
              </a:spcBef>
              <a:buClr>
                <a:srgbClr val="9C007E"/>
              </a:buClr>
              <a:buFont typeface="Georgia"/>
              <a:buChar char="•"/>
              <a:tabLst>
                <a:tab pos="237577" algn="l"/>
              </a:tabLst>
            </a:pPr>
            <a:r>
              <a:rPr sz="2471" dirty="0">
                <a:latin typeface="Arial"/>
                <a:cs typeface="Arial"/>
              </a:rPr>
              <a:t>When a perceptron gives the right </a:t>
            </a:r>
            <a:r>
              <a:rPr sz="2471" spc="-22" dirty="0">
                <a:latin typeface="Arial"/>
                <a:cs typeface="Arial"/>
              </a:rPr>
              <a:t>answer, </a:t>
            </a:r>
            <a:r>
              <a:rPr sz="2471" dirty="0">
                <a:latin typeface="Arial"/>
                <a:cs typeface="Arial"/>
              </a:rPr>
              <a:t>no  learning takes</a:t>
            </a:r>
            <a:r>
              <a:rPr sz="2471" spc="-9" dirty="0">
                <a:latin typeface="Arial"/>
                <a:cs typeface="Arial"/>
              </a:rPr>
              <a:t> </a:t>
            </a:r>
            <a:r>
              <a:rPr sz="2471" dirty="0">
                <a:latin typeface="Arial"/>
                <a:cs typeface="Arial"/>
              </a:rPr>
              <a:t>place.</a:t>
            </a:r>
            <a:endParaRPr sz="2471">
              <a:latin typeface="Arial"/>
              <a:cs typeface="Arial"/>
            </a:endParaRPr>
          </a:p>
          <a:p>
            <a:pPr marL="237017" marR="198355" indent="-226371">
              <a:lnSpc>
                <a:spcPts val="2665"/>
              </a:lnSpc>
              <a:spcBef>
                <a:spcPts val="269"/>
              </a:spcBef>
              <a:buClr>
                <a:srgbClr val="9C007E"/>
              </a:buClr>
              <a:buFont typeface="Georgia"/>
              <a:buChar char="•"/>
              <a:tabLst>
                <a:tab pos="237577" algn="l"/>
              </a:tabLst>
            </a:pPr>
            <a:r>
              <a:rPr sz="2471" dirty="0">
                <a:latin typeface="Arial"/>
                <a:cs typeface="Arial"/>
              </a:rPr>
              <a:t>Anything below the threshold is interpreted as  “no”, even if it is just below the</a:t>
            </a:r>
            <a:r>
              <a:rPr sz="2471" spc="-66" dirty="0">
                <a:latin typeface="Arial"/>
                <a:cs typeface="Arial"/>
              </a:rPr>
              <a:t> </a:t>
            </a:r>
            <a:r>
              <a:rPr sz="2471" dirty="0">
                <a:latin typeface="Arial"/>
                <a:cs typeface="Arial"/>
              </a:rPr>
              <a:t>threshold.</a:t>
            </a:r>
            <a:endParaRPr sz="2471">
              <a:latin typeface="Arial"/>
              <a:cs typeface="Arial"/>
            </a:endParaRPr>
          </a:p>
          <a:p>
            <a:pPr marL="277360">
              <a:lnSpc>
                <a:spcPts val="2524"/>
              </a:lnSpc>
              <a:tabLst>
                <a:tab pos="494766" algn="l"/>
              </a:tabLst>
            </a:pPr>
            <a:r>
              <a:rPr sz="2118" dirty="0">
                <a:solidFill>
                  <a:srgbClr val="E40059"/>
                </a:solidFill>
                <a:latin typeface="Georgia"/>
                <a:cs typeface="Georgia"/>
              </a:rPr>
              <a:t>▫	</a:t>
            </a:r>
            <a:r>
              <a:rPr sz="2118" spc="-4" dirty="0">
                <a:solidFill>
                  <a:srgbClr val="00449E"/>
                </a:solidFill>
                <a:latin typeface="Arial"/>
                <a:cs typeface="Arial"/>
              </a:rPr>
              <a:t>Might be better to train the neuron based on </a:t>
            </a:r>
            <a:r>
              <a:rPr sz="2118" b="1" spc="-4" dirty="0">
                <a:solidFill>
                  <a:srgbClr val="00449E"/>
                </a:solidFill>
                <a:latin typeface="Arial"/>
                <a:cs typeface="Arial"/>
              </a:rPr>
              <a:t>how</a:t>
            </a:r>
            <a:r>
              <a:rPr sz="2118" b="1" spc="26" dirty="0">
                <a:solidFill>
                  <a:srgbClr val="00449E"/>
                </a:solidFill>
                <a:latin typeface="Arial"/>
                <a:cs typeface="Arial"/>
              </a:rPr>
              <a:t> </a:t>
            </a:r>
            <a:r>
              <a:rPr sz="2118" b="1" spc="-9" dirty="0">
                <a:solidFill>
                  <a:srgbClr val="00449E"/>
                </a:solidFill>
                <a:latin typeface="Arial"/>
                <a:cs typeface="Arial"/>
              </a:rPr>
              <a:t>far</a:t>
            </a:r>
            <a:endParaRPr sz="2118">
              <a:latin typeface="Arial"/>
              <a:cs typeface="Arial"/>
            </a:endParaRPr>
          </a:p>
        </p:txBody>
      </p:sp>
      <p:sp>
        <p:nvSpPr>
          <p:cNvPr id="11" name="object 11"/>
          <p:cNvSpPr txBox="1"/>
          <p:nvPr/>
        </p:nvSpPr>
        <p:spPr>
          <a:xfrm>
            <a:off x="3188298" y="4954121"/>
            <a:ext cx="2984126" cy="337238"/>
          </a:xfrm>
          <a:prstGeom prst="rect">
            <a:avLst/>
          </a:prstGeom>
        </p:spPr>
        <p:txBody>
          <a:bodyPr vert="horz" wrap="square" lIns="0" tIns="11206" rIns="0" bIns="0" rtlCol="0">
            <a:spAutoFit/>
          </a:bodyPr>
          <a:lstStyle/>
          <a:p>
            <a:pPr marL="11206">
              <a:spcBef>
                <a:spcPts val="88"/>
              </a:spcBef>
            </a:pPr>
            <a:r>
              <a:rPr sz="2118" spc="-4" dirty="0">
                <a:solidFill>
                  <a:srgbClr val="00449E"/>
                </a:solidFill>
                <a:latin typeface="Arial"/>
                <a:cs typeface="Arial"/>
              </a:rPr>
              <a:t>below the threshold it</a:t>
            </a:r>
            <a:r>
              <a:rPr sz="2118" spc="-35" dirty="0">
                <a:solidFill>
                  <a:srgbClr val="00449E"/>
                </a:solidFill>
                <a:latin typeface="Arial"/>
                <a:cs typeface="Arial"/>
              </a:rPr>
              <a:t> </a:t>
            </a:r>
            <a:r>
              <a:rPr sz="2118" spc="-4" dirty="0">
                <a:solidFill>
                  <a:srgbClr val="00449E"/>
                </a:solidFill>
                <a:latin typeface="Arial"/>
                <a:cs typeface="Arial"/>
              </a:rPr>
              <a:t>is?</a:t>
            </a:r>
            <a:endParaRPr sz="2118">
              <a:latin typeface="Arial"/>
              <a:cs typeface="Arial"/>
            </a:endParaRPr>
          </a:p>
        </p:txBody>
      </p:sp>
    </p:spTree>
    <p:extLst>
      <p:ext uri="{BB962C8B-B14F-4D97-AF65-F5344CB8AC3E}">
        <p14:creationId xmlns:p14="http://schemas.microsoft.com/office/powerpoint/2010/main" val="1306051649"/>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50266" y="1233219"/>
            <a:ext cx="11830117" cy="5267325"/>
          </a:xfrm>
          <a:prstGeom prst="rect">
            <a:avLst/>
          </a:prstGeom>
        </p:spPr>
      </p:pic>
    </p:spTree>
    <p:extLst>
      <p:ext uri="{BB962C8B-B14F-4D97-AF65-F5344CB8AC3E}">
        <p14:creationId xmlns:p14="http://schemas.microsoft.com/office/powerpoint/2010/main" val="276426172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5911" y="1291431"/>
            <a:ext cx="12076090" cy="5566569"/>
          </a:xfrm>
          <a:prstGeom prst="rect">
            <a:avLst/>
          </a:prstGeom>
        </p:spPr>
      </p:pic>
    </p:spTree>
    <p:extLst>
      <p:ext uri="{BB962C8B-B14F-4D97-AF65-F5344CB8AC3E}">
        <p14:creationId xmlns:p14="http://schemas.microsoft.com/office/powerpoint/2010/main" val="228631910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Epochs</a:t>
            </a:r>
            <a:endParaRPr lang="en-US" dirty="0"/>
          </a:p>
        </p:txBody>
      </p:sp>
      <p:sp>
        <p:nvSpPr>
          <p:cNvPr id="3" name="Content Placeholder 2"/>
          <p:cNvSpPr>
            <a:spLocks noGrp="1"/>
          </p:cNvSpPr>
          <p:nvPr>
            <p:ph idx="1"/>
          </p:nvPr>
        </p:nvSpPr>
        <p:spPr/>
        <p:txBody>
          <a:bodyPr>
            <a:normAutofit/>
          </a:bodyPr>
          <a:lstStyle/>
          <a:p>
            <a:pPr marL="0" indent="0" algn="ctr">
              <a:buNone/>
            </a:pPr>
            <a:r>
              <a:rPr lang="en-US" sz="7200" dirty="0" smtClean="0"/>
              <a:t>Run epochs by adjusting the  weights to get the desired/best output</a:t>
            </a:r>
            <a:endParaRPr lang="en-US" sz="7200" dirty="0"/>
          </a:p>
        </p:txBody>
      </p:sp>
    </p:spTree>
    <p:extLst>
      <p:ext uri="{BB962C8B-B14F-4D97-AF65-F5344CB8AC3E}">
        <p14:creationId xmlns:p14="http://schemas.microsoft.com/office/powerpoint/2010/main" val="328272174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stop</a:t>
            </a:r>
            <a:endParaRPr lang="en-US" dirty="0"/>
          </a:p>
        </p:txBody>
      </p:sp>
      <p:sp>
        <p:nvSpPr>
          <p:cNvPr id="3" name="Content Placeholder 2"/>
          <p:cNvSpPr>
            <a:spLocks noGrp="1"/>
          </p:cNvSpPr>
          <p:nvPr>
            <p:ph idx="1"/>
          </p:nvPr>
        </p:nvSpPr>
        <p:spPr/>
        <p:txBody>
          <a:bodyPr/>
          <a:lstStyle/>
          <a:p>
            <a:r>
              <a:rPr lang="en-US" dirty="0" smtClean="0"/>
              <a:t>Reached required accuracy score</a:t>
            </a:r>
          </a:p>
          <a:p>
            <a:r>
              <a:rPr lang="en-US" dirty="0" smtClean="0"/>
              <a:t>Reached maximum iterations</a:t>
            </a:r>
          </a:p>
          <a:p>
            <a:endParaRPr lang="en-US" dirty="0"/>
          </a:p>
          <a:p>
            <a:pPr marL="0" indent="0">
              <a:buNone/>
            </a:pPr>
            <a:r>
              <a:rPr lang="en-US" b="1" dirty="0" smtClean="0">
                <a:solidFill>
                  <a:srgbClr val="C00000"/>
                </a:solidFill>
              </a:rPr>
              <a:t>Metrics</a:t>
            </a:r>
          </a:p>
          <a:p>
            <a:endParaRPr lang="en-US" b="1" dirty="0">
              <a:solidFill>
                <a:srgbClr val="C00000"/>
              </a:solidFill>
            </a:endParaRPr>
          </a:p>
          <a:p>
            <a:r>
              <a:rPr lang="en-US" b="1" dirty="0" smtClean="0"/>
              <a:t>Accuracy</a:t>
            </a:r>
          </a:p>
          <a:p>
            <a:r>
              <a:rPr lang="en-US" b="1" dirty="0" smtClean="0"/>
              <a:t>F1 score</a:t>
            </a:r>
            <a:endParaRPr lang="en-US" dirty="0"/>
          </a:p>
          <a:p>
            <a:endParaRPr lang="en-US" dirty="0"/>
          </a:p>
        </p:txBody>
      </p:sp>
    </p:spTree>
    <p:extLst>
      <p:ext uri="{BB962C8B-B14F-4D97-AF65-F5344CB8AC3E}">
        <p14:creationId xmlns:p14="http://schemas.microsoft.com/office/powerpoint/2010/main" val="26288550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 </a:t>
            </a:r>
            <a:r>
              <a:rPr lang="en-US" dirty="0" err="1" smtClean="0"/>
              <a:t>Dataframe</a:t>
            </a:r>
            <a:endParaRPr lang="en-US" dirty="0"/>
          </a:p>
        </p:txBody>
      </p:sp>
      <p:sp>
        <p:nvSpPr>
          <p:cNvPr id="3" name="Content Placeholder 2"/>
          <p:cNvSpPr>
            <a:spLocks noGrp="1"/>
          </p:cNvSpPr>
          <p:nvPr>
            <p:ph idx="1"/>
          </p:nvPr>
        </p:nvSpPr>
        <p:spPr>
          <a:xfrm>
            <a:off x="5653824" y="1825625"/>
            <a:ext cx="5699975" cy="4351338"/>
          </a:xfrm>
        </p:spPr>
        <p:txBody>
          <a:bodyPr/>
          <a:lstStyle/>
          <a:p>
            <a:r>
              <a:rPr lang="en-US" dirty="0" smtClean="0"/>
              <a:t>Any dataset ends up with 2d matrix</a:t>
            </a:r>
          </a:p>
          <a:p>
            <a:r>
              <a:rPr lang="en-US" dirty="0" smtClean="0"/>
              <a:t>We can bring any </a:t>
            </a:r>
            <a:r>
              <a:rPr lang="en-US" dirty="0" err="1" smtClean="0"/>
              <a:t>dimen</a:t>
            </a:r>
            <a:r>
              <a:rPr lang="en-US" dirty="0" smtClean="0"/>
              <a:t> to 2d matrix </a:t>
            </a:r>
          </a:p>
          <a:p>
            <a:r>
              <a:rPr lang="en-US" dirty="0" smtClean="0"/>
              <a:t> map 2d to </a:t>
            </a:r>
            <a:r>
              <a:rPr lang="en-US" dirty="0" err="1" smtClean="0"/>
              <a:t>rel</a:t>
            </a:r>
            <a:r>
              <a:rPr lang="en-US" dirty="0" smtClean="0"/>
              <a:t> DB</a:t>
            </a:r>
          </a:p>
          <a:p>
            <a:r>
              <a:rPr lang="en-US" dirty="0" smtClean="0"/>
              <a:t>Every row we add refers to a  tuple</a:t>
            </a:r>
          </a:p>
          <a:p>
            <a:endParaRPr lang="en-US" dirty="0"/>
          </a:p>
        </p:txBody>
      </p:sp>
      <p:pic>
        <p:nvPicPr>
          <p:cNvPr id="4" name="Picture 3"/>
          <p:cNvPicPr>
            <a:picLocks noChangeAspect="1"/>
          </p:cNvPicPr>
          <p:nvPr/>
        </p:nvPicPr>
        <p:blipFill>
          <a:blip r:embed="rId2"/>
          <a:stretch>
            <a:fillRect/>
          </a:stretch>
        </p:blipFill>
        <p:spPr>
          <a:xfrm>
            <a:off x="0" y="2147150"/>
            <a:ext cx="5100034" cy="3841526"/>
          </a:xfrm>
          <a:prstGeom prst="rect">
            <a:avLst/>
          </a:prstGeom>
        </p:spPr>
      </p:pic>
    </p:spTree>
    <p:extLst>
      <p:ext uri="{BB962C8B-B14F-4D97-AF65-F5344CB8AC3E}">
        <p14:creationId xmlns:p14="http://schemas.microsoft.com/office/powerpoint/2010/main" val="30574787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 </a:t>
            </a:r>
            <a:r>
              <a:rPr lang="en-US" dirty="0" err="1"/>
              <a:t>Dataframe</a:t>
            </a:r>
            <a:endParaRPr lang="en-US" dirty="0"/>
          </a:p>
        </p:txBody>
      </p:sp>
      <p:sp>
        <p:nvSpPr>
          <p:cNvPr id="3" name="Content Placeholder 2"/>
          <p:cNvSpPr>
            <a:spLocks noGrp="1"/>
          </p:cNvSpPr>
          <p:nvPr>
            <p:ph idx="1"/>
          </p:nvPr>
        </p:nvSpPr>
        <p:spPr>
          <a:xfrm>
            <a:off x="6490952" y="862885"/>
            <a:ext cx="4862848" cy="5314078"/>
          </a:xfrm>
        </p:spPr>
        <p:txBody>
          <a:bodyPr/>
          <a:lstStyle/>
          <a:p>
            <a:pPr algn="just"/>
            <a:r>
              <a:rPr lang="en-US" dirty="0"/>
              <a:t> A Data frame is a two-dimensional data structure, i.e., data is aligned in a tabular fashion in rows and columns.</a:t>
            </a:r>
            <a:endParaRPr lang="en-US" dirty="0" smtClean="0"/>
          </a:p>
          <a:p>
            <a:pPr algn="just"/>
            <a:endParaRPr lang="en-US" dirty="0"/>
          </a:p>
          <a:p>
            <a:pPr algn="just"/>
            <a:r>
              <a:rPr lang="en-US" dirty="0" smtClean="0"/>
              <a:t>Pandas </a:t>
            </a:r>
            <a:r>
              <a:rPr lang="en-US" dirty="0" err="1"/>
              <a:t>DataFrame</a:t>
            </a:r>
            <a:r>
              <a:rPr lang="en-US" dirty="0"/>
              <a:t> consists of three principal components, the </a:t>
            </a:r>
            <a:r>
              <a:rPr lang="en-US" b="1" dirty="0"/>
              <a:t>data</a:t>
            </a:r>
            <a:r>
              <a:rPr lang="en-US" dirty="0"/>
              <a:t>, </a:t>
            </a:r>
            <a:r>
              <a:rPr lang="en-US" b="1" dirty="0"/>
              <a:t>rows</a:t>
            </a:r>
            <a:r>
              <a:rPr lang="en-US" dirty="0"/>
              <a:t>, and </a:t>
            </a:r>
            <a:r>
              <a:rPr lang="en-US" b="1" dirty="0"/>
              <a:t>columns</a:t>
            </a:r>
            <a:r>
              <a:rPr lang="en-US" dirty="0" smtClean="0"/>
              <a:t>.</a:t>
            </a:r>
          </a:p>
          <a:p>
            <a:pPr algn="just"/>
            <a:endParaRPr lang="en-US" dirty="0"/>
          </a:p>
          <a:p>
            <a:pPr algn="just"/>
            <a:endParaRPr lang="en-US" dirty="0"/>
          </a:p>
        </p:txBody>
      </p:sp>
      <p:pic>
        <p:nvPicPr>
          <p:cNvPr id="2052" name="Picture 4" descr="https://media.geeksforgeeks.org/wp-content/uploads/finallpand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6388"/>
            <a:ext cx="6400800" cy="471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8151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5638" y="365125"/>
            <a:ext cx="6318161" cy="1325563"/>
          </a:xfrm>
        </p:spPr>
        <p:txBody>
          <a:bodyPr/>
          <a:lstStyle/>
          <a:p>
            <a:r>
              <a:rPr lang="en-US" dirty="0"/>
              <a:t>Pandas  - </a:t>
            </a:r>
            <a:r>
              <a:rPr lang="en-US" dirty="0" err="1"/>
              <a:t>Dataframe</a:t>
            </a:r>
            <a:endParaRPr lang="en-US" dirty="0"/>
          </a:p>
        </p:txBody>
      </p:sp>
      <p:sp>
        <p:nvSpPr>
          <p:cNvPr id="3" name="Content Placeholder 2"/>
          <p:cNvSpPr>
            <a:spLocks noGrp="1"/>
          </p:cNvSpPr>
          <p:nvPr>
            <p:ph idx="1"/>
          </p:nvPr>
        </p:nvSpPr>
        <p:spPr>
          <a:xfrm>
            <a:off x="5628068" y="1825625"/>
            <a:ext cx="5725732" cy="4351338"/>
          </a:xfrm>
        </p:spPr>
        <p:txBody>
          <a:bodyPr/>
          <a:lstStyle/>
          <a:p>
            <a:r>
              <a:rPr lang="en-US" dirty="0" smtClean="0"/>
              <a:t>Key : unique entity</a:t>
            </a:r>
          </a:p>
          <a:p>
            <a:r>
              <a:rPr lang="en-US" dirty="0" smtClean="0"/>
              <a:t>Corresponding values to the key</a:t>
            </a:r>
          </a:p>
          <a:p>
            <a:endParaRPr lang="en-US" dirty="0"/>
          </a:p>
          <a:p>
            <a:r>
              <a:rPr lang="en-US" dirty="0" smtClean="0"/>
              <a:t>Any method can be accessed using dot operator</a:t>
            </a:r>
          </a:p>
          <a:p>
            <a:endParaRPr lang="en-US" dirty="0"/>
          </a:p>
          <a:p>
            <a:r>
              <a:rPr lang="en-US" dirty="0" smtClean="0"/>
              <a:t>Index </a:t>
            </a:r>
            <a:r>
              <a:rPr lang="en-US" dirty="0" err="1" smtClean="0"/>
              <a:t>correspondes</a:t>
            </a:r>
            <a:r>
              <a:rPr lang="en-US" dirty="0" smtClean="0"/>
              <a:t> to entity a ,</a:t>
            </a:r>
            <a:r>
              <a:rPr lang="en-US" dirty="0" err="1" smtClean="0"/>
              <a:t>b,c</a:t>
            </a:r>
            <a:endParaRPr lang="en-US" dirty="0" smtClean="0"/>
          </a:p>
          <a:p>
            <a:endParaRPr lang="en-US" dirty="0"/>
          </a:p>
          <a:p>
            <a:endParaRPr lang="en-US" dirty="0" smtClean="0"/>
          </a:p>
        </p:txBody>
      </p:sp>
      <p:pic>
        <p:nvPicPr>
          <p:cNvPr id="4" name="Picture 3"/>
          <p:cNvPicPr>
            <a:picLocks noChangeAspect="1"/>
          </p:cNvPicPr>
          <p:nvPr/>
        </p:nvPicPr>
        <p:blipFill>
          <a:blip r:embed="rId2"/>
          <a:stretch>
            <a:fillRect/>
          </a:stretch>
        </p:blipFill>
        <p:spPr>
          <a:xfrm>
            <a:off x="0" y="0"/>
            <a:ext cx="4419600" cy="2324100"/>
          </a:xfrm>
          <a:prstGeom prst="rect">
            <a:avLst/>
          </a:prstGeom>
        </p:spPr>
      </p:pic>
      <p:pic>
        <p:nvPicPr>
          <p:cNvPr id="5" name="Picture 4"/>
          <p:cNvPicPr>
            <a:picLocks noChangeAspect="1"/>
          </p:cNvPicPr>
          <p:nvPr/>
        </p:nvPicPr>
        <p:blipFill>
          <a:blip r:embed="rId3"/>
          <a:stretch>
            <a:fillRect/>
          </a:stretch>
        </p:blipFill>
        <p:spPr>
          <a:xfrm>
            <a:off x="0" y="2430072"/>
            <a:ext cx="4636394" cy="2856706"/>
          </a:xfrm>
          <a:prstGeom prst="rect">
            <a:avLst/>
          </a:prstGeom>
        </p:spPr>
      </p:pic>
      <p:pic>
        <p:nvPicPr>
          <p:cNvPr id="6" name="Picture 5"/>
          <p:cNvPicPr>
            <a:picLocks noChangeAspect="1"/>
          </p:cNvPicPr>
          <p:nvPr/>
        </p:nvPicPr>
        <p:blipFill>
          <a:blip r:embed="rId4"/>
          <a:stretch>
            <a:fillRect/>
          </a:stretch>
        </p:blipFill>
        <p:spPr>
          <a:xfrm>
            <a:off x="0" y="5146519"/>
            <a:ext cx="4636394" cy="1711482"/>
          </a:xfrm>
          <a:prstGeom prst="rect">
            <a:avLst/>
          </a:prstGeom>
        </p:spPr>
      </p:pic>
    </p:spTree>
    <p:extLst>
      <p:ext uri="{BB962C8B-B14F-4D97-AF65-F5344CB8AC3E}">
        <p14:creationId xmlns:p14="http://schemas.microsoft.com/office/powerpoint/2010/main" val="1440515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8005"/>
            <a:ext cx="10515600" cy="974278"/>
          </a:xfrm>
        </p:spPr>
        <p:txBody>
          <a:bodyPr>
            <a:normAutofit fontScale="90000"/>
          </a:bodyPr>
          <a:lstStyle/>
          <a:p>
            <a:pPr fontAlgn="base"/>
            <a:r>
              <a:rPr lang="en-US" b="1" i="1" dirty="0" smtClean="0">
                <a:solidFill>
                  <a:srgbClr val="C00000"/>
                </a:solidFill>
              </a:rPr>
              <a:t>Machine Learning - </a:t>
            </a:r>
            <a:r>
              <a:rPr lang="en-US" b="1" i="1" dirty="0">
                <a:solidFill>
                  <a:srgbClr val="C00000"/>
                </a:solidFill>
              </a:rPr>
              <a:t>An </a:t>
            </a:r>
            <a:r>
              <a:rPr lang="en-US" b="1" i="1" dirty="0" smtClean="0">
                <a:solidFill>
                  <a:srgbClr val="C00000"/>
                </a:solidFill>
              </a:rPr>
              <a:t>Introduction</a:t>
            </a:r>
            <a:r>
              <a:rPr lang="en-US" b="1" i="1" dirty="0">
                <a:solidFill>
                  <a:srgbClr val="C00000"/>
                </a:solidFill>
              </a:rPr>
              <a:t/>
            </a:r>
            <a:br>
              <a:rPr lang="en-US" b="1" i="1" dirty="0">
                <a:solidFill>
                  <a:srgbClr val="C00000"/>
                </a:solidFill>
              </a:rPr>
            </a:br>
            <a:r>
              <a:rPr lang="en-US" b="1" i="1" dirty="0">
                <a:solidFill>
                  <a:srgbClr val="C00000"/>
                </a:solidFill>
              </a:rPr>
              <a:t/>
            </a:r>
            <a:br>
              <a:rPr lang="en-US" b="1" i="1" dirty="0">
                <a:solidFill>
                  <a:srgbClr val="C00000"/>
                </a:solidFill>
              </a:rPr>
            </a:br>
            <a:endParaRPr lang="en-US" b="1" i="1" dirty="0">
              <a:solidFill>
                <a:srgbClr val="C00000"/>
              </a:solidFill>
            </a:endParaRPr>
          </a:p>
        </p:txBody>
      </p:sp>
      <p:sp>
        <p:nvSpPr>
          <p:cNvPr id="3" name="Content Placeholder 2"/>
          <p:cNvSpPr>
            <a:spLocks noGrp="1"/>
          </p:cNvSpPr>
          <p:nvPr>
            <p:ph idx="1"/>
          </p:nvPr>
        </p:nvSpPr>
        <p:spPr>
          <a:xfrm>
            <a:off x="3593206" y="1466648"/>
            <a:ext cx="8598794" cy="5391352"/>
          </a:xfrm>
        </p:spPr>
        <p:txBody>
          <a:bodyPr>
            <a:normAutofit/>
          </a:bodyPr>
          <a:lstStyle/>
          <a:p>
            <a:r>
              <a:rPr lang="en-US" dirty="0" smtClean="0"/>
              <a:t>Was </a:t>
            </a:r>
            <a:r>
              <a:rPr lang="en-US" dirty="0"/>
              <a:t>coined by Arthur Samuel in 1959, an American pioneer </a:t>
            </a:r>
            <a:endParaRPr lang="en-US" dirty="0" smtClean="0"/>
          </a:p>
          <a:p>
            <a:pPr marL="0" indent="0">
              <a:buNone/>
            </a:pPr>
            <a:endParaRPr lang="en-US" dirty="0" smtClean="0"/>
          </a:p>
          <a:p>
            <a:r>
              <a:rPr lang="en-US" b="1" i="1" dirty="0" smtClean="0">
                <a:solidFill>
                  <a:srgbClr val="7030A0"/>
                </a:solidFill>
              </a:rPr>
              <a:t>“</a:t>
            </a:r>
            <a:r>
              <a:rPr lang="en-US" b="1" i="1" dirty="0">
                <a:solidFill>
                  <a:srgbClr val="7030A0"/>
                </a:solidFill>
              </a:rPr>
              <a:t>I</a:t>
            </a:r>
            <a:r>
              <a:rPr lang="en-US" b="1" i="1" dirty="0" smtClean="0">
                <a:solidFill>
                  <a:srgbClr val="7030A0"/>
                </a:solidFill>
              </a:rPr>
              <a:t>t </a:t>
            </a:r>
            <a:r>
              <a:rPr lang="en-US" b="1" i="1" dirty="0">
                <a:solidFill>
                  <a:srgbClr val="7030A0"/>
                </a:solidFill>
              </a:rPr>
              <a:t>gives computers the ability to learn without being explicitly </a:t>
            </a:r>
            <a:r>
              <a:rPr lang="en-US" b="1" i="1" dirty="0" smtClean="0">
                <a:solidFill>
                  <a:srgbClr val="7030A0"/>
                </a:solidFill>
              </a:rPr>
              <a:t>programmed”.</a:t>
            </a:r>
          </a:p>
          <a:p>
            <a:endParaRPr lang="en-US" i="1" dirty="0">
              <a:solidFill>
                <a:srgbClr val="7030A0"/>
              </a:solidFill>
            </a:endParaRPr>
          </a:p>
          <a:p>
            <a:r>
              <a:rPr lang="en-US" dirty="0"/>
              <a:t>And in 1997, Tom Mitchell gave a “well-posed” mathematical and relational definition </a:t>
            </a:r>
            <a:r>
              <a:rPr lang="en-US" dirty="0" smtClean="0"/>
              <a:t>that</a:t>
            </a:r>
          </a:p>
          <a:p>
            <a:endParaRPr lang="en-US" dirty="0"/>
          </a:p>
          <a:p>
            <a:pPr marL="0" indent="0">
              <a:buNone/>
            </a:pPr>
            <a:endParaRPr lang="en-US" b="1" i="1" dirty="0">
              <a:solidFill>
                <a:srgbClr val="002060"/>
              </a:solidFill>
            </a:endParaRPr>
          </a:p>
        </p:txBody>
      </p:sp>
      <p:pic>
        <p:nvPicPr>
          <p:cNvPr id="4" name="Picture 2" descr="Machine Learning Tutorial for Beginners | Machine Learning with Pyth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80" y="1738648"/>
            <a:ext cx="3502026" cy="299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6629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 </a:t>
            </a:r>
            <a:r>
              <a:rPr lang="en-US" dirty="0" err="1"/>
              <a:t>Dataframe</a:t>
            </a:r>
            <a:endParaRPr lang="en-US" dirty="0"/>
          </a:p>
        </p:txBody>
      </p:sp>
      <p:sp>
        <p:nvSpPr>
          <p:cNvPr id="3" name="Content Placeholder 2"/>
          <p:cNvSpPr>
            <a:spLocks noGrp="1"/>
          </p:cNvSpPr>
          <p:nvPr>
            <p:ph idx="1"/>
          </p:nvPr>
        </p:nvSpPr>
        <p:spPr/>
        <p:txBody>
          <a:bodyPr/>
          <a:lstStyle/>
          <a:p>
            <a:r>
              <a:rPr lang="en-US" dirty="0"/>
              <a:t>i</a:t>
            </a:r>
            <a:r>
              <a:rPr lang="en-US" dirty="0" smtClean="0"/>
              <a:t>nfo –to get complete description of the data</a:t>
            </a:r>
          </a:p>
          <a:p>
            <a:r>
              <a:rPr lang="en-US" dirty="0"/>
              <a:t>s</a:t>
            </a:r>
            <a:r>
              <a:rPr lang="en-US" dirty="0" smtClean="0"/>
              <a:t>hape- how many no of rows and </a:t>
            </a:r>
            <a:r>
              <a:rPr lang="en-US" dirty="0" err="1" smtClean="0"/>
              <a:t>coloumns</a:t>
            </a:r>
            <a:endParaRPr lang="en-US" dirty="0" smtClean="0"/>
          </a:p>
          <a:p>
            <a:r>
              <a:rPr lang="en-US" dirty="0"/>
              <a:t>h</a:t>
            </a:r>
            <a:r>
              <a:rPr lang="en-US" dirty="0" smtClean="0"/>
              <a:t>ead – to read first few records (default - 5)</a:t>
            </a:r>
          </a:p>
          <a:p>
            <a:r>
              <a:rPr lang="en-US" dirty="0"/>
              <a:t>t</a:t>
            </a:r>
            <a:r>
              <a:rPr lang="en-US" dirty="0" smtClean="0"/>
              <a:t>ail -  to read last few records </a:t>
            </a:r>
            <a:r>
              <a:rPr lang="en-US" dirty="0"/>
              <a:t>(default - 5)</a:t>
            </a:r>
          </a:p>
          <a:p>
            <a:r>
              <a:rPr lang="en-US" dirty="0" err="1" smtClean="0"/>
              <a:t>drop_duplicate</a:t>
            </a:r>
            <a:r>
              <a:rPr lang="en-US" dirty="0" smtClean="0"/>
              <a:t> – removing duplicates in row (</a:t>
            </a:r>
            <a:r>
              <a:rPr lang="en-US" dirty="0" err="1" smtClean="0"/>
              <a:t>llr</a:t>
            </a:r>
            <a:r>
              <a:rPr lang="en-US" dirty="0" smtClean="0"/>
              <a:t> </a:t>
            </a:r>
            <a:r>
              <a:rPr lang="en-US" dirty="0" err="1" smtClean="0"/>
              <a:t>coloumns</a:t>
            </a:r>
            <a:r>
              <a:rPr lang="en-US" dirty="0" smtClean="0"/>
              <a:t> across the row)</a:t>
            </a:r>
          </a:p>
          <a:p>
            <a:pPr marL="0" indent="0">
              <a:buNone/>
            </a:pPr>
            <a:r>
              <a:rPr lang="en-US" dirty="0" smtClean="0"/>
              <a:t>	</a:t>
            </a:r>
            <a:r>
              <a:rPr lang="en-US" dirty="0" err="1"/>
              <a:t>i</a:t>
            </a:r>
            <a:r>
              <a:rPr lang="en-US" dirty="0" err="1" smtClean="0"/>
              <a:t>nplace</a:t>
            </a:r>
            <a:r>
              <a:rPr lang="en-US" dirty="0" smtClean="0"/>
              <a:t> =true (operation has to be performed on the </a:t>
            </a:r>
            <a:r>
              <a:rPr lang="en-US" dirty="0" err="1" smtClean="0"/>
              <a:t>dataframe</a:t>
            </a:r>
            <a:r>
              <a:rPr lang="en-US" dirty="0" smtClean="0"/>
              <a:t> and stored back in the </a:t>
            </a:r>
            <a:r>
              <a:rPr lang="en-US" dirty="0" err="1" smtClean="0"/>
              <a:t>dataframe</a:t>
            </a:r>
            <a:r>
              <a:rPr lang="en-US" dirty="0" smtClean="0"/>
              <a:t> itself)</a:t>
            </a:r>
          </a:p>
          <a:p>
            <a:pPr marL="0" indent="0">
              <a:buNone/>
            </a:pPr>
            <a:r>
              <a:rPr lang="en-US" dirty="0" smtClean="0"/>
              <a:t>	keep(first/last/false)  (if you have 3 rows with same entity)</a:t>
            </a:r>
            <a:endParaRPr lang="en-US" dirty="0"/>
          </a:p>
        </p:txBody>
      </p:sp>
    </p:spTree>
    <p:extLst>
      <p:ext uri="{BB962C8B-B14F-4D97-AF65-F5344CB8AC3E}">
        <p14:creationId xmlns:p14="http://schemas.microsoft.com/office/powerpoint/2010/main" val="2874500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 </a:t>
            </a:r>
            <a:r>
              <a:rPr lang="en-US" dirty="0" err="1"/>
              <a:t>Dataframe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10515599" cy="4351337"/>
          </a:xfrm>
          <a:prstGeom prst="rect">
            <a:avLst/>
          </a:prstGeom>
        </p:spPr>
      </p:pic>
    </p:spTree>
    <p:extLst>
      <p:ext uri="{BB962C8B-B14F-4D97-AF65-F5344CB8AC3E}">
        <p14:creationId xmlns:p14="http://schemas.microsoft.com/office/powerpoint/2010/main" val="31098822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 </a:t>
            </a:r>
            <a:r>
              <a:rPr lang="en-US" dirty="0" err="1"/>
              <a:t>Dataframe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34096" y="1690688"/>
            <a:ext cx="10619704" cy="4486275"/>
          </a:xfrm>
          <a:prstGeom prst="rect">
            <a:avLst/>
          </a:prstGeom>
        </p:spPr>
      </p:pic>
    </p:spTree>
    <p:extLst>
      <p:ext uri="{BB962C8B-B14F-4D97-AF65-F5344CB8AC3E}">
        <p14:creationId xmlns:p14="http://schemas.microsoft.com/office/powerpoint/2010/main" val="7457621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 </a:t>
            </a:r>
            <a:r>
              <a:rPr lang="en-US" dirty="0" smtClean="0"/>
              <a:t>Slicing</a:t>
            </a:r>
            <a:endParaRPr lang="en-US" dirty="0"/>
          </a:p>
        </p:txBody>
      </p:sp>
      <p:sp>
        <p:nvSpPr>
          <p:cNvPr id="3" name="Content Placeholder 2"/>
          <p:cNvSpPr>
            <a:spLocks noGrp="1"/>
          </p:cNvSpPr>
          <p:nvPr>
            <p:ph idx="1"/>
          </p:nvPr>
        </p:nvSpPr>
        <p:spPr/>
        <p:txBody>
          <a:bodyPr/>
          <a:lstStyle/>
          <a:p>
            <a:r>
              <a:rPr lang="en-US" dirty="0" err="1" smtClean="0"/>
              <a:t>loc</a:t>
            </a:r>
            <a:r>
              <a:rPr lang="en-US" dirty="0" smtClean="0"/>
              <a:t>  - by name  </a:t>
            </a:r>
          </a:p>
          <a:p>
            <a:r>
              <a:rPr lang="en-US" dirty="0" err="1"/>
              <a:t>i</a:t>
            </a:r>
            <a:r>
              <a:rPr lang="en-US" dirty="0" err="1" smtClean="0"/>
              <a:t>loc</a:t>
            </a:r>
            <a:r>
              <a:rPr lang="en-US" dirty="0" smtClean="0"/>
              <a:t> – by index</a:t>
            </a:r>
            <a:endParaRPr lang="en-US" dirty="0"/>
          </a:p>
        </p:txBody>
      </p:sp>
    </p:spTree>
    <p:extLst>
      <p:ext uri="{BB962C8B-B14F-4D97-AF65-F5344CB8AC3E}">
        <p14:creationId xmlns:p14="http://schemas.microsoft.com/office/powerpoint/2010/main" val="32974894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8000" b="1" i="1" dirty="0" smtClean="0">
                <a:solidFill>
                  <a:srgbClr val="92D050"/>
                </a:solidFill>
              </a:rPr>
              <a:t>Week 3</a:t>
            </a:r>
            <a:endParaRPr lang="en-US" sz="8000" dirty="0"/>
          </a:p>
        </p:txBody>
      </p:sp>
    </p:spTree>
    <p:extLst>
      <p:ext uri="{BB962C8B-B14F-4D97-AF65-F5344CB8AC3E}">
        <p14:creationId xmlns:p14="http://schemas.microsoft.com/office/powerpoint/2010/main" val="2391454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err="1" smtClean="0">
                <a:solidFill>
                  <a:srgbClr val="C00000"/>
                </a:solidFill>
              </a:rPr>
              <a:t>Pyplot</a:t>
            </a:r>
            <a:endParaRPr lang="en-US" b="1" i="1" dirty="0">
              <a:solidFill>
                <a:srgbClr val="C00000"/>
              </a:solidFill>
            </a:endParaRPr>
          </a:p>
        </p:txBody>
      </p:sp>
      <p:sp>
        <p:nvSpPr>
          <p:cNvPr id="3" name="Content Placeholder 2"/>
          <p:cNvSpPr>
            <a:spLocks noGrp="1"/>
          </p:cNvSpPr>
          <p:nvPr>
            <p:ph idx="1"/>
          </p:nvPr>
        </p:nvSpPr>
        <p:spPr>
          <a:xfrm>
            <a:off x="3618962" y="1825625"/>
            <a:ext cx="7734837" cy="4351338"/>
          </a:xfrm>
        </p:spPr>
        <p:txBody>
          <a:bodyPr/>
          <a:lstStyle/>
          <a:p>
            <a:pPr algn="just"/>
            <a:r>
              <a:rPr lang="en-US" dirty="0" err="1"/>
              <a:t>matplotlib.pyplot</a:t>
            </a:r>
            <a:r>
              <a:rPr lang="en-US" dirty="0"/>
              <a:t> is a collection of functions that make </a:t>
            </a:r>
            <a:r>
              <a:rPr lang="en-US" dirty="0" err="1"/>
              <a:t>matplotlib</a:t>
            </a:r>
            <a:r>
              <a:rPr lang="en-US" dirty="0"/>
              <a:t> work like MATLAB</a:t>
            </a:r>
            <a:r>
              <a:rPr lang="en-US" dirty="0" smtClean="0"/>
              <a:t>.</a:t>
            </a:r>
          </a:p>
          <a:p>
            <a:pPr algn="just"/>
            <a:endParaRPr lang="en-US" dirty="0"/>
          </a:p>
          <a:p>
            <a:pPr algn="just"/>
            <a:r>
              <a:rPr lang="en-US" dirty="0" smtClean="0"/>
              <a:t> </a:t>
            </a:r>
            <a:r>
              <a:rPr lang="en-US" dirty="0"/>
              <a:t>Each </a:t>
            </a:r>
            <a:r>
              <a:rPr lang="en-US" dirty="0" err="1"/>
              <a:t>pyplot</a:t>
            </a:r>
            <a:r>
              <a:rPr lang="en-US" dirty="0"/>
              <a:t> function makes some change to a figure: e.g., creates a figure, creates a plotting area in a figure, plots some lines in a plotting area, decorates the plot with labels, etc.</a:t>
            </a:r>
          </a:p>
          <a:p>
            <a:pPr algn="just"/>
            <a:endParaRPr lang="en-US" dirty="0"/>
          </a:p>
          <a:p>
            <a:pPr algn="just"/>
            <a:endParaRPr lang="en-US" dirty="0"/>
          </a:p>
        </p:txBody>
      </p:sp>
    </p:spTree>
    <p:extLst>
      <p:ext uri="{BB962C8B-B14F-4D97-AF65-F5344CB8AC3E}">
        <p14:creationId xmlns:p14="http://schemas.microsoft.com/office/powerpoint/2010/main" val="2907637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C00000"/>
                </a:solidFill>
              </a:rPr>
              <a:t>Types</a:t>
            </a:r>
            <a:endParaRPr lang="en-US" b="1" i="1" dirty="0">
              <a:solidFill>
                <a:srgbClr val="C00000"/>
              </a:solidFill>
            </a:endParaRPr>
          </a:p>
        </p:txBody>
      </p:sp>
      <p:sp>
        <p:nvSpPr>
          <p:cNvPr id="3" name="Content Placeholder 2"/>
          <p:cNvSpPr>
            <a:spLocks noGrp="1"/>
          </p:cNvSpPr>
          <p:nvPr>
            <p:ph idx="1"/>
          </p:nvPr>
        </p:nvSpPr>
        <p:spPr/>
        <p:txBody>
          <a:bodyPr>
            <a:normAutofit/>
          </a:bodyPr>
          <a:lstStyle/>
          <a:p>
            <a:r>
              <a:rPr lang="en-US" dirty="0" smtClean="0"/>
              <a:t>Line Plot</a:t>
            </a:r>
          </a:p>
          <a:p>
            <a:r>
              <a:rPr lang="en-US" dirty="0" smtClean="0"/>
              <a:t>Scatter</a:t>
            </a:r>
          </a:p>
          <a:p>
            <a:r>
              <a:rPr lang="en-US" dirty="0" smtClean="0"/>
              <a:t>Pie</a:t>
            </a:r>
          </a:p>
          <a:p>
            <a:r>
              <a:rPr lang="en-US" dirty="0" smtClean="0"/>
              <a:t>Bar Charts</a:t>
            </a:r>
          </a:p>
          <a:p>
            <a:r>
              <a:rPr lang="en-US" dirty="0" smtClean="0"/>
              <a:t>Twin Axes</a:t>
            </a:r>
          </a:p>
          <a:p>
            <a:r>
              <a:rPr lang="en-US" dirty="0" smtClean="0"/>
              <a:t>Histograms</a:t>
            </a:r>
          </a:p>
          <a:p>
            <a:r>
              <a:rPr lang="en-US" dirty="0" smtClean="0"/>
              <a:t>Subplots</a:t>
            </a:r>
          </a:p>
          <a:p>
            <a:r>
              <a:rPr lang="en-US" dirty="0" smtClean="0"/>
              <a:t>3D Plots</a:t>
            </a:r>
            <a:endParaRPr lang="en-US" dirty="0"/>
          </a:p>
        </p:txBody>
      </p:sp>
    </p:spTree>
    <p:extLst>
      <p:ext uri="{BB962C8B-B14F-4D97-AF65-F5344CB8AC3E}">
        <p14:creationId xmlns:p14="http://schemas.microsoft.com/office/powerpoint/2010/main" val="3534653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2D Graph Structure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76680" y="1951038"/>
            <a:ext cx="8178689" cy="4360862"/>
          </a:xfrm>
          <a:prstGeom prst="rect">
            <a:avLst/>
          </a:prstGeom>
        </p:spPr>
      </p:pic>
    </p:spTree>
    <p:extLst>
      <p:ext uri="{BB962C8B-B14F-4D97-AF65-F5344CB8AC3E}">
        <p14:creationId xmlns:p14="http://schemas.microsoft.com/office/powerpoint/2010/main" val="5047861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Pyplot</a:t>
            </a:r>
            <a:r>
              <a:rPr lang="en-US" dirty="0" smtClean="0"/>
              <a:t> General</a:t>
            </a:r>
            <a:endParaRPr lang="en-US" dirty="0"/>
          </a:p>
        </p:txBody>
      </p:sp>
      <p:sp>
        <p:nvSpPr>
          <p:cNvPr id="3" name="Content Placeholder 2"/>
          <p:cNvSpPr>
            <a:spLocks noGrp="1"/>
          </p:cNvSpPr>
          <p:nvPr>
            <p:ph idx="1"/>
          </p:nvPr>
        </p:nvSpPr>
        <p:spPr/>
        <p:txBody>
          <a:bodyPr/>
          <a:lstStyle/>
          <a:p>
            <a:r>
              <a:rPr lang="en-US" dirty="0" err="1" smtClean="0"/>
              <a:t>Xlabel</a:t>
            </a:r>
            <a:r>
              <a:rPr lang="en-US" dirty="0" smtClean="0"/>
              <a:t>, </a:t>
            </a:r>
            <a:r>
              <a:rPr lang="en-US" dirty="0" err="1" smtClean="0"/>
              <a:t>Ylabel</a:t>
            </a:r>
            <a:endParaRPr lang="en-US" dirty="0" smtClean="0"/>
          </a:p>
          <a:p>
            <a:r>
              <a:rPr lang="en-US" dirty="0" err="1" smtClean="0"/>
              <a:t>Xticks</a:t>
            </a:r>
            <a:r>
              <a:rPr lang="en-US" dirty="0" smtClean="0"/>
              <a:t>, </a:t>
            </a:r>
            <a:r>
              <a:rPr lang="en-US" dirty="0" err="1" smtClean="0"/>
              <a:t>Yticks</a:t>
            </a:r>
            <a:endParaRPr lang="en-US" dirty="0" smtClean="0"/>
          </a:p>
          <a:p>
            <a:r>
              <a:rPr lang="en-US" dirty="0" smtClean="0"/>
              <a:t>Legend</a:t>
            </a:r>
          </a:p>
          <a:p>
            <a:r>
              <a:rPr lang="en-US" dirty="0" smtClean="0"/>
              <a:t>Title</a:t>
            </a:r>
          </a:p>
          <a:p>
            <a:r>
              <a:rPr lang="en-US" dirty="0" err="1" smtClean="0"/>
              <a:t>Xlim</a:t>
            </a:r>
            <a:r>
              <a:rPr lang="en-US" dirty="0" smtClean="0"/>
              <a:t>, </a:t>
            </a:r>
            <a:r>
              <a:rPr lang="en-US" dirty="0" err="1" smtClean="0"/>
              <a:t>Ylim</a:t>
            </a:r>
            <a:endParaRPr lang="en-US" dirty="0" smtClean="0"/>
          </a:p>
          <a:p>
            <a:r>
              <a:rPr lang="en-US" dirty="0" smtClean="0"/>
              <a:t>Figure -&gt; size</a:t>
            </a:r>
          </a:p>
          <a:p>
            <a:r>
              <a:rPr lang="en-US" dirty="0" err="1" smtClean="0"/>
              <a:t>Savefig</a:t>
            </a:r>
            <a:endParaRPr lang="en-US" dirty="0" smtClean="0"/>
          </a:p>
          <a:p>
            <a:r>
              <a:rPr lang="en-US" dirty="0" smtClean="0"/>
              <a:t>Show</a:t>
            </a:r>
          </a:p>
          <a:p>
            <a:endParaRPr lang="en-US" dirty="0"/>
          </a:p>
        </p:txBody>
      </p:sp>
    </p:spTree>
    <p:extLst>
      <p:ext uri="{BB962C8B-B14F-4D97-AF65-F5344CB8AC3E}">
        <p14:creationId xmlns:p14="http://schemas.microsoft.com/office/powerpoint/2010/main" val="20167161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2" y="1704528"/>
            <a:ext cx="2664853" cy="1325563"/>
          </a:xfrm>
        </p:spPr>
        <p:txBody>
          <a:bodyPr/>
          <a:lstStyle/>
          <a:p>
            <a:r>
              <a:rPr lang="en-US" b="1" i="1" dirty="0" err="1" smtClean="0">
                <a:solidFill>
                  <a:srgbClr val="C00000"/>
                </a:solidFill>
              </a:rPr>
              <a:t>Seaborn</a:t>
            </a:r>
            <a:r>
              <a:rPr lang="en-US" b="1" i="1" dirty="0" smtClean="0">
                <a:solidFill>
                  <a:srgbClr val="C00000"/>
                </a:solidFill>
              </a:rPr>
              <a:t> </a:t>
            </a:r>
            <a:endParaRPr lang="en-US" b="1" i="1" dirty="0">
              <a:solidFill>
                <a:srgbClr val="C00000"/>
              </a:solidFill>
            </a:endParaRPr>
          </a:p>
        </p:txBody>
      </p:sp>
      <p:sp>
        <p:nvSpPr>
          <p:cNvPr id="3" name="Content Placeholder 2"/>
          <p:cNvSpPr>
            <a:spLocks noGrp="1"/>
          </p:cNvSpPr>
          <p:nvPr>
            <p:ph idx="1"/>
          </p:nvPr>
        </p:nvSpPr>
        <p:spPr>
          <a:xfrm>
            <a:off x="3709115" y="473343"/>
            <a:ext cx="8249992" cy="5553969"/>
          </a:xfrm>
        </p:spPr>
        <p:txBody>
          <a:bodyPr>
            <a:normAutofit/>
          </a:bodyPr>
          <a:lstStyle/>
          <a:p>
            <a:pPr algn="just"/>
            <a:r>
              <a:rPr lang="en-US" dirty="0" smtClean="0"/>
              <a:t>It is </a:t>
            </a:r>
            <a:r>
              <a:rPr lang="en-US" dirty="0"/>
              <a:t>an </a:t>
            </a:r>
            <a:r>
              <a:rPr lang="en-US" b="1" i="1" dirty="0">
                <a:solidFill>
                  <a:srgbClr val="002060"/>
                </a:solidFill>
              </a:rPr>
              <a:t>amazing visualization library </a:t>
            </a:r>
            <a:r>
              <a:rPr lang="en-US" dirty="0"/>
              <a:t>for statistical graphics plotting in Python. </a:t>
            </a:r>
            <a:endParaRPr lang="en-US" dirty="0" smtClean="0"/>
          </a:p>
          <a:p>
            <a:pPr algn="just"/>
            <a:endParaRPr lang="en-US" dirty="0"/>
          </a:p>
          <a:p>
            <a:pPr algn="just"/>
            <a:r>
              <a:rPr lang="en-US" dirty="0" smtClean="0"/>
              <a:t>It </a:t>
            </a:r>
            <a:r>
              <a:rPr lang="en-US" dirty="0"/>
              <a:t>provides beautiful </a:t>
            </a:r>
            <a:r>
              <a:rPr lang="en-US" b="1" i="1" dirty="0">
                <a:solidFill>
                  <a:srgbClr val="002060"/>
                </a:solidFill>
              </a:rPr>
              <a:t>default styles and color palettes</a:t>
            </a:r>
            <a:r>
              <a:rPr lang="en-US" dirty="0"/>
              <a:t> to make statistical plots more attractive. </a:t>
            </a:r>
            <a:endParaRPr lang="en-US" dirty="0" smtClean="0"/>
          </a:p>
          <a:p>
            <a:pPr algn="just"/>
            <a:endParaRPr lang="en-US" dirty="0"/>
          </a:p>
          <a:p>
            <a:pPr algn="just"/>
            <a:r>
              <a:rPr lang="en-US" dirty="0" smtClean="0"/>
              <a:t>It </a:t>
            </a:r>
            <a:r>
              <a:rPr lang="en-US" dirty="0"/>
              <a:t>is built on </a:t>
            </a:r>
            <a:r>
              <a:rPr lang="en-US" b="1" i="1" dirty="0">
                <a:solidFill>
                  <a:srgbClr val="002060"/>
                </a:solidFill>
              </a:rPr>
              <a:t>the top of </a:t>
            </a:r>
            <a:r>
              <a:rPr lang="en-US" b="1" i="1" dirty="0" err="1">
                <a:solidFill>
                  <a:srgbClr val="002060"/>
                </a:solidFill>
              </a:rPr>
              <a:t>matplotlib</a:t>
            </a:r>
            <a:r>
              <a:rPr lang="en-US" b="1" i="1" dirty="0">
                <a:solidFill>
                  <a:srgbClr val="002060"/>
                </a:solidFill>
              </a:rPr>
              <a:t> library </a:t>
            </a:r>
            <a:r>
              <a:rPr lang="en-US" dirty="0"/>
              <a:t>and also closely integrated to the data structures from pandas</a:t>
            </a:r>
            <a:r>
              <a:rPr lang="en-US" dirty="0" smtClean="0"/>
              <a:t>.</a:t>
            </a:r>
          </a:p>
          <a:p>
            <a:pPr marL="0" indent="0" algn="just">
              <a:buNone/>
            </a:pPr>
            <a:endParaRPr lang="en-US" dirty="0"/>
          </a:p>
          <a:p>
            <a:pPr algn="just"/>
            <a:r>
              <a:rPr lang="en-US" dirty="0" err="1"/>
              <a:t>Seaborn</a:t>
            </a:r>
            <a:r>
              <a:rPr lang="en-US" dirty="0"/>
              <a:t> aims to </a:t>
            </a:r>
            <a:r>
              <a:rPr lang="en-US" b="1" i="1" dirty="0">
                <a:solidFill>
                  <a:srgbClr val="002060"/>
                </a:solidFill>
              </a:rPr>
              <a:t>make visualization </a:t>
            </a:r>
            <a:r>
              <a:rPr lang="en-US" dirty="0"/>
              <a:t>the central part of </a:t>
            </a:r>
            <a:r>
              <a:rPr lang="en-US" b="1" i="1" dirty="0">
                <a:solidFill>
                  <a:srgbClr val="002060"/>
                </a:solidFill>
              </a:rPr>
              <a:t>exploring and understanding data</a:t>
            </a:r>
          </a:p>
        </p:txBody>
      </p:sp>
    </p:spTree>
    <p:extLst>
      <p:ext uri="{BB962C8B-B14F-4D97-AF65-F5344CB8AC3E}">
        <p14:creationId xmlns:p14="http://schemas.microsoft.com/office/powerpoint/2010/main" val="3175140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8005"/>
            <a:ext cx="10515600" cy="974278"/>
          </a:xfrm>
        </p:spPr>
        <p:txBody>
          <a:bodyPr>
            <a:normAutofit fontScale="90000"/>
          </a:bodyPr>
          <a:lstStyle/>
          <a:p>
            <a:pPr fontAlgn="base"/>
            <a:r>
              <a:rPr lang="en-US" b="1" i="1" dirty="0" smtClean="0">
                <a:solidFill>
                  <a:srgbClr val="C00000"/>
                </a:solidFill>
              </a:rPr>
              <a:t>Machine Learning - </a:t>
            </a:r>
            <a:r>
              <a:rPr lang="en-US" b="1" i="1" dirty="0">
                <a:solidFill>
                  <a:srgbClr val="C00000"/>
                </a:solidFill>
              </a:rPr>
              <a:t>An </a:t>
            </a:r>
            <a:r>
              <a:rPr lang="en-US" b="1" i="1" dirty="0" smtClean="0">
                <a:solidFill>
                  <a:srgbClr val="C00000"/>
                </a:solidFill>
              </a:rPr>
              <a:t>Introduction</a:t>
            </a:r>
            <a:r>
              <a:rPr lang="en-US" b="1" i="1" dirty="0">
                <a:solidFill>
                  <a:srgbClr val="C00000"/>
                </a:solidFill>
              </a:rPr>
              <a:t/>
            </a:r>
            <a:br>
              <a:rPr lang="en-US" b="1" i="1" dirty="0">
                <a:solidFill>
                  <a:srgbClr val="C00000"/>
                </a:solidFill>
              </a:rPr>
            </a:br>
            <a:r>
              <a:rPr lang="en-US" b="1" i="1" dirty="0">
                <a:solidFill>
                  <a:srgbClr val="C00000"/>
                </a:solidFill>
              </a:rPr>
              <a:t/>
            </a:r>
            <a:br>
              <a:rPr lang="en-US" b="1" i="1" dirty="0">
                <a:solidFill>
                  <a:srgbClr val="C00000"/>
                </a:solidFill>
              </a:rPr>
            </a:br>
            <a:endParaRPr lang="en-US" b="1" i="1" dirty="0">
              <a:solidFill>
                <a:srgbClr val="C00000"/>
              </a:solidFill>
            </a:endParaRPr>
          </a:p>
        </p:txBody>
      </p:sp>
      <p:sp>
        <p:nvSpPr>
          <p:cNvPr id="3" name="Content Placeholder 2"/>
          <p:cNvSpPr>
            <a:spLocks noGrp="1"/>
          </p:cNvSpPr>
          <p:nvPr>
            <p:ph idx="1"/>
          </p:nvPr>
        </p:nvSpPr>
        <p:spPr>
          <a:xfrm>
            <a:off x="2653047" y="785611"/>
            <a:ext cx="9401577" cy="5391352"/>
          </a:xfrm>
        </p:spPr>
        <p:txBody>
          <a:bodyPr>
            <a:normAutofit/>
          </a:bodyPr>
          <a:lstStyle/>
          <a:p>
            <a:endParaRPr lang="en-US" dirty="0"/>
          </a:p>
          <a:p>
            <a:r>
              <a:rPr lang="en-US" dirty="0" smtClean="0"/>
              <a:t> </a:t>
            </a:r>
            <a:r>
              <a:rPr lang="en-US" b="1" i="1" dirty="0" smtClean="0">
                <a:solidFill>
                  <a:schemeClr val="accent6">
                    <a:lumMod val="50000"/>
                  </a:schemeClr>
                </a:solidFill>
              </a:rPr>
              <a:t>A </a:t>
            </a:r>
            <a:r>
              <a:rPr lang="en-US" b="1" i="1" dirty="0">
                <a:solidFill>
                  <a:schemeClr val="accent6">
                    <a:lumMod val="50000"/>
                  </a:schemeClr>
                </a:solidFill>
              </a:rPr>
              <a:t>computer program is said to learn </a:t>
            </a:r>
            <a:r>
              <a:rPr lang="en-US" b="1" i="1" dirty="0" smtClean="0">
                <a:solidFill>
                  <a:schemeClr val="accent6">
                    <a:lumMod val="50000"/>
                  </a:schemeClr>
                </a:solidFill>
              </a:rPr>
              <a:t>from: </a:t>
            </a:r>
          </a:p>
          <a:p>
            <a:endParaRPr lang="en-US" b="1" i="1" dirty="0" smtClean="0">
              <a:solidFill>
                <a:schemeClr val="accent4">
                  <a:lumMod val="50000"/>
                </a:schemeClr>
              </a:solidFill>
            </a:endParaRPr>
          </a:p>
          <a:p>
            <a:pPr marL="0" indent="0">
              <a:buNone/>
            </a:pPr>
            <a:r>
              <a:rPr lang="en-US" b="1" i="1" dirty="0" smtClean="0">
                <a:solidFill>
                  <a:schemeClr val="accent4">
                    <a:lumMod val="50000"/>
                  </a:schemeClr>
                </a:solidFill>
              </a:rPr>
              <a:t>		  experience </a:t>
            </a:r>
            <a:r>
              <a:rPr lang="en-US" b="1" i="1" dirty="0">
                <a:solidFill>
                  <a:schemeClr val="accent4">
                    <a:lumMod val="50000"/>
                  </a:schemeClr>
                </a:solidFill>
              </a:rPr>
              <a:t>E with respect to some task </a:t>
            </a:r>
            <a:r>
              <a:rPr lang="en-US" b="1" i="1" dirty="0" smtClean="0">
                <a:solidFill>
                  <a:schemeClr val="accent4">
                    <a:lumMod val="50000"/>
                  </a:schemeClr>
                </a:solidFill>
              </a:rPr>
              <a:t>T</a:t>
            </a:r>
          </a:p>
          <a:p>
            <a:pPr marL="0" indent="0">
              <a:buNone/>
            </a:pPr>
            <a:r>
              <a:rPr lang="en-US" b="1" i="1" dirty="0">
                <a:solidFill>
                  <a:schemeClr val="accent4">
                    <a:lumMod val="50000"/>
                  </a:schemeClr>
                </a:solidFill>
              </a:rPr>
              <a:t>	</a:t>
            </a:r>
            <a:r>
              <a:rPr lang="en-US" b="1" i="1" dirty="0" smtClean="0">
                <a:solidFill>
                  <a:schemeClr val="accent4">
                    <a:lumMod val="50000"/>
                  </a:schemeClr>
                </a:solidFill>
              </a:rPr>
              <a:t>			and </a:t>
            </a:r>
          </a:p>
          <a:p>
            <a:pPr marL="0" indent="0">
              <a:buNone/>
            </a:pPr>
            <a:r>
              <a:rPr lang="en-US" b="1" i="1" dirty="0">
                <a:solidFill>
                  <a:schemeClr val="accent4">
                    <a:lumMod val="50000"/>
                  </a:schemeClr>
                </a:solidFill>
              </a:rPr>
              <a:t>	</a:t>
            </a:r>
            <a:r>
              <a:rPr lang="en-US" b="1" i="1" dirty="0" smtClean="0">
                <a:solidFill>
                  <a:schemeClr val="accent4">
                    <a:lumMod val="50000"/>
                  </a:schemeClr>
                </a:solidFill>
              </a:rPr>
              <a:t>	         some </a:t>
            </a:r>
            <a:r>
              <a:rPr lang="en-US" b="1" i="1" dirty="0">
                <a:solidFill>
                  <a:schemeClr val="accent4">
                    <a:lumMod val="50000"/>
                  </a:schemeClr>
                </a:solidFill>
              </a:rPr>
              <a:t>performance measure P, </a:t>
            </a:r>
            <a:endParaRPr lang="en-US" b="1" i="1" dirty="0" smtClean="0">
              <a:solidFill>
                <a:schemeClr val="accent4">
                  <a:lumMod val="50000"/>
                </a:schemeClr>
              </a:solidFill>
            </a:endParaRPr>
          </a:p>
          <a:p>
            <a:pPr marL="0" indent="0">
              <a:buNone/>
            </a:pPr>
            <a:endParaRPr lang="en-US" b="1" i="1" dirty="0" smtClean="0">
              <a:solidFill>
                <a:schemeClr val="accent4">
                  <a:lumMod val="50000"/>
                </a:schemeClr>
              </a:solidFill>
            </a:endParaRPr>
          </a:p>
          <a:p>
            <a:pPr marL="0" indent="0">
              <a:buNone/>
            </a:pPr>
            <a:r>
              <a:rPr lang="en-US" b="1" i="1" dirty="0" smtClean="0">
                <a:solidFill>
                  <a:schemeClr val="accent4">
                    <a:lumMod val="50000"/>
                  </a:schemeClr>
                </a:solidFill>
              </a:rPr>
              <a:t>		</a:t>
            </a:r>
            <a:r>
              <a:rPr lang="en-US" b="1" i="1" dirty="0" smtClean="0">
                <a:solidFill>
                  <a:srgbClr val="002060"/>
                </a:solidFill>
              </a:rPr>
              <a:t>if </a:t>
            </a:r>
            <a:r>
              <a:rPr lang="en-US" b="1" i="1" dirty="0">
                <a:solidFill>
                  <a:srgbClr val="002060"/>
                </a:solidFill>
              </a:rPr>
              <a:t>its performance on T, as measured by P, </a:t>
            </a:r>
            <a:endParaRPr lang="en-US" b="1" i="1" dirty="0" smtClean="0">
              <a:solidFill>
                <a:srgbClr val="002060"/>
              </a:solidFill>
            </a:endParaRPr>
          </a:p>
          <a:p>
            <a:pPr marL="0" indent="0">
              <a:buNone/>
            </a:pPr>
            <a:r>
              <a:rPr lang="en-US" b="1" i="1" dirty="0" smtClean="0">
                <a:solidFill>
                  <a:srgbClr val="002060"/>
                </a:solidFill>
              </a:rPr>
              <a:t>				improves</a:t>
            </a:r>
          </a:p>
          <a:p>
            <a:pPr marL="0" indent="0">
              <a:buNone/>
            </a:pPr>
            <a:r>
              <a:rPr lang="en-US" b="1" i="1" dirty="0" smtClean="0">
                <a:solidFill>
                  <a:srgbClr val="002060"/>
                </a:solidFill>
              </a:rPr>
              <a:t>			</a:t>
            </a:r>
            <a:r>
              <a:rPr lang="en-US" b="1" i="1" dirty="0">
                <a:solidFill>
                  <a:srgbClr val="002060"/>
                </a:solidFill>
              </a:rPr>
              <a:t> </a:t>
            </a:r>
            <a:r>
              <a:rPr lang="en-US" b="1" i="1" dirty="0" smtClean="0">
                <a:solidFill>
                  <a:srgbClr val="002060"/>
                </a:solidFill>
              </a:rPr>
              <a:t>     with experience E</a:t>
            </a:r>
            <a:r>
              <a:rPr lang="en-US" b="1" i="1" dirty="0">
                <a:solidFill>
                  <a:srgbClr val="002060"/>
                </a:solidFill>
              </a:rPr>
              <a:t>   </a:t>
            </a:r>
          </a:p>
        </p:txBody>
      </p:sp>
      <p:pic>
        <p:nvPicPr>
          <p:cNvPr id="2050" name="Picture 2" descr="Machine Learning Tutorial for Beginners | Machine Learning with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99" y="2408349"/>
            <a:ext cx="3939907" cy="3567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3648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760" y="1434072"/>
            <a:ext cx="4340180" cy="1325563"/>
          </a:xfrm>
        </p:spPr>
        <p:txBody>
          <a:bodyPr>
            <a:noAutofit/>
          </a:bodyPr>
          <a:lstStyle/>
          <a:p>
            <a:pPr algn="ctr"/>
            <a:r>
              <a:rPr lang="en-US" sz="3600" b="1" i="1" dirty="0" smtClean="0">
                <a:solidFill>
                  <a:srgbClr val="C00000"/>
                </a:solidFill>
              </a:rPr>
              <a:t>  Different categories</a:t>
            </a:r>
            <a:br>
              <a:rPr lang="en-US" sz="3600" b="1" i="1" dirty="0" smtClean="0">
                <a:solidFill>
                  <a:srgbClr val="C00000"/>
                </a:solidFill>
              </a:rPr>
            </a:br>
            <a:r>
              <a:rPr lang="en-US" sz="3600" b="1" i="1" dirty="0" smtClean="0">
                <a:solidFill>
                  <a:srgbClr val="C00000"/>
                </a:solidFill>
              </a:rPr>
              <a:t> </a:t>
            </a:r>
            <a:r>
              <a:rPr lang="en-US" sz="3600" b="1" i="1" dirty="0">
                <a:solidFill>
                  <a:srgbClr val="C00000"/>
                </a:solidFill>
              </a:rPr>
              <a:t>of plot </a:t>
            </a:r>
            <a:r>
              <a:rPr lang="en-US" sz="3600" b="1" i="1" dirty="0" smtClean="0">
                <a:solidFill>
                  <a:srgbClr val="C00000"/>
                </a:solidFill>
              </a:rPr>
              <a:t>in </a:t>
            </a:r>
            <a:br>
              <a:rPr lang="en-US" sz="3600" b="1" i="1" dirty="0" smtClean="0">
                <a:solidFill>
                  <a:srgbClr val="C00000"/>
                </a:solidFill>
              </a:rPr>
            </a:br>
            <a:r>
              <a:rPr lang="en-US" sz="3600" b="1" i="1" dirty="0" err="1" smtClean="0">
                <a:solidFill>
                  <a:srgbClr val="C00000"/>
                </a:solidFill>
              </a:rPr>
              <a:t>Seaborn</a:t>
            </a:r>
            <a:endParaRPr lang="en-US" sz="3600" b="1" i="1" dirty="0">
              <a:solidFill>
                <a:srgbClr val="C00000"/>
              </a:solidFill>
            </a:endParaRPr>
          </a:p>
        </p:txBody>
      </p:sp>
      <p:sp>
        <p:nvSpPr>
          <p:cNvPr id="3" name="Content Placeholder 2"/>
          <p:cNvSpPr>
            <a:spLocks noGrp="1"/>
          </p:cNvSpPr>
          <p:nvPr>
            <p:ph idx="1"/>
          </p:nvPr>
        </p:nvSpPr>
        <p:spPr>
          <a:xfrm>
            <a:off x="3683357" y="99856"/>
            <a:ext cx="8249992" cy="6758144"/>
          </a:xfrm>
        </p:spPr>
        <p:txBody>
          <a:bodyPr>
            <a:normAutofit fontScale="77500" lnSpcReduction="20000"/>
          </a:bodyPr>
          <a:lstStyle/>
          <a:p>
            <a:pPr algn="just" fontAlgn="base"/>
            <a:r>
              <a:rPr lang="en-US" dirty="0" smtClean="0"/>
              <a:t>Plots </a:t>
            </a:r>
            <a:r>
              <a:rPr lang="en-US" dirty="0"/>
              <a:t>are basically used for visualizing the relationship between variables. </a:t>
            </a:r>
            <a:endParaRPr lang="en-US" dirty="0" smtClean="0"/>
          </a:p>
          <a:p>
            <a:pPr algn="just" fontAlgn="base"/>
            <a:endParaRPr lang="en-US" dirty="0"/>
          </a:p>
          <a:p>
            <a:pPr algn="just" fontAlgn="base"/>
            <a:r>
              <a:rPr lang="en-US" dirty="0" smtClean="0"/>
              <a:t>Those </a:t>
            </a:r>
            <a:r>
              <a:rPr lang="en-US" dirty="0"/>
              <a:t>variables can be either be completely numerical or a category like a group, class or division. </a:t>
            </a:r>
            <a:endParaRPr lang="en-US" dirty="0" smtClean="0"/>
          </a:p>
          <a:p>
            <a:pPr algn="just" fontAlgn="base"/>
            <a:endParaRPr lang="en-US" dirty="0"/>
          </a:p>
          <a:p>
            <a:pPr algn="just" fontAlgn="base"/>
            <a:r>
              <a:rPr lang="en-US" dirty="0" err="1" smtClean="0"/>
              <a:t>Seaborn</a:t>
            </a:r>
            <a:r>
              <a:rPr lang="en-US" dirty="0" smtClean="0"/>
              <a:t> </a:t>
            </a:r>
            <a:r>
              <a:rPr lang="en-US" dirty="0"/>
              <a:t>divides plot into the below categories </a:t>
            </a:r>
          </a:p>
          <a:p>
            <a:pPr algn="just" fontAlgn="base"/>
            <a:endParaRPr lang="en-US" b="1" i="1" dirty="0" smtClean="0">
              <a:solidFill>
                <a:srgbClr val="002060"/>
              </a:solidFill>
            </a:endParaRPr>
          </a:p>
          <a:p>
            <a:pPr algn="just" fontAlgn="base"/>
            <a:r>
              <a:rPr lang="en-US" b="1" i="1" dirty="0">
                <a:solidFill>
                  <a:srgbClr val="7030A0"/>
                </a:solidFill>
              </a:rPr>
              <a:t>Relational plots: </a:t>
            </a:r>
            <a:r>
              <a:rPr lang="en-US" dirty="0"/>
              <a:t>This plot is used to understand the </a:t>
            </a:r>
            <a:r>
              <a:rPr lang="en-US" b="1" dirty="0">
                <a:solidFill>
                  <a:srgbClr val="FF0000"/>
                </a:solidFill>
              </a:rPr>
              <a:t>relation between two variables</a:t>
            </a:r>
            <a:r>
              <a:rPr lang="en-US" b="1" dirty="0" smtClean="0">
                <a:solidFill>
                  <a:srgbClr val="FF0000"/>
                </a:solidFill>
              </a:rPr>
              <a:t>.</a:t>
            </a:r>
            <a:endParaRPr lang="en-US" b="1" dirty="0">
              <a:solidFill>
                <a:srgbClr val="FF0000"/>
              </a:solidFill>
            </a:endParaRPr>
          </a:p>
          <a:p>
            <a:pPr algn="just" fontAlgn="base"/>
            <a:r>
              <a:rPr lang="en-US" b="1" i="1" dirty="0">
                <a:solidFill>
                  <a:srgbClr val="7030A0"/>
                </a:solidFill>
              </a:rPr>
              <a:t>Categorical plots</a:t>
            </a:r>
            <a:r>
              <a:rPr lang="en-US" b="1" dirty="0">
                <a:solidFill>
                  <a:srgbClr val="7030A0"/>
                </a:solidFill>
              </a:rPr>
              <a:t>: </a:t>
            </a:r>
            <a:r>
              <a:rPr lang="en-US" dirty="0"/>
              <a:t>This plot deals with </a:t>
            </a:r>
            <a:r>
              <a:rPr lang="en-US" b="1" dirty="0">
                <a:solidFill>
                  <a:srgbClr val="FF0000"/>
                </a:solidFill>
              </a:rPr>
              <a:t>categorical variables </a:t>
            </a:r>
            <a:r>
              <a:rPr lang="en-US" dirty="0"/>
              <a:t>and how they can be visualized</a:t>
            </a:r>
            <a:r>
              <a:rPr lang="en-US" dirty="0" smtClean="0"/>
              <a:t>.</a:t>
            </a:r>
            <a:endParaRPr lang="en-US" dirty="0"/>
          </a:p>
          <a:p>
            <a:pPr algn="just" fontAlgn="base"/>
            <a:r>
              <a:rPr lang="en-US" b="1" i="1" dirty="0">
                <a:solidFill>
                  <a:srgbClr val="7030A0"/>
                </a:solidFill>
              </a:rPr>
              <a:t>Distribution plots: </a:t>
            </a:r>
            <a:r>
              <a:rPr lang="en-US" dirty="0"/>
              <a:t>This plot is used for examining univariate and bivariate </a:t>
            </a:r>
            <a:r>
              <a:rPr lang="en-US" dirty="0" smtClean="0"/>
              <a:t>distributions</a:t>
            </a:r>
          </a:p>
          <a:p>
            <a:pPr algn="just" fontAlgn="base"/>
            <a:endParaRPr lang="en-US" dirty="0"/>
          </a:p>
          <a:p>
            <a:r>
              <a:rPr lang="en-US" b="1" dirty="0"/>
              <a:t>Univariate distribution:</a:t>
            </a:r>
            <a:r>
              <a:rPr lang="en-US" dirty="0"/>
              <a:t> These are the distributions in which there is </a:t>
            </a:r>
            <a:r>
              <a:rPr lang="en-US" b="1" dirty="0">
                <a:solidFill>
                  <a:srgbClr val="FF0000"/>
                </a:solidFill>
              </a:rPr>
              <a:t>only one variable </a:t>
            </a:r>
            <a:r>
              <a:rPr lang="en-US" dirty="0"/>
              <a:t>such as the heights of the students of a class</a:t>
            </a:r>
            <a:r>
              <a:rPr lang="en-US" dirty="0" smtClean="0"/>
              <a:t>.</a:t>
            </a:r>
          </a:p>
          <a:p>
            <a:pPr marL="0" indent="0">
              <a:buNone/>
            </a:pPr>
            <a:endParaRPr lang="en-US" dirty="0"/>
          </a:p>
          <a:p>
            <a:r>
              <a:rPr lang="en-US" b="1" dirty="0"/>
              <a:t>Bivariate distribution:</a:t>
            </a:r>
            <a:r>
              <a:rPr lang="en-US" dirty="0"/>
              <a:t> Distribution involving </a:t>
            </a:r>
            <a:r>
              <a:rPr lang="en-US" b="1" dirty="0">
                <a:solidFill>
                  <a:srgbClr val="FF0000"/>
                </a:solidFill>
              </a:rPr>
              <a:t>two discrete variable </a:t>
            </a:r>
            <a:r>
              <a:rPr lang="en-US" dirty="0"/>
              <a:t>is called a bivariate distribution. For example, the heights and the weights of the students of a class in a school</a:t>
            </a:r>
            <a:r>
              <a:rPr lang="en-US" dirty="0" smtClean="0"/>
              <a:t>.</a:t>
            </a:r>
          </a:p>
          <a:p>
            <a:pPr algn="just" fontAlgn="base"/>
            <a:endParaRPr lang="en-US" dirty="0" smtClean="0"/>
          </a:p>
        </p:txBody>
      </p:sp>
    </p:spTree>
    <p:extLst>
      <p:ext uri="{BB962C8B-B14F-4D97-AF65-F5344CB8AC3E}">
        <p14:creationId xmlns:p14="http://schemas.microsoft.com/office/powerpoint/2010/main" val="2912624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760" y="1434072"/>
            <a:ext cx="4340180" cy="1325563"/>
          </a:xfrm>
        </p:spPr>
        <p:txBody>
          <a:bodyPr>
            <a:noAutofit/>
          </a:bodyPr>
          <a:lstStyle/>
          <a:p>
            <a:pPr algn="ctr"/>
            <a:r>
              <a:rPr lang="en-US" sz="3600" b="1" i="1" dirty="0" smtClean="0">
                <a:solidFill>
                  <a:srgbClr val="C00000"/>
                </a:solidFill>
              </a:rPr>
              <a:t>  Different categories</a:t>
            </a:r>
            <a:br>
              <a:rPr lang="en-US" sz="3600" b="1" i="1" dirty="0" smtClean="0">
                <a:solidFill>
                  <a:srgbClr val="C00000"/>
                </a:solidFill>
              </a:rPr>
            </a:br>
            <a:r>
              <a:rPr lang="en-US" sz="3600" b="1" i="1" dirty="0" smtClean="0">
                <a:solidFill>
                  <a:srgbClr val="C00000"/>
                </a:solidFill>
              </a:rPr>
              <a:t> </a:t>
            </a:r>
            <a:r>
              <a:rPr lang="en-US" sz="3600" b="1" i="1" dirty="0">
                <a:solidFill>
                  <a:srgbClr val="C00000"/>
                </a:solidFill>
              </a:rPr>
              <a:t>of plot </a:t>
            </a:r>
            <a:r>
              <a:rPr lang="en-US" sz="3600" b="1" i="1" dirty="0" smtClean="0">
                <a:solidFill>
                  <a:srgbClr val="C00000"/>
                </a:solidFill>
              </a:rPr>
              <a:t>in </a:t>
            </a:r>
            <a:br>
              <a:rPr lang="en-US" sz="3600" b="1" i="1" dirty="0" smtClean="0">
                <a:solidFill>
                  <a:srgbClr val="C00000"/>
                </a:solidFill>
              </a:rPr>
            </a:br>
            <a:r>
              <a:rPr lang="en-US" sz="3600" b="1" i="1" dirty="0" err="1" smtClean="0">
                <a:solidFill>
                  <a:srgbClr val="C00000"/>
                </a:solidFill>
              </a:rPr>
              <a:t>Seaborn</a:t>
            </a:r>
            <a:endParaRPr lang="en-US" sz="3600" b="1" i="1" dirty="0">
              <a:solidFill>
                <a:srgbClr val="C00000"/>
              </a:solidFill>
            </a:endParaRPr>
          </a:p>
        </p:txBody>
      </p:sp>
      <p:sp>
        <p:nvSpPr>
          <p:cNvPr id="3" name="Content Placeholder 2"/>
          <p:cNvSpPr>
            <a:spLocks noGrp="1"/>
          </p:cNvSpPr>
          <p:nvPr>
            <p:ph idx="1"/>
          </p:nvPr>
        </p:nvSpPr>
        <p:spPr>
          <a:xfrm>
            <a:off x="3683357" y="99856"/>
            <a:ext cx="8249992" cy="6210792"/>
          </a:xfrm>
        </p:spPr>
        <p:txBody>
          <a:bodyPr>
            <a:normAutofit/>
          </a:bodyPr>
          <a:lstStyle/>
          <a:p>
            <a:pPr algn="just" fontAlgn="base"/>
            <a:endParaRPr lang="en-US" dirty="0" smtClean="0"/>
          </a:p>
          <a:p>
            <a:pPr algn="just" fontAlgn="base"/>
            <a:r>
              <a:rPr lang="en-US" b="1" i="1" dirty="0" smtClean="0">
                <a:solidFill>
                  <a:srgbClr val="7030A0"/>
                </a:solidFill>
              </a:rPr>
              <a:t>Regression plots: </a:t>
            </a:r>
            <a:r>
              <a:rPr lang="en-US" dirty="0" smtClean="0"/>
              <a:t>The regression plots in </a:t>
            </a:r>
            <a:r>
              <a:rPr lang="en-US" dirty="0" err="1" smtClean="0"/>
              <a:t>seaborn</a:t>
            </a:r>
            <a:r>
              <a:rPr lang="en-US" dirty="0" smtClean="0"/>
              <a:t> are primarily intended to add a visual guide that helps to </a:t>
            </a:r>
            <a:r>
              <a:rPr lang="en-US" b="1" dirty="0" smtClean="0">
                <a:solidFill>
                  <a:srgbClr val="FF0000"/>
                </a:solidFill>
              </a:rPr>
              <a:t>emphasize patterns in a dataset </a:t>
            </a:r>
            <a:r>
              <a:rPr lang="en-US" dirty="0" smtClean="0"/>
              <a:t>during exploratory data analyses.</a:t>
            </a:r>
          </a:p>
          <a:p>
            <a:pPr marL="0" indent="0" algn="just" fontAlgn="base">
              <a:buNone/>
            </a:pPr>
            <a:endParaRPr lang="en-US" dirty="0" smtClean="0"/>
          </a:p>
          <a:p>
            <a:pPr algn="just" fontAlgn="base"/>
            <a:r>
              <a:rPr lang="en-US" b="1" i="1" dirty="0" smtClean="0">
                <a:solidFill>
                  <a:srgbClr val="7030A0"/>
                </a:solidFill>
              </a:rPr>
              <a:t>Matrix plots</a:t>
            </a:r>
            <a:r>
              <a:rPr lang="en-US" dirty="0" smtClean="0"/>
              <a:t>: A matrix plot is an </a:t>
            </a:r>
            <a:r>
              <a:rPr lang="en-US" b="1" dirty="0" smtClean="0">
                <a:solidFill>
                  <a:srgbClr val="FF0000"/>
                </a:solidFill>
              </a:rPr>
              <a:t>array of scatterplots</a:t>
            </a:r>
            <a:r>
              <a:rPr lang="en-US" dirty="0" smtClean="0"/>
              <a:t>.</a:t>
            </a:r>
          </a:p>
          <a:p>
            <a:pPr marL="0" indent="0" algn="just" fontAlgn="base">
              <a:buNone/>
            </a:pPr>
            <a:endParaRPr lang="en-US" dirty="0" smtClean="0"/>
          </a:p>
          <a:p>
            <a:pPr algn="just" fontAlgn="base"/>
            <a:r>
              <a:rPr lang="en-US" b="1" i="1" dirty="0" smtClean="0">
                <a:solidFill>
                  <a:srgbClr val="7030A0"/>
                </a:solidFill>
              </a:rPr>
              <a:t>Multi-plot grids: </a:t>
            </a:r>
            <a:r>
              <a:rPr lang="en-US" dirty="0" smtClean="0"/>
              <a:t>It is an useful approach is to draw </a:t>
            </a:r>
            <a:r>
              <a:rPr lang="en-US" b="1" dirty="0" smtClean="0">
                <a:solidFill>
                  <a:srgbClr val="FF0000"/>
                </a:solidFill>
              </a:rPr>
              <a:t>multiple instances of the same plot </a:t>
            </a:r>
            <a:r>
              <a:rPr lang="en-US" dirty="0" smtClean="0"/>
              <a:t>on different subsets of the dataset.</a:t>
            </a:r>
            <a:endParaRPr lang="en-US" dirty="0"/>
          </a:p>
        </p:txBody>
      </p:sp>
    </p:spTree>
    <p:extLst>
      <p:ext uri="{BB962C8B-B14F-4D97-AF65-F5344CB8AC3E}">
        <p14:creationId xmlns:p14="http://schemas.microsoft.com/office/powerpoint/2010/main" val="3627768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8000" b="1" i="1" dirty="0" smtClean="0">
                <a:solidFill>
                  <a:srgbClr val="92D050"/>
                </a:solidFill>
              </a:rPr>
              <a:t>Week 4</a:t>
            </a:r>
            <a:endParaRPr lang="en-US" sz="8000" dirty="0"/>
          </a:p>
        </p:txBody>
      </p:sp>
    </p:spTree>
    <p:extLst>
      <p:ext uri="{BB962C8B-B14F-4D97-AF65-F5344CB8AC3E}">
        <p14:creationId xmlns:p14="http://schemas.microsoft.com/office/powerpoint/2010/main" val="35074850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6000" b="1" i="1" dirty="0" smtClean="0">
              <a:solidFill>
                <a:srgbClr val="7030A0"/>
              </a:solidFill>
            </a:endParaRPr>
          </a:p>
          <a:p>
            <a:pPr marL="0" indent="0" algn="ctr">
              <a:buNone/>
            </a:pPr>
            <a:r>
              <a:rPr lang="en-US" sz="6000" b="1" i="1" dirty="0" smtClean="0">
                <a:solidFill>
                  <a:srgbClr val="7030A0"/>
                </a:solidFill>
              </a:rPr>
              <a:t>Introduction to Supervised Learning</a:t>
            </a:r>
            <a:endParaRPr lang="en-US" sz="6000" dirty="0">
              <a:solidFill>
                <a:srgbClr val="7030A0"/>
              </a:solidFill>
            </a:endParaRPr>
          </a:p>
        </p:txBody>
      </p:sp>
    </p:spTree>
    <p:extLst>
      <p:ext uri="{BB962C8B-B14F-4D97-AF65-F5344CB8AC3E}">
        <p14:creationId xmlns:p14="http://schemas.microsoft.com/office/powerpoint/2010/main" val="35469283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1394"/>
            <a:ext cx="10515600" cy="1325563"/>
          </a:xfrm>
        </p:spPr>
        <p:txBody>
          <a:bodyPr/>
          <a:lstStyle/>
          <a:p>
            <a:r>
              <a:rPr lang="en-US" b="1" i="1" dirty="0" smtClean="0">
                <a:solidFill>
                  <a:srgbClr val="92D050"/>
                </a:solidFill>
              </a:rPr>
              <a:t>Supervised Learning- </a:t>
            </a:r>
            <a:br>
              <a:rPr lang="en-US" b="1" i="1" dirty="0" smtClean="0">
                <a:solidFill>
                  <a:srgbClr val="92D050"/>
                </a:solidFill>
              </a:rPr>
            </a:br>
            <a:r>
              <a:rPr lang="en-US" b="1" i="1" dirty="0" smtClean="0">
                <a:solidFill>
                  <a:srgbClr val="92D050"/>
                </a:solidFill>
              </a:rPr>
              <a:t>Classification</a:t>
            </a:r>
            <a:endParaRPr lang="en-US" dirty="0"/>
          </a:p>
        </p:txBody>
      </p:sp>
      <p:sp>
        <p:nvSpPr>
          <p:cNvPr id="3" name="Content Placeholder 2"/>
          <p:cNvSpPr>
            <a:spLocks noGrp="1"/>
          </p:cNvSpPr>
          <p:nvPr>
            <p:ph idx="1"/>
          </p:nvPr>
        </p:nvSpPr>
        <p:spPr>
          <a:xfrm>
            <a:off x="5975796" y="180304"/>
            <a:ext cx="5847009" cy="5996659"/>
          </a:xfrm>
        </p:spPr>
        <p:txBody>
          <a:bodyPr>
            <a:normAutofit fontScale="85000" lnSpcReduction="20000"/>
          </a:bodyPr>
          <a:lstStyle/>
          <a:p>
            <a:pPr algn="just"/>
            <a:r>
              <a:rPr lang="en-US" dirty="0" smtClean="0"/>
              <a:t>I </a:t>
            </a:r>
            <a:r>
              <a:rPr lang="en-US" dirty="0"/>
              <a:t>have a customer database </a:t>
            </a:r>
            <a:r>
              <a:rPr lang="en-US" dirty="0" smtClean="0"/>
              <a:t>with  </a:t>
            </a:r>
            <a:r>
              <a:rPr lang="en-US" dirty="0"/>
              <a:t>two attributes </a:t>
            </a:r>
            <a:r>
              <a:rPr lang="en-US" dirty="0" smtClean="0"/>
              <a:t>age </a:t>
            </a:r>
            <a:r>
              <a:rPr lang="en-US" dirty="0"/>
              <a:t>and income. </a:t>
            </a:r>
            <a:endParaRPr lang="en-US" dirty="0" smtClean="0"/>
          </a:p>
          <a:p>
            <a:pPr algn="just"/>
            <a:endParaRPr lang="en-US" dirty="0"/>
          </a:p>
          <a:p>
            <a:pPr algn="just"/>
            <a:r>
              <a:rPr lang="en-US" dirty="0" smtClean="0"/>
              <a:t>So </a:t>
            </a:r>
            <a:r>
              <a:rPr lang="en-US" dirty="0"/>
              <a:t>I have each customer that comes to my </a:t>
            </a:r>
            <a:r>
              <a:rPr lang="en-US" dirty="0" smtClean="0"/>
              <a:t>shop.</a:t>
            </a:r>
          </a:p>
          <a:p>
            <a:pPr algn="just"/>
            <a:endParaRPr lang="en-US" dirty="0"/>
          </a:p>
          <a:p>
            <a:pPr algn="just"/>
            <a:r>
              <a:rPr lang="en-US" dirty="0" smtClean="0"/>
              <a:t> </a:t>
            </a:r>
            <a:r>
              <a:rPr lang="en-US" dirty="0"/>
              <a:t>I know the age of the customer and the income level of the customers </a:t>
            </a:r>
            <a:r>
              <a:rPr lang="en-US" dirty="0" smtClean="0"/>
              <a:t>. </a:t>
            </a:r>
          </a:p>
          <a:p>
            <a:pPr algn="just"/>
            <a:endParaRPr lang="en-US" dirty="0"/>
          </a:p>
          <a:p>
            <a:pPr algn="just"/>
            <a:r>
              <a:rPr lang="en-US" dirty="0"/>
              <a:t>L</a:t>
            </a:r>
            <a:r>
              <a:rPr lang="en-US" dirty="0" smtClean="0"/>
              <a:t>abeled </a:t>
            </a:r>
            <a:r>
              <a:rPr lang="en-US" dirty="0"/>
              <a:t>data </a:t>
            </a:r>
            <a:r>
              <a:rPr lang="en-US" dirty="0" smtClean="0"/>
              <a:t>is for </a:t>
            </a:r>
            <a:r>
              <a:rPr lang="en-US" dirty="0"/>
              <a:t>building a </a:t>
            </a:r>
            <a:r>
              <a:rPr lang="en-US" dirty="0" smtClean="0"/>
              <a:t>classifier: </a:t>
            </a:r>
          </a:p>
          <a:p>
            <a:pPr marL="0" indent="0" algn="just">
              <a:buNone/>
            </a:pPr>
            <a:endParaRPr lang="en-US" dirty="0" smtClean="0"/>
          </a:p>
          <a:p>
            <a:pPr algn="just"/>
            <a:r>
              <a:rPr lang="en-US" dirty="0"/>
              <a:t>W</a:t>
            </a:r>
            <a:r>
              <a:rPr lang="en-US" dirty="0" smtClean="0"/>
              <a:t>here </a:t>
            </a:r>
            <a:r>
              <a:rPr lang="en-US" dirty="0"/>
              <a:t>the output is a discrete value in this case it is yes or no, </a:t>
            </a:r>
            <a:endParaRPr lang="en-US" dirty="0" smtClean="0"/>
          </a:p>
          <a:p>
            <a:pPr algn="just"/>
            <a:endParaRPr lang="en-US" dirty="0"/>
          </a:p>
          <a:p>
            <a:pPr algn="just"/>
            <a:r>
              <a:rPr lang="en-US" b="1" dirty="0" smtClean="0"/>
              <a:t>yes </a:t>
            </a:r>
            <a:r>
              <a:rPr lang="en-US" b="1" dirty="0"/>
              <a:t>this is the person will buy a </a:t>
            </a:r>
            <a:r>
              <a:rPr lang="en-US" b="1" dirty="0" smtClean="0"/>
              <a:t>computer</a:t>
            </a:r>
          </a:p>
          <a:p>
            <a:pPr algn="just"/>
            <a:endParaRPr lang="en-US" b="1" dirty="0"/>
          </a:p>
          <a:p>
            <a:pPr algn="just"/>
            <a:r>
              <a:rPr lang="en-US" b="1" dirty="0" smtClean="0"/>
              <a:t>No </a:t>
            </a:r>
            <a:r>
              <a:rPr lang="en-US" b="1" dirty="0"/>
              <a:t>the person will not buy a computer.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468"/>
            <a:ext cx="5975797" cy="4790939"/>
          </a:xfrm>
          <a:prstGeom prst="rect">
            <a:avLst/>
          </a:prstGeom>
        </p:spPr>
      </p:pic>
    </p:spTree>
    <p:extLst>
      <p:ext uri="{BB962C8B-B14F-4D97-AF65-F5344CB8AC3E}">
        <p14:creationId xmlns:p14="http://schemas.microsoft.com/office/powerpoint/2010/main" val="20151563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1394"/>
            <a:ext cx="10515600" cy="1325563"/>
          </a:xfrm>
        </p:spPr>
        <p:txBody>
          <a:bodyPr/>
          <a:lstStyle/>
          <a:p>
            <a:r>
              <a:rPr lang="en-US" b="1" i="1" dirty="0" smtClean="0">
                <a:solidFill>
                  <a:srgbClr val="92D050"/>
                </a:solidFill>
              </a:rPr>
              <a:t>Possible Classifier</a:t>
            </a:r>
            <a:endParaRPr lang="en-US" dirty="0"/>
          </a:p>
        </p:txBody>
      </p:sp>
      <p:sp>
        <p:nvSpPr>
          <p:cNvPr id="3" name="Content Placeholder 2"/>
          <p:cNvSpPr>
            <a:spLocks noGrp="1"/>
          </p:cNvSpPr>
          <p:nvPr>
            <p:ph idx="1"/>
          </p:nvPr>
        </p:nvSpPr>
        <p:spPr>
          <a:xfrm>
            <a:off x="5975796" y="180304"/>
            <a:ext cx="5847009" cy="5996659"/>
          </a:xfrm>
        </p:spPr>
        <p:txBody>
          <a:bodyPr>
            <a:normAutofit fontScale="92500"/>
          </a:bodyPr>
          <a:lstStyle/>
          <a:p>
            <a:pPr algn="just"/>
            <a:r>
              <a:rPr lang="en-US" dirty="0" smtClean="0"/>
              <a:t>Goal </a:t>
            </a:r>
            <a:r>
              <a:rPr lang="en-US" dirty="0"/>
              <a:t>is to come up with a function </a:t>
            </a:r>
            <a:r>
              <a:rPr lang="en-US" dirty="0" smtClean="0"/>
              <a:t>, </a:t>
            </a:r>
            <a:r>
              <a:rPr lang="en-US" dirty="0"/>
              <a:t>that will take the age and income as the input and it will give you an </a:t>
            </a:r>
            <a:r>
              <a:rPr lang="en-US" dirty="0" smtClean="0"/>
              <a:t>output.</a:t>
            </a:r>
          </a:p>
          <a:p>
            <a:pPr algn="just"/>
            <a:r>
              <a:rPr lang="en-US" dirty="0" smtClean="0"/>
              <a:t> The </a:t>
            </a:r>
            <a:r>
              <a:rPr lang="en-US" dirty="0"/>
              <a:t>person will buy the computer or not buy the </a:t>
            </a:r>
            <a:r>
              <a:rPr lang="en-US" dirty="0" smtClean="0"/>
              <a:t>computer</a:t>
            </a:r>
          </a:p>
          <a:p>
            <a:pPr algn="just"/>
            <a:endParaRPr lang="en-US" b="1" dirty="0"/>
          </a:p>
          <a:p>
            <a:pPr algn="just"/>
            <a:r>
              <a:rPr lang="en-US" dirty="0"/>
              <a:t>So there are many different ways in which you can create this function</a:t>
            </a:r>
            <a:r>
              <a:rPr lang="en-US" dirty="0" smtClean="0"/>
              <a:t>.</a:t>
            </a:r>
          </a:p>
          <a:p>
            <a:pPr algn="just"/>
            <a:endParaRPr lang="en-US" b="1" dirty="0"/>
          </a:p>
          <a:p>
            <a:pPr algn="just"/>
            <a:r>
              <a:rPr lang="en-US" b="1" dirty="0" smtClean="0"/>
              <a:t>One way is :</a:t>
            </a:r>
            <a:r>
              <a:rPr lang="en-US" dirty="0" smtClean="0"/>
              <a:t>by </a:t>
            </a:r>
            <a:r>
              <a:rPr lang="en-US" dirty="0"/>
              <a:t>drawing lines or curves on the input </a:t>
            </a:r>
            <a:r>
              <a:rPr lang="en-US" dirty="0" smtClean="0"/>
              <a:t>space.</a:t>
            </a:r>
          </a:p>
          <a:p>
            <a:pPr algn="just"/>
            <a:endParaRPr lang="en-US" b="1" dirty="0"/>
          </a:p>
          <a:p>
            <a:pPr algn="just"/>
            <a:r>
              <a:rPr lang="en-US" b="1" dirty="0" smtClean="0"/>
              <a:t>But this classifier takes only income into consideration</a:t>
            </a:r>
            <a:endParaRPr lang="en-US" b="1" dirty="0"/>
          </a:p>
        </p:txBody>
      </p:sp>
      <p:pic>
        <p:nvPicPr>
          <p:cNvPr id="5" name="Picture 4"/>
          <p:cNvPicPr>
            <a:picLocks noChangeAspect="1"/>
          </p:cNvPicPr>
          <p:nvPr/>
        </p:nvPicPr>
        <p:blipFill>
          <a:blip r:embed="rId2"/>
          <a:stretch>
            <a:fillRect/>
          </a:stretch>
        </p:blipFill>
        <p:spPr>
          <a:xfrm>
            <a:off x="0" y="2182566"/>
            <a:ext cx="5554685" cy="3587169"/>
          </a:xfrm>
          <a:prstGeom prst="rect">
            <a:avLst/>
          </a:prstGeom>
        </p:spPr>
      </p:pic>
    </p:spTree>
    <p:extLst>
      <p:ext uri="{BB962C8B-B14F-4D97-AF65-F5344CB8AC3E}">
        <p14:creationId xmlns:p14="http://schemas.microsoft.com/office/powerpoint/2010/main" val="18702997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1394"/>
            <a:ext cx="10515600" cy="1325563"/>
          </a:xfrm>
        </p:spPr>
        <p:txBody>
          <a:bodyPr/>
          <a:lstStyle/>
          <a:p>
            <a:r>
              <a:rPr lang="en-US" b="1" i="1" dirty="0" smtClean="0">
                <a:solidFill>
                  <a:srgbClr val="92D050"/>
                </a:solidFill>
              </a:rPr>
              <a:t>Possible Classifier</a:t>
            </a:r>
            <a:endParaRPr lang="en-US" dirty="0"/>
          </a:p>
        </p:txBody>
      </p:sp>
      <p:sp>
        <p:nvSpPr>
          <p:cNvPr id="3" name="Content Placeholder 2"/>
          <p:cNvSpPr>
            <a:spLocks noGrp="1"/>
          </p:cNvSpPr>
          <p:nvPr>
            <p:ph idx="1"/>
          </p:nvPr>
        </p:nvSpPr>
        <p:spPr>
          <a:xfrm>
            <a:off x="5975796" y="180304"/>
            <a:ext cx="5847009" cy="5996659"/>
          </a:xfrm>
        </p:spPr>
        <p:txBody>
          <a:bodyPr>
            <a:normAutofit fontScale="92500" lnSpcReduction="20000"/>
          </a:bodyPr>
          <a:lstStyle/>
          <a:p>
            <a:pPr algn="just"/>
            <a:endParaRPr lang="en-US" b="1" dirty="0"/>
          </a:p>
          <a:p>
            <a:pPr algn="just"/>
            <a:r>
              <a:rPr lang="en-US" b="1" dirty="0" smtClean="0"/>
              <a:t>Another way</a:t>
            </a:r>
          </a:p>
          <a:p>
            <a:pPr algn="just"/>
            <a:endParaRPr lang="en-US" dirty="0" smtClean="0"/>
          </a:p>
          <a:p>
            <a:pPr algn="just"/>
            <a:r>
              <a:rPr lang="en-US" dirty="0"/>
              <a:t>N</a:t>
            </a:r>
            <a:r>
              <a:rPr lang="en-US" dirty="0" smtClean="0"/>
              <a:t>ow </a:t>
            </a:r>
            <a:r>
              <a:rPr lang="en-US" dirty="0"/>
              <a:t>we got those two red points that those just keep that points are on the wrong side of the line earlier now seem to be on the right </a:t>
            </a:r>
            <a:r>
              <a:rPr lang="en-US" dirty="0" smtClean="0"/>
              <a:t>side</a:t>
            </a:r>
          </a:p>
          <a:p>
            <a:pPr marL="0" indent="0" algn="just">
              <a:buNone/>
            </a:pPr>
            <a:endParaRPr lang="en-US" dirty="0" smtClean="0"/>
          </a:p>
          <a:p>
            <a:pPr algn="just"/>
            <a:r>
              <a:rPr lang="en-US" dirty="0"/>
              <a:t>L</a:t>
            </a:r>
            <a:r>
              <a:rPr lang="en-US" dirty="0" smtClean="0"/>
              <a:t>eft - </a:t>
            </a:r>
            <a:r>
              <a:rPr lang="en-US" dirty="0"/>
              <a:t>will not buy a </a:t>
            </a:r>
            <a:r>
              <a:rPr lang="en-US" dirty="0" smtClean="0"/>
              <a:t>computer</a:t>
            </a:r>
          </a:p>
          <a:p>
            <a:pPr marL="0" indent="0" algn="just">
              <a:buNone/>
            </a:pPr>
            <a:endParaRPr lang="en-US" dirty="0"/>
          </a:p>
          <a:p>
            <a:pPr algn="just"/>
            <a:r>
              <a:rPr lang="en-US" dirty="0" smtClean="0"/>
              <a:t>Right, </a:t>
            </a:r>
            <a:r>
              <a:rPr lang="en-US" dirty="0"/>
              <a:t>buy a </a:t>
            </a:r>
            <a:r>
              <a:rPr lang="en-US" dirty="0" smtClean="0"/>
              <a:t>computer</a:t>
            </a:r>
          </a:p>
          <a:p>
            <a:pPr marL="0" indent="0" algn="just">
              <a:buNone/>
            </a:pPr>
            <a:endParaRPr lang="en-US" dirty="0" smtClean="0"/>
          </a:p>
          <a:p>
            <a:pPr algn="just"/>
            <a:r>
              <a:rPr lang="en-US" dirty="0"/>
              <a:t>P</a:t>
            </a:r>
            <a:r>
              <a:rPr lang="en-US" dirty="0" smtClean="0"/>
              <a:t>erformance </a:t>
            </a:r>
            <a:r>
              <a:rPr lang="en-US" dirty="0"/>
              <a:t>measure </a:t>
            </a:r>
            <a:r>
              <a:rPr lang="en-US" dirty="0" smtClean="0"/>
              <a:t>is improved</a:t>
            </a:r>
          </a:p>
          <a:p>
            <a:pPr algn="just"/>
            <a:endParaRPr lang="en-US" dirty="0"/>
          </a:p>
          <a:p>
            <a:pPr algn="just"/>
            <a:r>
              <a:rPr lang="en-US" b="1" dirty="0"/>
              <a:t>But this classifier takes </a:t>
            </a:r>
            <a:r>
              <a:rPr lang="en-US" b="1" dirty="0" smtClean="0"/>
              <a:t>two parameters :age and </a:t>
            </a:r>
            <a:r>
              <a:rPr lang="en-US" b="1" dirty="0"/>
              <a:t>income into consideration</a:t>
            </a:r>
          </a:p>
          <a:p>
            <a:pPr algn="just"/>
            <a:endParaRPr lang="en-US" dirty="0" smtClean="0"/>
          </a:p>
          <a:p>
            <a:pPr algn="just"/>
            <a:endParaRPr lang="en-US" b="1" dirty="0"/>
          </a:p>
          <a:p>
            <a:pPr algn="just"/>
            <a:endParaRPr lang="en-US" b="1" dirty="0"/>
          </a:p>
        </p:txBody>
      </p:sp>
      <p:pic>
        <p:nvPicPr>
          <p:cNvPr id="4" name="Picture 3"/>
          <p:cNvPicPr>
            <a:picLocks noChangeAspect="1"/>
          </p:cNvPicPr>
          <p:nvPr/>
        </p:nvPicPr>
        <p:blipFill>
          <a:blip r:embed="rId2"/>
          <a:stretch>
            <a:fillRect/>
          </a:stretch>
        </p:blipFill>
        <p:spPr>
          <a:xfrm>
            <a:off x="372246" y="1623107"/>
            <a:ext cx="5231305" cy="3721626"/>
          </a:xfrm>
          <a:prstGeom prst="rect">
            <a:avLst/>
          </a:prstGeom>
        </p:spPr>
      </p:pic>
    </p:spTree>
    <p:extLst>
      <p:ext uri="{BB962C8B-B14F-4D97-AF65-F5344CB8AC3E}">
        <p14:creationId xmlns:p14="http://schemas.microsoft.com/office/powerpoint/2010/main" val="133548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1394"/>
            <a:ext cx="10515600" cy="1325563"/>
          </a:xfrm>
        </p:spPr>
        <p:txBody>
          <a:bodyPr/>
          <a:lstStyle/>
          <a:p>
            <a:r>
              <a:rPr lang="en-US" b="1" i="1" dirty="0" smtClean="0">
                <a:solidFill>
                  <a:srgbClr val="92D050"/>
                </a:solidFill>
              </a:rPr>
              <a:t>Possible Classifier</a:t>
            </a:r>
            <a:endParaRPr lang="en-US" dirty="0"/>
          </a:p>
        </p:txBody>
      </p:sp>
      <p:sp>
        <p:nvSpPr>
          <p:cNvPr id="3" name="Content Placeholder 2"/>
          <p:cNvSpPr>
            <a:spLocks noGrp="1"/>
          </p:cNvSpPr>
          <p:nvPr>
            <p:ph idx="1"/>
          </p:nvPr>
        </p:nvSpPr>
        <p:spPr>
          <a:xfrm>
            <a:off x="5975796" y="180304"/>
            <a:ext cx="5847009" cy="5996659"/>
          </a:xfrm>
        </p:spPr>
        <p:txBody>
          <a:bodyPr>
            <a:normAutofit/>
          </a:bodyPr>
          <a:lstStyle/>
          <a:p>
            <a:pPr algn="just"/>
            <a:endParaRPr lang="en-US" b="1" dirty="0"/>
          </a:p>
          <a:p>
            <a:pPr algn="just"/>
            <a:r>
              <a:rPr lang="en-US" b="1" dirty="0" smtClean="0"/>
              <a:t>Another way</a:t>
            </a:r>
          </a:p>
          <a:p>
            <a:pPr marL="0" indent="0" algn="just">
              <a:buNone/>
            </a:pPr>
            <a:endParaRPr lang="en-US" dirty="0"/>
          </a:p>
          <a:p>
            <a:pPr algn="just"/>
            <a:r>
              <a:rPr lang="en-US" dirty="0"/>
              <a:t>I</a:t>
            </a:r>
            <a:r>
              <a:rPr lang="en-US" dirty="0" smtClean="0"/>
              <a:t>t </a:t>
            </a:r>
            <a:r>
              <a:rPr lang="en-US" dirty="0"/>
              <a:t>is now a quadratic </a:t>
            </a:r>
            <a:endParaRPr lang="en-US" dirty="0" smtClean="0"/>
          </a:p>
          <a:p>
            <a:pPr algn="just"/>
            <a:endParaRPr lang="en-US" dirty="0" smtClean="0"/>
          </a:p>
          <a:p>
            <a:pPr algn="just"/>
            <a:r>
              <a:rPr lang="en-US" dirty="0"/>
              <a:t>D</a:t>
            </a:r>
            <a:r>
              <a:rPr lang="en-US" dirty="0" smtClean="0"/>
              <a:t>efine </a:t>
            </a:r>
            <a:r>
              <a:rPr lang="en-US" dirty="0"/>
              <a:t>three parameters </a:t>
            </a:r>
            <a:r>
              <a:rPr lang="en-US" dirty="0" smtClean="0"/>
              <a:t>. </a:t>
            </a:r>
          </a:p>
          <a:p>
            <a:pPr algn="just"/>
            <a:endParaRPr lang="en-US" dirty="0"/>
          </a:p>
          <a:p>
            <a:pPr algn="just"/>
            <a:r>
              <a:rPr lang="en-US" dirty="0" smtClean="0"/>
              <a:t>ax</a:t>
            </a:r>
            <a:r>
              <a:rPr lang="en-US" baseline="30000" dirty="0" smtClean="0"/>
              <a:t>2</a:t>
            </a:r>
            <a:r>
              <a:rPr lang="en-US" dirty="0" smtClean="0"/>
              <a:t>+ </a:t>
            </a:r>
            <a:r>
              <a:rPr lang="en-US" dirty="0" err="1"/>
              <a:t>bx</a:t>
            </a:r>
            <a:r>
              <a:rPr lang="en-US" dirty="0" smtClean="0"/>
              <a:t>+ c</a:t>
            </a:r>
            <a:r>
              <a:rPr lang="en-US" dirty="0"/>
              <a:t>, </a:t>
            </a:r>
            <a:endParaRPr lang="en-US" dirty="0" smtClean="0"/>
          </a:p>
          <a:p>
            <a:pPr algn="just"/>
            <a:endParaRPr lang="en-US" dirty="0"/>
          </a:p>
          <a:p>
            <a:pPr algn="just"/>
            <a:r>
              <a:rPr lang="en-US" dirty="0"/>
              <a:t>T</a:t>
            </a:r>
            <a:r>
              <a:rPr lang="en-US" dirty="0" smtClean="0"/>
              <a:t>hree </a:t>
            </a:r>
            <a:r>
              <a:rPr lang="en-US" dirty="0"/>
              <a:t>parameters in order to find the </a:t>
            </a:r>
            <a:r>
              <a:rPr lang="en-US" dirty="0" smtClean="0"/>
              <a:t>quadratic</a:t>
            </a:r>
          </a:p>
          <a:p>
            <a:pPr algn="just"/>
            <a:endParaRPr lang="en-US" b="1" dirty="0"/>
          </a:p>
          <a:p>
            <a:pPr algn="just"/>
            <a:endParaRPr lang="en-US" b="1" dirty="0"/>
          </a:p>
        </p:txBody>
      </p:sp>
      <p:pic>
        <p:nvPicPr>
          <p:cNvPr id="6" name="Picture 5"/>
          <p:cNvPicPr>
            <a:picLocks noChangeAspect="1"/>
          </p:cNvPicPr>
          <p:nvPr/>
        </p:nvPicPr>
        <p:blipFill>
          <a:blip r:embed="rId2"/>
          <a:stretch>
            <a:fillRect/>
          </a:stretch>
        </p:blipFill>
        <p:spPr>
          <a:xfrm>
            <a:off x="489128" y="2210772"/>
            <a:ext cx="4997541" cy="3314265"/>
          </a:xfrm>
          <a:prstGeom prst="rect">
            <a:avLst/>
          </a:prstGeom>
        </p:spPr>
      </p:pic>
    </p:spTree>
    <p:extLst>
      <p:ext uri="{BB962C8B-B14F-4D97-AF65-F5344CB8AC3E}">
        <p14:creationId xmlns:p14="http://schemas.microsoft.com/office/powerpoint/2010/main" val="41466928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1394"/>
            <a:ext cx="10515600" cy="1325563"/>
          </a:xfrm>
        </p:spPr>
        <p:txBody>
          <a:bodyPr/>
          <a:lstStyle/>
          <a:p>
            <a:r>
              <a:rPr lang="en-US" b="1" i="1" dirty="0" smtClean="0">
                <a:solidFill>
                  <a:srgbClr val="92D050"/>
                </a:solidFill>
              </a:rPr>
              <a:t>Possible Classifier</a:t>
            </a:r>
            <a:endParaRPr lang="en-US" dirty="0"/>
          </a:p>
        </p:txBody>
      </p:sp>
      <p:sp>
        <p:nvSpPr>
          <p:cNvPr id="3" name="Content Placeholder 2"/>
          <p:cNvSpPr>
            <a:spLocks noGrp="1"/>
          </p:cNvSpPr>
          <p:nvPr>
            <p:ph idx="1"/>
          </p:nvPr>
        </p:nvSpPr>
        <p:spPr>
          <a:xfrm>
            <a:off x="5975796" y="180304"/>
            <a:ext cx="5847009" cy="5996659"/>
          </a:xfrm>
        </p:spPr>
        <p:txBody>
          <a:bodyPr>
            <a:normAutofit fontScale="92500" lnSpcReduction="10000"/>
          </a:bodyPr>
          <a:lstStyle/>
          <a:p>
            <a:pPr algn="just"/>
            <a:endParaRPr lang="en-US" b="1" dirty="0"/>
          </a:p>
          <a:p>
            <a:pPr algn="just"/>
            <a:r>
              <a:rPr lang="en-US" b="1" dirty="0" smtClean="0"/>
              <a:t>Another way</a:t>
            </a:r>
          </a:p>
          <a:p>
            <a:pPr marL="0" indent="0" algn="just">
              <a:buNone/>
            </a:pPr>
            <a:endParaRPr lang="en-US" dirty="0"/>
          </a:p>
          <a:p>
            <a:pPr algn="just"/>
            <a:r>
              <a:rPr lang="en-US" dirty="0" smtClean="0"/>
              <a:t>Not </a:t>
            </a:r>
            <a:r>
              <a:rPr lang="en-US" dirty="0"/>
              <a:t>sure </a:t>
            </a:r>
            <a:r>
              <a:rPr lang="en-US" dirty="0" smtClean="0"/>
              <a:t>how </a:t>
            </a:r>
            <a:r>
              <a:rPr lang="en-US" dirty="0"/>
              <a:t>many parameters you </a:t>
            </a:r>
            <a:r>
              <a:rPr lang="en-US" dirty="0" smtClean="0"/>
              <a:t>need</a:t>
            </a:r>
          </a:p>
          <a:p>
            <a:pPr algn="just"/>
            <a:endParaRPr lang="en-US" b="1" dirty="0"/>
          </a:p>
          <a:p>
            <a:pPr algn="just"/>
            <a:r>
              <a:rPr lang="en-US" dirty="0" smtClean="0"/>
              <a:t>Its complex</a:t>
            </a:r>
          </a:p>
          <a:p>
            <a:pPr algn="just"/>
            <a:endParaRPr lang="en-US" dirty="0" smtClean="0"/>
          </a:p>
          <a:p>
            <a:pPr algn="just"/>
            <a:r>
              <a:rPr lang="en-US" dirty="0" smtClean="0"/>
              <a:t>He was sure to buy , but some issue like</a:t>
            </a:r>
          </a:p>
          <a:p>
            <a:pPr marL="0" indent="0" algn="just">
              <a:buNone/>
            </a:pPr>
            <a:endParaRPr lang="en-US" dirty="0"/>
          </a:p>
          <a:p>
            <a:pPr algn="just"/>
            <a:r>
              <a:rPr lang="en-US" dirty="0" smtClean="0"/>
              <a:t>There might be emergency call/situation for this customer</a:t>
            </a:r>
          </a:p>
          <a:p>
            <a:pPr algn="just"/>
            <a:endParaRPr lang="en-US" dirty="0"/>
          </a:p>
          <a:p>
            <a:pPr algn="just"/>
            <a:r>
              <a:rPr lang="en-US" dirty="0" smtClean="0"/>
              <a:t> Not recorded the data </a:t>
            </a:r>
            <a:endParaRPr lang="en-US" dirty="0"/>
          </a:p>
          <a:p>
            <a:pPr algn="just"/>
            <a:endParaRPr lang="en-US" b="1" dirty="0"/>
          </a:p>
        </p:txBody>
      </p:sp>
      <p:pic>
        <p:nvPicPr>
          <p:cNvPr id="4" name="Picture 3"/>
          <p:cNvPicPr>
            <a:picLocks noChangeAspect="1"/>
          </p:cNvPicPr>
          <p:nvPr/>
        </p:nvPicPr>
        <p:blipFill>
          <a:blip r:embed="rId2"/>
          <a:stretch>
            <a:fillRect/>
          </a:stretch>
        </p:blipFill>
        <p:spPr>
          <a:xfrm>
            <a:off x="443080" y="2083760"/>
            <a:ext cx="5089637" cy="3608701"/>
          </a:xfrm>
          <a:prstGeom prst="rect">
            <a:avLst/>
          </a:prstGeom>
        </p:spPr>
      </p:pic>
    </p:spTree>
    <p:extLst>
      <p:ext uri="{BB962C8B-B14F-4D97-AF65-F5344CB8AC3E}">
        <p14:creationId xmlns:p14="http://schemas.microsoft.com/office/powerpoint/2010/main" val="11693756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41" y="313610"/>
            <a:ext cx="2433034" cy="1325563"/>
          </a:xfrm>
        </p:spPr>
        <p:txBody>
          <a:bodyPr/>
          <a:lstStyle/>
          <a:p>
            <a:r>
              <a:rPr lang="en-US" b="1" i="1" dirty="0">
                <a:solidFill>
                  <a:srgbClr val="C00000"/>
                </a:solidFill>
              </a:rPr>
              <a:t>I</a:t>
            </a:r>
            <a:r>
              <a:rPr lang="en-US" b="1" i="1" dirty="0" smtClean="0">
                <a:solidFill>
                  <a:srgbClr val="C00000"/>
                </a:solidFill>
              </a:rPr>
              <a:t>nductive Biases</a:t>
            </a:r>
            <a:endParaRPr lang="en-US" b="1" i="1" dirty="0">
              <a:solidFill>
                <a:srgbClr val="C00000"/>
              </a:solidFill>
            </a:endParaRPr>
          </a:p>
        </p:txBody>
      </p:sp>
      <p:sp>
        <p:nvSpPr>
          <p:cNvPr id="3" name="Content Placeholder 2"/>
          <p:cNvSpPr>
            <a:spLocks noGrp="1"/>
          </p:cNvSpPr>
          <p:nvPr>
            <p:ph idx="1"/>
          </p:nvPr>
        </p:nvSpPr>
        <p:spPr>
          <a:xfrm>
            <a:off x="3309870" y="154546"/>
            <a:ext cx="8043930" cy="6022417"/>
          </a:xfrm>
        </p:spPr>
        <p:txBody>
          <a:bodyPr>
            <a:normAutofit fontScale="85000" lnSpcReduction="20000"/>
          </a:bodyPr>
          <a:lstStyle/>
          <a:p>
            <a:pPr marL="0" indent="0" algn="just">
              <a:buNone/>
            </a:pPr>
            <a:r>
              <a:rPr lang="en-US" b="1" dirty="0"/>
              <a:t>A</a:t>
            </a:r>
            <a:r>
              <a:rPr lang="en-US" b="1" dirty="0" smtClean="0"/>
              <a:t>ssumption Made :</a:t>
            </a:r>
            <a:r>
              <a:rPr lang="en-US" dirty="0" smtClean="0"/>
              <a:t> </a:t>
            </a:r>
          </a:p>
          <a:p>
            <a:pPr algn="just"/>
            <a:r>
              <a:rPr lang="en-US" dirty="0"/>
              <a:t>E</a:t>
            </a:r>
            <a:r>
              <a:rPr lang="en-US" dirty="0" smtClean="0"/>
              <a:t>verything </a:t>
            </a:r>
            <a:r>
              <a:rPr lang="en-US" dirty="0"/>
              <a:t>to the left </a:t>
            </a:r>
            <a:r>
              <a:rPr lang="en-US" dirty="0" smtClean="0"/>
              <a:t>- will </a:t>
            </a:r>
            <a:r>
              <a:rPr lang="en-US" dirty="0"/>
              <a:t>not buy the computer </a:t>
            </a:r>
            <a:endParaRPr lang="en-US" dirty="0" smtClean="0"/>
          </a:p>
          <a:p>
            <a:pPr algn="just"/>
            <a:r>
              <a:rPr lang="en-US" dirty="0"/>
              <a:t>E</a:t>
            </a:r>
            <a:r>
              <a:rPr lang="en-US" dirty="0" smtClean="0"/>
              <a:t>verything </a:t>
            </a:r>
            <a:r>
              <a:rPr lang="en-US" dirty="0"/>
              <a:t>to the </a:t>
            </a:r>
            <a:r>
              <a:rPr lang="en-US" dirty="0" smtClean="0"/>
              <a:t>right - will </a:t>
            </a:r>
            <a:r>
              <a:rPr lang="en-US" dirty="0"/>
              <a:t>buy a computer </a:t>
            </a:r>
            <a:endParaRPr lang="en-US" dirty="0" smtClean="0"/>
          </a:p>
          <a:p>
            <a:pPr algn="just"/>
            <a:endParaRPr lang="en-US" dirty="0"/>
          </a:p>
          <a:p>
            <a:pPr algn="just"/>
            <a:r>
              <a:rPr lang="en-US" dirty="0" smtClean="0"/>
              <a:t>Lines/curves </a:t>
            </a:r>
            <a:r>
              <a:rPr lang="en-US" dirty="0"/>
              <a:t>are able to segregate people who buy from who do not buy </a:t>
            </a:r>
            <a:endParaRPr lang="en-US" dirty="0" smtClean="0"/>
          </a:p>
          <a:p>
            <a:pPr algn="just"/>
            <a:endParaRPr lang="en-US" dirty="0"/>
          </a:p>
          <a:p>
            <a:pPr algn="just"/>
            <a:r>
              <a:rPr lang="en-US" b="1" i="1" dirty="0">
                <a:solidFill>
                  <a:srgbClr val="C00000"/>
                </a:solidFill>
              </a:rPr>
              <a:t>K</a:t>
            </a:r>
            <a:r>
              <a:rPr lang="en-US" b="1" i="1" dirty="0" smtClean="0">
                <a:solidFill>
                  <a:srgbClr val="C00000"/>
                </a:solidFill>
              </a:rPr>
              <a:t>ind </a:t>
            </a:r>
            <a:r>
              <a:rPr lang="en-US" b="1" i="1" dirty="0">
                <a:solidFill>
                  <a:srgbClr val="C00000"/>
                </a:solidFill>
              </a:rPr>
              <a:t>of an </a:t>
            </a:r>
            <a:r>
              <a:rPr lang="en-US" b="1" i="1" dirty="0" smtClean="0">
                <a:solidFill>
                  <a:srgbClr val="C00000"/>
                </a:solidFill>
              </a:rPr>
              <a:t>assumption made </a:t>
            </a:r>
            <a:r>
              <a:rPr lang="en-US" b="1" i="1" dirty="0">
                <a:solidFill>
                  <a:srgbClr val="C00000"/>
                </a:solidFill>
              </a:rPr>
              <a:t>about the distribution of the input data and the class labels</a:t>
            </a:r>
            <a:r>
              <a:rPr lang="en-US" b="1" i="1" dirty="0" smtClean="0">
                <a:solidFill>
                  <a:srgbClr val="C00000"/>
                </a:solidFill>
              </a:rPr>
              <a:t>.</a:t>
            </a:r>
          </a:p>
          <a:p>
            <a:pPr algn="just"/>
            <a:endParaRPr lang="en-US" dirty="0"/>
          </a:p>
          <a:p>
            <a:pPr algn="just"/>
            <a:r>
              <a:rPr lang="en-US" dirty="0"/>
              <a:t>So this kind of assumptions that we make about these lines are known as inductive </a:t>
            </a:r>
            <a:r>
              <a:rPr lang="en-US" dirty="0" smtClean="0"/>
              <a:t>biases</a:t>
            </a:r>
          </a:p>
          <a:p>
            <a:pPr algn="just"/>
            <a:endParaRPr lang="en-US" dirty="0"/>
          </a:p>
          <a:p>
            <a:pPr algn="just"/>
            <a:r>
              <a:rPr lang="en-US" b="1" dirty="0" smtClean="0">
                <a:solidFill>
                  <a:srgbClr val="7030A0"/>
                </a:solidFill>
              </a:rPr>
              <a:t>Language </a:t>
            </a:r>
            <a:r>
              <a:rPr lang="en-US" b="1" dirty="0">
                <a:solidFill>
                  <a:srgbClr val="7030A0"/>
                </a:solidFill>
              </a:rPr>
              <a:t>bias </a:t>
            </a:r>
            <a:r>
              <a:rPr lang="en-US" b="1" dirty="0" smtClean="0">
                <a:solidFill>
                  <a:srgbClr val="7030A0"/>
                </a:solidFill>
              </a:rPr>
              <a:t>:  the </a:t>
            </a:r>
            <a:r>
              <a:rPr lang="en-US" b="1" dirty="0">
                <a:solidFill>
                  <a:srgbClr val="7030A0"/>
                </a:solidFill>
              </a:rPr>
              <a:t>type of lines that I am going to </a:t>
            </a:r>
            <a:r>
              <a:rPr lang="en-US" b="1" dirty="0" smtClean="0">
                <a:solidFill>
                  <a:srgbClr val="7030A0"/>
                </a:solidFill>
              </a:rPr>
              <a:t>draw</a:t>
            </a:r>
          </a:p>
          <a:p>
            <a:pPr algn="just"/>
            <a:endParaRPr lang="en-US" b="1" dirty="0">
              <a:solidFill>
                <a:srgbClr val="7030A0"/>
              </a:solidFill>
            </a:endParaRPr>
          </a:p>
          <a:p>
            <a:pPr algn="just"/>
            <a:r>
              <a:rPr lang="en-US" b="1" dirty="0" smtClean="0">
                <a:solidFill>
                  <a:srgbClr val="7030A0"/>
                </a:solidFill>
              </a:rPr>
              <a:t>Search bias:  what </a:t>
            </a:r>
            <a:r>
              <a:rPr lang="en-US" b="1" dirty="0">
                <a:solidFill>
                  <a:srgbClr val="7030A0"/>
                </a:solidFill>
              </a:rPr>
              <a:t>order am I going to examine all these possible </a:t>
            </a:r>
            <a:r>
              <a:rPr lang="en-US" b="1" dirty="0" smtClean="0">
                <a:solidFill>
                  <a:srgbClr val="7030A0"/>
                </a:solidFill>
              </a:rPr>
              <a:t>lines.</a:t>
            </a:r>
            <a:endParaRPr lang="en-US" b="1" dirty="0">
              <a:solidFill>
                <a:srgbClr val="7030A0"/>
              </a:solidFill>
            </a:endParaRPr>
          </a:p>
        </p:txBody>
      </p:sp>
    </p:spTree>
    <p:extLst>
      <p:ext uri="{BB962C8B-B14F-4D97-AF65-F5344CB8AC3E}">
        <p14:creationId xmlns:p14="http://schemas.microsoft.com/office/powerpoint/2010/main" val="1946841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53" y="808878"/>
            <a:ext cx="4773706" cy="1325563"/>
          </a:xfrm>
        </p:spPr>
        <p:txBody>
          <a:bodyPr>
            <a:normAutofit fontScale="90000"/>
          </a:bodyPr>
          <a:lstStyle/>
          <a:p>
            <a:pPr fontAlgn="base"/>
            <a:r>
              <a:rPr lang="en-US" b="1" i="1" dirty="0">
                <a:solidFill>
                  <a:srgbClr val="C00000"/>
                </a:solidFill>
              </a:rPr>
              <a:t>Artificial </a:t>
            </a:r>
            <a:r>
              <a:rPr lang="en-US" b="1" i="1" dirty="0" smtClean="0">
                <a:solidFill>
                  <a:srgbClr val="C00000"/>
                </a:solidFill>
              </a:rPr>
              <a:t/>
            </a:r>
            <a:br>
              <a:rPr lang="en-US" b="1" i="1" dirty="0" smtClean="0">
                <a:solidFill>
                  <a:srgbClr val="C00000"/>
                </a:solidFill>
              </a:rPr>
            </a:br>
            <a:r>
              <a:rPr lang="en-US" b="1" i="1" dirty="0" smtClean="0">
                <a:solidFill>
                  <a:srgbClr val="C00000"/>
                </a:solidFill>
              </a:rPr>
              <a:t>Intelligence</a:t>
            </a:r>
            <a:r>
              <a:rPr lang="en-US" b="1" i="1" dirty="0">
                <a:solidFill>
                  <a:srgbClr val="C00000"/>
                </a:solidFill>
              </a:rPr>
              <a:t/>
            </a:r>
            <a:br>
              <a:rPr lang="en-US" b="1" i="1" dirty="0">
                <a:solidFill>
                  <a:srgbClr val="C00000"/>
                </a:solidFill>
              </a:rPr>
            </a:br>
            <a:r>
              <a:rPr lang="en-US" i="1" dirty="0">
                <a:solidFill>
                  <a:srgbClr val="C00000"/>
                </a:solidFill>
              </a:rPr>
              <a:t/>
            </a:r>
            <a:br>
              <a:rPr lang="en-US" i="1" dirty="0">
                <a:solidFill>
                  <a:srgbClr val="C00000"/>
                </a:solidFill>
              </a:rPr>
            </a:br>
            <a:endParaRPr lang="en-US" dirty="0"/>
          </a:p>
        </p:txBody>
      </p:sp>
      <p:sp>
        <p:nvSpPr>
          <p:cNvPr id="3" name="Content Placeholder 2"/>
          <p:cNvSpPr>
            <a:spLocks noGrp="1"/>
          </p:cNvSpPr>
          <p:nvPr>
            <p:ph idx="1"/>
          </p:nvPr>
        </p:nvSpPr>
        <p:spPr>
          <a:xfrm>
            <a:off x="3267635" y="365125"/>
            <a:ext cx="8086165" cy="6331510"/>
          </a:xfrm>
        </p:spPr>
        <p:txBody>
          <a:bodyPr>
            <a:normAutofit fontScale="77500" lnSpcReduction="20000"/>
          </a:bodyPr>
          <a:lstStyle/>
          <a:p>
            <a:pPr marL="0" indent="0" algn="just">
              <a:buNone/>
            </a:pPr>
            <a:r>
              <a:rPr lang="en-US" dirty="0">
                <a:latin typeface="Times New Roman" panose="02020603050405020304" pitchFamily="18" charset="0"/>
                <a:cs typeface="Times New Roman" panose="02020603050405020304" pitchFamily="18" charset="0"/>
              </a:rPr>
              <a:t>The word Artificial Intelligence comprises of two words “Artificial” and “Intelligence”. </a:t>
            </a: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b="1" dirty="0" smtClean="0">
                <a:solidFill>
                  <a:schemeClr val="accent5">
                    <a:lumMod val="50000"/>
                  </a:schemeClr>
                </a:solidFill>
                <a:latin typeface="Times New Roman" panose="02020603050405020304" pitchFamily="18" charset="0"/>
                <a:cs typeface="Times New Roman" panose="02020603050405020304" pitchFamily="18" charset="0"/>
              </a:rPr>
              <a:t>Artificial </a:t>
            </a:r>
            <a:r>
              <a:rPr lang="en-US" b="1" dirty="0">
                <a:solidFill>
                  <a:schemeClr val="accent5">
                    <a:lumMod val="50000"/>
                  </a:schemeClr>
                </a:solidFill>
                <a:latin typeface="Times New Roman" panose="02020603050405020304" pitchFamily="18" charset="0"/>
                <a:cs typeface="Times New Roman" panose="02020603050405020304" pitchFamily="18" charset="0"/>
              </a:rPr>
              <a:t>refers to something which is made by human </a:t>
            </a:r>
            <a:r>
              <a:rPr lang="en-US" dirty="0">
                <a:latin typeface="Times New Roman" panose="02020603050405020304" pitchFamily="18" charset="0"/>
                <a:cs typeface="Times New Roman" panose="02020603050405020304" pitchFamily="18" charset="0"/>
              </a:rPr>
              <a:t>or non natural </a:t>
            </a:r>
            <a:r>
              <a:rPr lang="en-US" dirty="0" smtClean="0">
                <a:latin typeface="Times New Roman" panose="02020603050405020304" pitchFamily="18" charset="0"/>
                <a:cs typeface="Times New Roman" panose="02020603050405020304" pitchFamily="18" charset="0"/>
              </a:rPr>
              <a:t>thing</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 </a:t>
            </a:r>
            <a:r>
              <a:rPr lang="en-US" b="1" dirty="0" smtClean="0">
                <a:solidFill>
                  <a:schemeClr val="accent5">
                    <a:lumMod val="50000"/>
                  </a:schemeClr>
                </a:solidFill>
                <a:latin typeface="Times New Roman" panose="02020603050405020304" pitchFamily="18" charset="0"/>
                <a:cs typeface="Times New Roman" panose="02020603050405020304" pitchFamily="18" charset="0"/>
              </a:rPr>
              <a:t>Intelligence </a:t>
            </a:r>
            <a:r>
              <a:rPr lang="en-US" b="1" dirty="0">
                <a:solidFill>
                  <a:schemeClr val="accent5">
                    <a:lumMod val="50000"/>
                  </a:schemeClr>
                </a:solidFill>
                <a:latin typeface="Times New Roman" panose="02020603050405020304" pitchFamily="18" charset="0"/>
                <a:cs typeface="Times New Roman" panose="02020603050405020304" pitchFamily="18" charset="0"/>
              </a:rPr>
              <a:t>means ability to understand or think. </a:t>
            </a:r>
            <a:endParaRPr lang="en-US" b="1" dirty="0" smtClean="0">
              <a:solidFill>
                <a:schemeClr val="accent5">
                  <a:lumMod val="50000"/>
                </a:schemeClr>
              </a:solidFill>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There </a:t>
            </a:r>
            <a:r>
              <a:rPr lang="en-US" dirty="0">
                <a:latin typeface="Times New Roman" panose="02020603050405020304" pitchFamily="18" charset="0"/>
                <a:cs typeface="Times New Roman" panose="02020603050405020304" pitchFamily="18" charset="0"/>
              </a:rPr>
              <a:t>is a misconception that Artificial Intelligence is a system, but it is not a system </a:t>
            </a:r>
            <a:r>
              <a:rPr lang="en-US" dirty="0" smtClean="0">
                <a:latin typeface="Times New Roman" panose="02020603050405020304" pitchFamily="18" charset="0"/>
                <a:cs typeface="Times New Roman" panose="02020603050405020304" pitchFamily="18" charset="0"/>
              </a:rPr>
              <a:t>.</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AI </a:t>
            </a:r>
            <a:r>
              <a:rPr lang="en-US" dirty="0">
                <a:latin typeface="Times New Roman" panose="02020603050405020304" pitchFamily="18" charset="0"/>
                <a:cs typeface="Times New Roman" panose="02020603050405020304" pitchFamily="18" charset="0"/>
              </a:rPr>
              <a:t>is implemented in the system. </a:t>
            </a: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There </a:t>
            </a:r>
            <a:r>
              <a:rPr lang="en-US" dirty="0">
                <a:latin typeface="Times New Roman" panose="02020603050405020304" pitchFamily="18" charset="0"/>
                <a:cs typeface="Times New Roman" panose="02020603050405020304" pitchFamily="18" charset="0"/>
              </a:rPr>
              <a:t>can be so many definition of AI, one definition can be </a:t>
            </a:r>
            <a:r>
              <a:rPr lang="en-US" i="1" dirty="0">
                <a:latin typeface="Times New Roman" panose="02020603050405020304" pitchFamily="18" charset="0"/>
                <a:cs typeface="Times New Roman" panose="02020603050405020304" pitchFamily="18" charset="0"/>
              </a:rPr>
              <a:t>“</a:t>
            </a:r>
            <a:r>
              <a:rPr lang="en-US" b="1" i="1" dirty="0">
                <a:solidFill>
                  <a:schemeClr val="accent5">
                    <a:lumMod val="50000"/>
                  </a:schemeClr>
                </a:solidFill>
                <a:latin typeface="Times New Roman" panose="02020603050405020304" pitchFamily="18" charset="0"/>
                <a:cs typeface="Times New Roman" panose="02020603050405020304" pitchFamily="18" charset="0"/>
              </a:rPr>
              <a:t>It is the study of how to train the computers so that computers can do things which at present human can do better</a:t>
            </a:r>
            <a:r>
              <a:rPr lang="en-US" b="1" i="1" dirty="0" smtClean="0">
                <a:solidFill>
                  <a:schemeClr val="accent5">
                    <a:lumMod val="50000"/>
                  </a:schemeClr>
                </a:solidFill>
                <a:latin typeface="Times New Roman" panose="02020603050405020304" pitchFamily="18" charset="0"/>
                <a:cs typeface="Times New Roman" panose="02020603050405020304" pitchFamily="18" charset="0"/>
              </a:rPr>
              <a:t>.”</a:t>
            </a:r>
          </a:p>
          <a:p>
            <a:pPr marL="0" indent="0" algn="just">
              <a:buNone/>
            </a:pPr>
            <a:endParaRPr lang="en-US" i="1" dirty="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Therefore </a:t>
            </a:r>
            <a:r>
              <a:rPr lang="en-US" dirty="0">
                <a:latin typeface="Times New Roman" panose="02020603050405020304" pitchFamily="18" charset="0"/>
                <a:cs typeface="Times New Roman" panose="02020603050405020304" pitchFamily="18" charset="0"/>
              </a:rPr>
              <a:t>It is a intelligence where we want to add all the capabilities to machine that human contain.</a:t>
            </a:r>
          </a:p>
        </p:txBody>
      </p:sp>
    </p:spTree>
    <p:extLst>
      <p:ext uri="{BB962C8B-B14F-4D97-AF65-F5344CB8AC3E}">
        <p14:creationId xmlns:p14="http://schemas.microsoft.com/office/powerpoint/2010/main" val="16240271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Flow</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825626"/>
            <a:ext cx="10515599" cy="4486274"/>
          </a:xfrm>
          <a:prstGeom prst="rect">
            <a:avLst/>
          </a:prstGeom>
        </p:spPr>
      </p:pic>
    </p:spTree>
    <p:extLst>
      <p:ext uri="{BB962C8B-B14F-4D97-AF65-F5344CB8AC3E}">
        <p14:creationId xmlns:p14="http://schemas.microsoft.com/office/powerpoint/2010/main" val="392436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Flow</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395287" y="1287886"/>
            <a:ext cx="11620702" cy="5203065"/>
          </a:xfrm>
          <a:prstGeom prst="rect">
            <a:avLst/>
          </a:prstGeom>
        </p:spPr>
      </p:pic>
    </p:spTree>
    <p:extLst>
      <p:ext uri="{BB962C8B-B14F-4D97-AF65-F5344CB8AC3E}">
        <p14:creationId xmlns:p14="http://schemas.microsoft.com/office/powerpoint/2010/main" val="1521763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68" y="94668"/>
            <a:ext cx="10515600" cy="1325563"/>
          </a:xfrm>
        </p:spPr>
        <p:txBody>
          <a:bodyPr/>
          <a:lstStyle/>
          <a:p>
            <a:r>
              <a:rPr lang="en-US" dirty="0" smtClean="0"/>
              <a:t>Training</a:t>
            </a:r>
            <a:endParaRPr lang="en-US" dirty="0"/>
          </a:p>
        </p:txBody>
      </p:sp>
      <p:sp>
        <p:nvSpPr>
          <p:cNvPr id="3" name="Content Placeholder 2"/>
          <p:cNvSpPr>
            <a:spLocks noGrp="1"/>
          </p:cNvSpPr>
          <p:nvPr>
            <p:ph idx="1"/>
          </p:nvPr>
        </p:nvSpPr>
        <p:spPr>
          <a:xfrm>
            <a:off x="6053072" y="257577"/>
            <a:ext cx="6027312" cy="5919386"/>
          </a:xfrm>
        </p:spPr>
        <p:txBody>
          <a:bodyPr>
            <a:normAutofit fontScale="92500" lnSpcReduction="10000"/>
          </a:bodyPr>
          <a:lstStyle/>
          <a:p>
            <a:pPr algn="just"/>
            <a:r>
              <a:rPr lang="en-US" dirty="0"/>
              <a:t>L</a:t>
            </a:r>
            <a:r>
              <a:rPr lang="en-US" dirty="0" smtClean="0"/>
              <a:t>earning </a:t>
            </a:r>
            <a:r>
              <a:rPr lang="en-US" dirty="0"/>
              <a:t>agent </a:t>
            </a:r>
            <a:r>
              <a:rPr lang="en-US" dirty="0" smtClean="0"/>
              <a:t>will </a:t>
            </a:r>
            <a:r>
              <a:rPr lang="en-US" dirty="0"/>
              <a:t>take an input and it will produce an output Ŷ which it thinks is the correct output </a:t>
            </a:r>
            <a:endParaRPr lang="en-US" dirty="0" smtClean="0"/>
          </a:p>
          <a:p>
            <a:pPr algn="just"/>
            <a:endParaRPr lang="en-US" dirty="0"/>
          </a:p>
          <a:p>
            <a:pPr algn="just"/>
            <a:r>
              <a:rPr lang="en-US" dirty="0"/>
              <a:t>B</a:t>
            </a:r>
            <a:r>
              <a:rPr lang="en-US" dirty="0" smtClean="0"/>
              <a:t>ut </a:t>
            </a:r>
            <a:r>
              <a:rPr lang="en-US" dirty="0"/>
              <a:t>it will compare it against the actual target Y it was given for the in the </a:t>
            </a:r>
            <a:r>
              <a:rPr lang="en-US" dirty="0" smtClean="0"/>
              <a:t>training</a:t>
            </a:r>
          </a:p>
          <a:p>
            <a:pPr algn="just"/>
            <a:endParaRPr lang="en-US" dirty="0"/>
          </a:p>
          <a:p>
            <a:pPr algn="just"/>
            <a:r>
              <a:rPr lang="en-US" dirty="0" smtClean="0"/>
              <a:t>And relearn for errors</a:t>
            </a:r>
          </a:p>
          <a:p>
            <a:pPr algn="just"/>
            <a:endParaRPr lang="en-US" dirty="0"/>
          </a:p>
          <a:p>
            <a:pPr algn="just"/>
            <a:r>
              <a:rPr lang="en-US" dirty="0"/>
              <a:t>Its </a:t>
            </a:r>
            <a:r>
              <a:rPr lang="en-US" dirty="0" smtClean="0"/>
              <a:t>an </a:t>
            </a:r>
            <a:r>
              <a:rPr lang="en-US" dirty="0"/>
              <a:t>iterative process </a:t>
            </a:r>
            <a:endParaRPr lang="en-US" dirty="0" smtClean="0"/>
          </a:p>
          <a:p>
            <a:pPr algn="just"/>
            <a:endParaRPr lang="en-US" dirty="0"/>
          </a:p>
          <a:p>
            <a:pPr algn="just"/>
            <a:r>
              <a:rPr lang="en-US" dirty="0" smtClean="0"/>
              <a:t>Most </a:t>
            </a:r>
            <a:r>
              <a:rPr lang="en-US" dirty="0"/>
              <a:t>of the classification algorithms or even regression algorithms </a:t>
            </a:r>
            <a:r>
              <a:rPr lang="en-US" dirty="0" smtClean="0"/>
              <a:t>operates in similar fashion</a:t>
            </a:r>
            <a:endParaRPr lang="en-US" dirty="0"/>
          </a:p>
        </p:txBody>
      </p:sp>
      <p:pic>
        <p:nvPicPr>
          <p:cNvPr id="4" name="Picture 3"/>
          <p:cNvPicPr>
            <a:picLocks noChangeAspect="1"/>
          </p:cNvPicPr>
          <p:nvPr/>
        </p:nvPicPr>
        <p:blipFill>
          <a:blip r:embed="rId2"/>
          <a:stretch>
            <a:fillRect/>
          </a:stretch>
        </p:blipFill>
        <p:spPr>
          <a:xfrm>
            <a:off x="141669" y="2478501"/>
            <a:ext cx="5911402" cy="3045585"/>
          </a:xfrm>
          <a:prstGeom prst="rect">
            <a:avLst/>
          </a:prstGeom>
        </p:spPr>
      </p:pic>
    </p:spTree>
    <p:extLst>
      <p:ext uri="{BB962C8B-B14F-4D97-AF65-F5344CB8AC3E}">
        <p14:creationId xmlns:p14="http://schemas.microsoft.com/office/powerpoint/2010/main" val="28627056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Few Applications</a:t>
            </a:r>
            <a:endParaRPr lang="en-US" dirty="0"/>
          </a:p>
        </p:txBody>
      </p:sp>
      <p:sp>
        <p:nvSpPr>
          <p:cNvPr id="3" name="Content Placeholder 2"/>
          <p:cNvSpPr>
            <a:spLocks noGrp="1"/>
          </p:cNvSpPr>
          <p:nvPr>
            <p:ph idx="1"/>
          </p:nvPr>
        </p:nvSpPr>
        <p:spPr/>
        <p:txBody>
          <a:bodyPr/>
          <a:lstStyle/>
          <a:p>
            <a:r>
              <a:rPr lang="en-US" dirty="0"/>
              <a:t>Credit </a:t>
            </a:r>
            <a:r>
              <a:rPr lang="en-US" dirty="0" smtClean="0"/>
              <a:t>card fraud detection (Valid transaction or not)</a:t>
            </a:r>
          </a:p>
          <a:p>
            <a:endParaRPr lang="en-US" dirty="0"/>
          </a:p>
          <a:p>
            <a:r>
              <a:rPr lang="en-US" dirty="0" smtClean="0"/>
              <a:t>Sentiment analysis(+</a:t>
            </a:r>
            <a:r>
              <a:rPr lang="en-US" dirty="0" err="1" smtClean="0"/>
              <a:t>ve</a:t>
            </a:r>
            <a:r>
              <a:rPr lang="en-US" dirty="0" smtClean="0"/>
              <a:t> review / -</a:t>
            </a:r>
            <a:r>
              <a:rPr lang="en-US" dirty="0" err="1" smtClean="0"/>
              <a:t>ve</a:t>
            </a:r>
            <a:r>
              <a:rPr lang="en-US" dirty="0" smtClean="0"/>
              <a:t> review)</a:t>
            </a:r>
          </a:p>
          <a:p>
            <a:endParaRPr lang="en-US" dirty="0"/>
          </a:p>
          <a:p>
            <a:r>
              <a:rPr lang="en-US" dirty="0"/>
              <a:t>Churn </a:t>
            </a:r>
            <a:r>
              <a:rPr lang="en-US" dirty="0" smtClean="0"/>
              <a:t>prediction (</a:t>
            </a:r>
            <a:r>
              <a:rPr lang="en-US" dirty="0"/>
              <a:t>a customer who is in the system is likely to leave your system or is going to continue </a:t>
            </a:r>
            <a:r>
              <a:rPr lang="en-US" dirty="0" smtClean="0"/>
              <a:t>)</a:t>
            </a:r>
          </a:p>
          <a:p>
            <a:endParaRPr lang="en-US" dirty="0"/>
          </a:p>
          <a:p>
            <a:endParaRPr lang="en-US" dirty="0" smtClean="0"/>
          </a:p>
          <a:p>
            <a:endParaRPr lang="en-US" dirty="0"/>
          </a:p>
        </p:txBody>
      </p:sp>
    </p:spTree>
    <p:extLst>
      <p:ext uri="{BB962C8B-B14F-4D97-AF65-F5344CB8AC3E}">
        <p14:creationId xmlns:p14="http://schemas.microsoft.com/office/powerpoint/2010/main" val="32904315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26" y="0"/>
            <a:ext cx="4931535" cy="1325563"/>
          </a:xfrm>
        </p:spPr>
        <p:txBody>
          <a:bodyPr/>
          <a:lstStyle/>
          <a:p>
            <a:r>
              <a:rPr lang="en-US" b="1" i="1" dirty="0" smtClean="0">
                <a:solidFill>
                  <a:srgbClr val="C00000"/>
                </a:solidFill>
              </a:rPr>
              <a:t>Prediction or Regression </a:t>
            </a:r>
            <a:endParaRPr lang="en-US" b="1" i="1" dirty="0">
              <a:solidFill>
                <a:srgbClr val="C00000"/>
              </a:solidFill>
            </a:endParaRPr>
          </a:p>
        </p:txBody>
      </p:sp>
      <p:sp>
        <p:nvSpPr>
          <p:cNvPr id="3" name="Content Placeholder 2"/>
          <p:cNvSpPr>
            <a:spLocks noGrp="1"/>
          </p:cNvSpPr>
          <p:nvPr>
            <p:ph idx="1"/>
          </p:nvPr>
        </p:nvSpPr>
        <p:spPr>
          <a:xfrm>
            <a:off x="5872765" y="154546"/>
            <a:ext cx="6194739" cy="6703453"/>
          </a:xfrm>
        </p:spPr>
        <p:txBody>
          <a:bodyPr>
            <a:normAutofit fontScale="77500" lnSpcReduction="20000"/>
          </a:bodyPr>
          <a:lstStyle/>
          <a:p>
            <a:pPr algn="just"/>
            <a:r>
              <a:rPr lang="en-US" dirty="0" smtClean="0"/>
              <a:t>Where </a:t>
            </a:r>
            <a:r>
              <a:rPr lang="en-US" dirty="0"/>
              <a:t>the </a:t>
            </a:r>
            <a:r>
              <a:rPr lang="en-US" dirty="0" smtClean="0"/>
              <a:t>output to </a:t>
            </a:r>
            <a:r>
              <a:rPr lang="en-US" dirty="0"/>
              <a:t>predict is no longer a discrete value it is not like – will buy a computer </a:t>
            </a:r>
            <a:r>
              <a:rPr lang="en-US" dirty="0" smtClean="0"/>
              <a:t>or  does </a:t>
            </a:r>
            <a:r>
              <a:rPr lang="en-US" dirty="0"/>
              <a:t>not buy a </a:t>
            </a:r>
            <a:r>
              <a:rPr lang="en-US" dirty="0" smtClean="0"/>
              <a:t>computer</a:t>
            </a:r>
          </a:p>
          <a:p>
            <a:pPr algn="just"/>
            <a:endParaRPr lang="en-US" dirty="0"/>
          </a:p>
          <a:p>
            <a:pPr algn="just"/>
            <a:r>
              <a:rPr lang="en-US" dirty="0"/>
              <a:t>I</a:t>
            </a:r>
            <a:r>
              <a:rPr lang="en-US" dirty="0" smtClean="0"/>
              <a:t>t </a:t>
            </a:r>
            <a:r>
              <a:rPr lang="en-US" dirty="0"/>
              <a:t>is more of a continuous </a:t>
            </a:r>
            <a:r>
              <a:rPr lang="en-US" dirty="0" smtClean="0"/>
              <a:t>value</a:t>
            </a:r>
          </a:p>
          <a:p>
            <a:pPr algn="just"/>
            <a:endParaRPr lang="en-US" dirty="0"/>
          </a:p>
          <a:p>
            <a:pPr algn="just"/>
            <a:r>
              <a:rPr lang="en-US" dirty="0"/>
              <a:t>D</a:t>
            </a:r>
            <a:r>
              <a:rPr lang="en-US" dirty="0" smtClean="0"/>
              <a:t>ifferent </a:t>
            </a:r>
            <a:r>
              <a:rPr lang="en-US" dirty="0"/>
              <a:t>times of day you have recorded the temperature </a:t>
            </a:r>
            <a:endParaRPr lang="en-US" dirty="0" smtClean="0"/>
          </a:p>
          <a:p>
            <a:pPr algn="just"/>
            <a:endParaRPr lang="en-US" dirty="0"/>
          </a:p>
          <a:p>
            <a:pPr algn="just"/>
            <a:r>
              <a:rPr lang="en-US" dirty="0">
                <a:solidFill>
                  <a:srgbClr val="FF0000"/>
                </a:solidFill>
              </a:rPr>
              <a:t>I</a:t>
            </a:r>
            <a:r>
              <a:rPr lang="en-US" dirty="0" smtClean="0">
                <a:solidFill>
                  <a:srgbClr val="FF0000"/>
                </a:solidFill>
              </a:rPr>
              <a:t>nput </a:t>
            </a:r>
            <a:r>
              <a:rPr lang="en-US" dirty="0">
                <a:solidFill>
                  <a:srgbClr val="FF0000"/>
                </a:solidFill>
              </a:rPr>
              <a:t>to the </a:t>
            </a:r>
            <a:r>
              <a:rPr lang="en-US" dirty="0" smtClean="0">
                <a:solidFill>
                  <a:srgbClr val="FF0000"/>
                </a:solidFill>
              </a:rPr>
              <a:t>system- </a:t>
            </a:r>
            <a:r>
              <a:rPr lang="en-US" dirty="0" smtClean="0">
                <a:solidFill>
                  <a:schemeClr val="tx1">
                    <a:lumMod val="95000"/>
                    <a:lumOff val="5000"/>
                  </a:schemeClr>
                </a:solidFill>
              </a:rPr>
              <a:t>Time </a:t>
            </a:r>
            <a:r>
              <a:rPr lang="en-US" dirty="0">
                <a:solidFill>
                  <a:schemeClr val="tx1">
                    <a:lumMod val="95000"/>
                    <a:lumOff val="5000"/>
                  </a:schemeClr>
                </a:solidFill>
              </a:rPr>
              <a:t>of day </a:t>
            </a:r>
            <a:endParaRPr lang="en-US" dirty="0" smtClean="0">
              <a:solidFill>
                <a:schemeClr val="tx1">
                  <a:lumMod val="95000"/>
                  <a:lumOff val="5000"/>
                </a:schemeClr>
              </a:solidFill>
            </a:endParaRPr>
          </a:p>
          <a:p>
            <a:pPr algn="just"/>
            <a:r>
              <a:rPr lang="en-US" dirty="0">
                <a:solidFill>
                  <a:srgbClr val="FF0000"/>
                </a:solidFill>
              </a:rPr>
              <a:t>O</a:t>
            </a:r>
            <a:r>
              <a:rPr lang="en-US" dirty="0" smtClean="0">
                <a:solidFill>
                  <a:srgbClr val="FF0000"/>
                </a:solidFill>
              </a:rPr>
              <a:t>utput </a:t>
            </a:r>
            <a:r>
              <a:rPr lang="en-US" dirty="0">
                <a:solidFill>
                  <a:srgbClr val="FF0000"/>
                </a:solidFill>
              </a:rPr>
              <a:t>from the </a:t>
            </a:r>
            <a:r>
              <a:rPr lang="en-US" dirty="0" smtClean="0">
                <a:solidFill>
                  <a:srgbClr val="FF0000"/>
                </a:solidFill>
              </a:rPr>
              <a:t>system -  </a:t>
            </a:r>
            <a:r>
              <a:rPr lang="en-US" dirty="0">
                <a:solidFill>
                  <a:schemeClr val="tx1">
                    <a:lumMod val="95000"/>
                    <a:lumOff val="5000"/>
                  </a:schemeClr>
                </a:solidFill>
              </a:rPr>
              <a:t>T</a:t>
            </a:r>
            <a:r>
              <a:rPr lang="en-US" dirty="0" smtClean="0">
                <a:solidFill>
                  <a:schemeClr val="tx1">
                    <a:lumMod val="95000"/>
                    <a:lumOff val="5000"/>
                  </a:schemeClr>
                </a:solidFill>
              </a:rPr>
              <a:t>emperature </a:t>
            </a:r>
            <a:r>
              <a:rPr lang="en-US" dirty="0">
                <a:solidFill>
                  <a:schemeClr val="tx1">
                    <a:lumMod val="95000"/>
                    <a:lumOff val="5000"/>
                  </a:schemeClr>
                </a:solidFill>
              </a:rPr>
              <a:t>that was </a:t>
            </a:r>
            <a:r>
              <a:rPr lang="en-US" dirty="0" smtClean="0">
                <a:solidFill>
                  <a:schemeClr val="tx1">
                    <a:lumMod val="95000"/>
                    <a:lumOff val="5000"/>
                  </a:schemeClr>
                </a:solidFill>
              </a:rPr>
              <a:t>measured at </a:t>
            </a:r>
            <a:r>
              <a:rPr lang="en-US" dirty="0">
                <a:solidFill>
                  <a:schemeClr val="tx1">
                    <a:lumMod val="95000"/>
                    <a:lumOff val="5000"/>
                  </a:schemeClr>
                </a:solidFill>
              </a:rPr>
              <a:t>a particular point at the time </a:t>
            </a:r>
            <a:endParaRPr lang="en-US" dirty="0" smtClean="0">
              <a:solidFill>
                <a:schemeClr val="tx1">
                  <a:lumMod val="95000"/>
                  <a:lumOff val="5000"/>
                </a:schemeClr>
              </a:solidFill>
            </a:endParaRPr>
          </a:p>
          <a:p>
            <a:pPr algn="just"/>
            <a:endParaRPr lang="en-US" dirty="0"/>
          </a:p>
          <a:p>
            <a:pPr algn="just"/>
            <a:r>
              <a:rPr lang="en-US" dirty="0"/>
              <a:t>Y</a:t>
            </a:r>
            <a:r>
              <a:rPr lang="en-US" dirty="0" smtClean="0"/>
              <a:t>ou </a:t>
            </a:r>
            <a:r>
              <a:rPr lang="en-US" dirty="0"/>
              <a:t>are going to get your experience or your </a:t>
            </a:r>
            <a:r>
              <a:rPr lang="en-US" dirty="0" smtClean="0"/>
              <a:t>training data </a:t>
            </a:r>
            <a:r>
              <a:rPr lang="en-US" dirty="0"/>
              <a:t>is going to take this </a:t>
            </a:r>
            <a:r>
              <a:rPr lang="en-US" dirty="0" smtClean="0"/>
              <a:t>form.</a:t>
            </a:r>
          </a:p>
          <a:p>
            <a:pPr algn="just"/>
            <a:endParaRPr lang="en-US" dirty="0"/>
          </a:p>
          <a:p>
            <a:pPr algn="just"/>
            <a:r>
              <a:rPr lang="en-US" dirty="0" smtClean="0"/>
              <a:t>Blue points -  </a:t>
            </a:r>
            <a:r>
              <a:rPr lang="en-US" dirty="0"/>
              <a:t>input </a:t>
            </a:r>
          </a:p>
          <a:p>
            <a:pPr algn="just"/>
            <a:r>
              <a:rPr lang="en-US" dirty="0"/>
              <a:t>R</a:t>
            </a:r>
            <a:r>
              <a:rPr lang="en-US" dirty="0" smtClean="0"/>
              <a:t>ed </a:t>
            </a:r>
            <a:r>
              <a:rPr lang="en-US" dirty="0"/>
              <a:t>points </a:t>
            </a:r>
            <a:r>
              <a:rPr lang="en-US" dirty="0" smtClean="0"/>
              <a:t>- the </a:t>
            </a:r>
            <a:r>
              <a:rPr lang="en-US" dirty="0"/>
              <a:t>outputs that you are expected to </a:t>
            </a:r>
            <a:r>
              <a:rPr lang="en-US" dirty="0" smtClean="0"/>
              <a:t>predict</a:t>
            </a:r>
          </a:p>
          <a:p>
            <a:pPr algn="just"/>
            <a:r>
              <a:rPr lang="en-US" dirty="0" smtClean="0"/>
              <a:t>Points: Left (Day) , Right (Night) </a:t>
            </a:r>
            <a:endParaRPr lang="en-US" dirty="0"/>
          </a:p>
        </p:txBody>
      </p:sp>
      <p:pic>
        <p:nvPicPr>
          <p:cNvPr id="4" name="Picture 3"/>
          <p:cNvPicPr>
            <a:picLocks noChangeAspect="1"/>
          </p:cNvPicPr>
          <p:nvPr/>
        </p:nvPicPr>
        <p:blipFill>
          <a:blip r:embed="rId2"/>
          <a:stretch>
            <a:fillRect/>
          </a:stretch>
        </p:blipFill>
        <p:spPr>
          <a:xfrm>
            <a:off x="0" y="1545465"/>
            <a:ext cx="5872765" cy="4778062"/>
          </a:xfrm>
          <a:prstGeom prst="rect">
            <a:avLst/>
          </a:prstGeom>
        </p:spPr>
      </p:pic>
    </p:spTree>
    <p:extLst>
      <p:ext uri="{BB962C8B-B14F-4D97-AF65-F5344CB8AC3E}">
        <p14:creationId xmlns:p14="http://schemas.microsoft.com/office/powerpoint/2010/main" val="37934750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26" y="0"/>
            <a:ext cx="4931535" cy="1325563"/>
          </a:xfrm>
        </p:spPr>
        <p:txBody>
          <a:bodyPr/>
          <a:lstStyle/>
          <a:p>
            <a:r>
              <a:rPr lang="en-US" b="1" i="1" dirty="0" smtClean="0">
                <a:solidFill>
                  <a:srgbClr val="C00000"/>
                </a:solidFill>
              </a:rPr>
              <a:t>Prediction or Regression </a:t>
            </a:r>
            <a:endParaRPr lang="en-US" b="1" i="1" dirty="0">
              <a:solidFill>
                <a:srgbClr val="C00000"/>
              </a:solidFill>
            </a:endParaRPr>
          </a:p>
        </p:txBody>
      </p:sp>
      <p:sp>
        <p:nvSpPr>
          <p:cNvPr id="3" name="Content Placeholder 2"/>
          <p:cNvSpPr>
            <a:spLocks noGrp="1"/>
          </p:cNvSpPr>
          <p:nvPr>
            <p:ph idx="1"/>
          </p:nvPr>
        </p:nvSpPr>
        <p:spPr>
          <a:xfrm>
            <a:off x="5872765" y="154546"/>
            <a:ext cx="6194739" cy="6703453"/>
          </a:xfrm>
        </p:spPr>
        <p:txBody>
          <a:bodyPr>
            <a:normAutofit fontScale="77500" lnSpcReduction="20000"/>
          </a:bodyPr>
          <a:lstStyle/>
          <a:p>
            <a:pPr algn="just"/>
            <a:r>
              <a:rPr lang="en-US" dirty="0" smtClean="0"/>
              <a:t>Just like previous </a:t>
            </a:r>
            <a:r>
              <a:rPr lang="en-US" dirty="0"/>
              <a:t>case of </a:t>
            </a:r>
            <a:r>
              <a:rPr lang="en-US" dirty="0" smtClean="0"/>
              <a:t>classification :</a:t>
            </a:r>
            <a:r>
              <a:rPr lang="en-US" dirty="0"/>
              <a:t> </a:t>
            </a:r>
            <a:r>
              <a:rPr lang="en-US" dirty="0" smtClean="0"/>
              <a:t>simple </a:t>
            </a:r>
            <a:r>
              <a:rPr lang="en-US" dirty="0"/>
              <a:t>as possible fit </a:t>
            </a:r>
            <a:r>
              <a:rPr lang="en-US" dirty="0" smtClean="0"/>
              <a:t> - draw </a:t>
            </a:r>
            <a:r>
              <a:rPr lang="en-US" dirty="0"/>
              <a:t>a straight line that is as close as possible to these </a:t>
            </a:r>
            <a:r>
              <a:rPr lang="en-US" dirty="0" smtClean="0"/>
              <a:t>points</a:t>
            </a:r>
          </a:p>
          <a:p>
            <a:pPr algn="just"/>
            <a:endParaRPr lang="en-US" dirty="0"/>
          </a:p>
          <a:p>
            <a:pPr algn="just"/>
            <a:r>
              <a:rPr lang="en-US" dirty="0"/>
              <a:t>S</a:t>
            </a:r>
            <a:r>
              <a:rPr lang="en-US" dirty="0" smtClean="0"/>
              <a:t>imple solution - certain points </a:t>
            </a:r>
            <a:r>
              <a:rPr lang="en-US" dirty="0"/>
              <a:t>at which we are making large errors right </a:t>
            </a:r>
            <a:r>
              <a:rPr lang="en-US" dirty="0" smtClean="0"/>
              <a:t>- try </a:t>
            </a:r>
            <a:r>
              <a:rPr lang="en-US" dirty="0"/>
              <a:t>to fix that</a:t>
            </a:r>
            <a:r>
              <a:rPr lang="en-US" dirty="0" smtClean="0"/>
              <a:t>.</a:t>
            </a:r>
          </a:p>
          <a:p>
            <a:pPr algn="just"/>
            <a:endParaRPr lang="en-US" dirty="0" smtClean="0"/>
          </a:p>
          <a:p>
            <a:pPr algn="just"/>
            <a:r>
              <a:rPr lang="en-US" dirty="0" smtClean="0"/>
              <a:t>The Fig shows </a:t>
            </a:r>
            <a:r>
              <a:rPr lang="en-US" dirty="0" smtClean="0">
                <a:solidFill>
                  <a:srgbClr val="FF0000"/>
                </a:solidFill>
              </a:rPr>
              <a:t>day </a:t>
            </a:r>
            <a:r>
              <a:rPr lang="en-US" dirty="0">
                <a:solidFill>
                  <a:srgbClr val="FF0000"/>
                </a:solidFill>
              </a:rPr>
              <a:t>time temperatures </a:t>
            </a:r>
            <a:r>
              <a:rPr lang="en-US" dirty="0" smtClean="0">
                <a:solidFill>
                  <a:srgbClr val="FF0000"/>
                </a:solidFill>
              </a:rPr>
              <a:t>are more </a:t>
            </a:r>
            <a:r>
              <a:rPr lang="en-US" dirty="0">
                <a:solidFill>
                  <a:srgbClr val="FF0000"/>
                </a:solidFill>
              </a:rPr>
              <a:t>or less </a:t>
            </a:r>
            <a:r>
              <a:rPr lang="en-US" dirty="0" smtClean="0">
                <a:solidFill>
                  <a:srgbClr val="FF0000"/>
                </a:solidFill>
              </a:rPr>
              <a:t>fine</a:t>
            </a:r>
          </a:p>
          <a:p>
            <a:pPr algn="just"/>
            <a:endParaRPr lang="en-US" dirty="0"/>
          </a:p>
          <a:p>
            <a:pPr algn="just"/>
            <a:r>
              <a:rPr lang="en-US" dirty="0" smtClean="0"/>
              <a:t> Night </a:t>
            </a:r>
            <a:r>
              <a:rPr lang="en-US" dirty="0"/>
              <a:t>times we seem to be doing something really off  </a:t>
            </a:r>
            <a:r>
              <a:rPr lang="en-US" dirty="0" smtClean="0"/>
              <a:t>because we </a:t>
            </a:r>
            <a:r>
              <a:rPr lang="en-US" dirty="0"/>
              <a:t>are going off too much to the right-hand side</a:t>
            </a:r>
            <a:r>
              <a:rPr lang="en-US" dirty="0" smtClean="0"/>
              <a:t>.</a:t>
            </a:r>
          </a:p>
          <a:p>
            <a:pPr algn="just"/>
            <a:endParaRPr lang="en-US" dirty="0"/>
          </a:p>
          <a:p>
            <a:pPr algn="just"/>
            <a:r>
              <a:rPr lang="en-US" dirty="0" smtClean="0"/>
              <a:t> </a:t>
            </a:r>
            <a:r>
              <a:rPr lang="en-US" dirty="0"/>
              <a:t>How if you could do something more complex</a:t>
            </a:r>
          </a:p>
          <a:p>
            <a:pPr algn="just"/>
            <a:endParaRPr lang="en-US" dirty="0" smtClean="0"/>
          </a:p>
          <a:p>
            <a:pPr algn="just"/>
            <a:r>
              <a:rPr lang="en-US" dirty="0"/>
              <a:t>J</a:t>
            </a:r>
            <a:r>
              <a:rPr lang="en-US" dirty="0" smtClean="0"/>
              <a:t>ust </a:t>
            </a:r>
            <a:r>
              <a:rPr lang="en-US" dirty="0"/>
              <a:t>like in the classification case where we wanted to get that one point right so we could try </a:t>
            </a:r>
            <a:r>
              <a:rPr lang="en-US" dirty="0" smtClean="0"/>
              <a:t>and fit </a:t>
            </a:r>
            <a:r>
              <a:rPr lang="en-US" dirty="0"/>
              <a:t>all these temperatures that were given to us by looking at a sufficiently complex curve.</a:t>
            </a:r>
            <a:endParaRPr lang="en-US" dirty="0" smtClean="0"/>
          </a:p>
          <a:p>
            <a:pPr algn="just"/>
            <a:endParaRPr lang="en-US" dirty="0"/>
          </a:p>
          <a:p>
            <a:pPr algn="just"/>
            <a:endParaRPr lang="en-US" dirty="0"/>
          </a:p>
        </p:txBody>
      </p:sp>
      <p:pic>
        <p:nvPicPr>
          <p:cNvPr id="5" name="Picture 4"/>
          <p:cNvPicPr>
            <a:picLocks noChangeAspect="1"/>
          </p:cNvPicPr>
          <p:nvPr/>
        </p:nvPicPr>
        <p:blipFill>
          <a:blip r:embed="rId2"/>
          <a:stretch>
            <a:fillRect/>
          </a:stretch>
        </p:blipFill>
        <p:spPr>
          <a:xfrm>
            <a:off x="175743" y="1803042"/>
            <a:ext cx="5593992" cy="4494727"/>
          </a:xfrm>
          <a:prstGeom prst="rect">
            <a:avLst/>
          </a:prstGeom>
        </p:spPr>
      </p:pic>
    </p:spTree>
    <p:extLst>
      <p:ext uri="{BB962C8B-B14F-4D97-AF65-F5344CB8AC3E}">
        <p14:creationId xmlns:p14="http://schemas.microsoft.com/office/powerpoint/2010/main" val="27154385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26" y="0"/>
            <a:ext cx="4931535" cy="1325563"/>
          </a:xfrm>
        </p:spPr>
        <p:txBody>
          <a:bodyPr/>
          <a:lstStyle/>
          <a:p>
            <a:r>
              <a:rPr lang="en-US" b="1" i="1" dirty="0" smtClean="0">
                <a:solidFill>
                  <a:srgbClr val="C00000"/>
                </a:solidFill>
              </a:rPr>
              <a:t>Prediction or Regression </a:t>
            </a:r>
            <a:endParaRPr lang="en-US" b="1" i="1" dirty="0">
              <a:solidFill>
                <a:srgbClr val="C00000"/>
              </a:solidFill>
            </a:endParaRPr>
          </a:p>
        </p:txBody>
      </p:sp>
      <p:pic>
        <p:nvPicPr>
          <p:cNvPr id="4" name="Picture 3"/>
          <p:cNvPicPr>
            <a:picLocks noChangeAspect="1"/>
          </p:cNvPicPr>
          <p:nvPr/>
        </p:nvPicPr>
        <p:blipFill>
          <a:blip r:embed="rId2"/>
          <a:stretch>
            <a:fillRect/>
          </a:stretch>
        </p:blipFill>
        <p:spPr>
          <a:xfrm>
            <a:off x="194256" y="1692833"/>
            <a:ext cx="5145915" cy="3973871"/>
          </a:xfrm>
          <a:prstGeom prst="rect">
            <a:avLst/>
          </a:prstGeom>
        </p:spPr>
      </p:pic>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5834935" y="1692832"/>
            <a:ext cx="6013628" cy="3973871"/>
          </a:xfrm>
          <a:prstGeom prst="rect">
            <a:avLst/>
          </a:prstGeom>
        </p:spPr>
      </p:pic>
      <p:sp>
        <p:nvSpPr>
          <p:cNvPr id="8" name="Rectangle 7"/>
          <p:cNvSpPr/>
          <p:nvPr/>
        </p:nvSpPr>
        <p:spPr>
          <a:xfrm>
            <a:off x="6096000" y="374234"/>
            <a:ext cx="6096000" cy="646331"/>
          </a:xfrm>
          <a:prstGeom prst="rect">
            <a:avLst/>
          </a:prstGeom>
        </p:spPr>
        <p:txBody>
          <a:bodyPr>
            <a:spAutoFit/>
          </a:bodyPr>
          <a:lstStyle/>
          <a:p>
            <a:pPr algn="just"/>
            <a:r>
              <a:rPr lang="en-US" b="1" dirty="0"/>
              <a:t>T</a:t>
            </a:r>
            <a:r>
              <a:rPr lang="en-US" b="1" dirty="0" smtClean="0"/>
              <a:t>ry and fit </a:t>
            </a:r>
            <a:r>
              <a:rPr lang="en-US" b="1" dirty="0"/>
              <a:t>all these temperatures that were given to us by looking at a sufficiently complex curve.</a:t>
            </a:r>
          </a:p>
        </p:txBody>
      </p:sp>
    </p:spTree>
    <p:extLst>
      <p:ext uri="{BB962C8B-B14F-4D97-AF65-F5344CB8AC3E}">
        <p14:creationId xmlns:p14="http://schemas.microsoft.com/office/powerpoint/2010/main" val="13756607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26" y="0"/>
            <a:ext cx="4931535" cy="1325563"/>
          </a:xfrm>
        </p:spPr>
        <p:txBody>
          <a:bodyPr/>
          <a:lstStyle/>
          <a:p>
            <a:r>
              <a:rPr lang="en-US" b="1" i="1" dirty="0" smtClean="0">
                <a:solidFill>
                  <a:srgbClr val="C00000"/>
                </a:solidFill>
              </a:rPr>
              <a:t>Prediction or Regression </a:t>
            </a:r>
            <a:endParaRPr lang="en-US" b="1" i="1" dirty="0">
              <a:solidFill>
                <a:srgbClr val="C00000"/>
              </a:solidFill>
            </a:endParaRPr>
          </a:p>
        </p:txBody>
      </p:sp>
      <p:sp>
        <p:nvSpPr>
          <p:cNvPr id="6" name="Content Placeholder 5"/>
          <p:cNvSpPr>
            <a:spLocks noGrp="1"/>
          </p:cNvSpPr>
          <p:nvPr>
            <p:ph idx="1"/>
          </p:nvPr>
        </p:nvSpPr>
        <p:spPr/>
        <p:txBody>
          <a:bodyPr>
            <a:normAutofit lnSpcReduction="10000"/>
          </a:bodyPr>
          <a:lstStyle/>
          <a:p>
            <a:pPr algn="just"/>
            <a:r>
              <a:rPr lang="en-US" dirty="0" smtClean="0"/>
              <a:t>Just </a:t>
            </a:r>
            <a:r>
              <a:rPr lang="en-US" dirty="0"/>
              <a:t>like in the classification case where we wanted to get </a:t>
            </a:r>
            <a:r>
              <a:rPr lang="en-US" b="1" dirty="0"/>
              <a:t>that one point </a:t>
            </a:r>
            <a:r>
              <a:rPr lang="en-US" dirty="0" smtClean="0"/>
              <a:t>so </a:t>
            </a:r>
            <a:r>
              <a:rPr lang="en-US" dirty="0"/>
              <a:t>we could try </a:t>
            </a:r>
            <a:r>
              <a:rPr lang="en-US" dirty="0" smtClean="0"/>
              <a:t>and fit </a:t>
            </a:r>
            <a:r>
              <a:rPr lang="en-US" dirty="0"/>
              <a:t>all these temperatures that were given to us by looking at a sufficiently complex curve</a:t>
            </a:r>
            <a:r>
              <a:rPr lang="en-US" dirty="0" smtClean="0"/>
              <a:t>.</a:t>
            </a:r>
          </a:p>
          <a:p>
            <a:pPr algn="just"/>
            <a:endParaRPr lang="en-US" dirty="0"/>
          </a:p>
          <a:p>
            <a:pPr algn="just"/>
            <a:r>
              <a:rPr lang="en-US" dirty="0" smtClean="0"/>
              <a:t> These </a:t>
            </a:r>
            <a:r>
              <a:rPr lang="en-US" dirty="0"/>
              <a:t>kinds of </a:t>
            </a:r>
            <a:r>
              <a:rPr lang="en-US" b="1" dirty="0">
                <a:solidFill>
                  <a:srgbClr val="C00000"/>
                </a:solidFill>
              </a:rPr>
              <a:t>solutions</a:t>
            </a:r>
            <a:r>
              <a:rPr lang="en-US" dirty="0"/>
              <a:t> </a:t>
            </a:r>
            <a:r>
              <a:rPr lang="en-US" dirty="0" smtClean="0"/>
              <a:t>where we </a:t>
            </a:r>
            <a:r>
              <a:rPr lang="en-US" dirty="0"/>
              <a:t>try to fit the noise in the data we are trying to make the </a:t>
            </a:r>
            <a:r>
              <a:rPr lang="en-US" b="1" i="1" dirty="0">
                <a:solidFill>
                  <a:srgbClr val="FF0000"/>
                </a:solidFill>
              </a:rPr>
              <a:t>solution predict the noise in </a:t>
            </a:r>
            <a:r>
              <a:rPr lang="en-US" b="1" i="1" dirty="0" smtClean="0">
                <a:solidFill>
                  <a:srgbClr val="FF0000"/>
                </a:solidFill>
              </a:rPr>
              <a:t>the training </a:t>
            </a:r>
            <a:r>
              <a:rPr lang="en-US" b="1" i="1" dirty="0">
                <a:solidFill>
                  <a:srgbClr val="FF0000"/>
                </a:solidFill>
              </a:rPr>
              <a:t>data </a:t>
            </a:r>
            <a:r>
              <a:rPr lang="en-US" dirty="0"/>
              <a:t>correctly are known as </a:t>
            </a:r>
            <a:r>
              <a:rPr lang="en-US" b="1" i="1" dirty="0"/>
              <a:t>over </a:t>
            </a:r>
            <a:r>
              <a:rPr lang="en-US" b="1" i="1" dirty="0" smtClean="0"/>
              <a:t>fitting</a:t>
            </a:r>
          </a:p>
          <a:p>
            <a:pPr algn="just"/>
            <a:endParaRPr lang="en-US" dirty="0"/>
          </a:p>
          <a:p>
            <a:pPr algn="just"/>
            <a:r>
              <a:rPr lang="en-US" dirty="0"/>
              <a:t>O</a:t>
            </a:r>
            <a:r>
              <a:rPr lang="en-US" dirty="0" smtClean="0"/>
              <a:t>ver </a:t>
            </a:r>
            <a:r>
              <a:rPr lang="en-US" dirty="0"/>
              <a:t>fit solutions and one of the things that </a:t>
            </a:r>
            <a:r>
              <a:rPr lang="en-US" dirty="0" smtClean="0"/>
              <a:t>we look </a:t>
            </a:r>
            <a:r>
              <a:rPr lang="en-US" dirty="0"/>
              <a:t>to avoid </a:t>
            </a:r>
            <a:r>
              <a:rPr lang="en-US" dirty="0" smtClean="0"/>
              <a:t>in </a:t>
            </a:r>
            <a:r>
              <a:rPr lang="en-US" dirty="0"/>
              <a:t>machine learning is to over fit to the training </a:t>
            </a:r>
            <a:r>
              <a:rPr lang="en-US" dirty="0" smtClean="0"/>
              <a:t>data</a:t>
            </a:r>
            <a:endParaRPr lang="en-US" dirty="0"/>
          </a:p>
        </p:txBody>
      </p:sp>
    </p:spTree>
    <p:extLst>
      <p:ext uri="{BB962C8B-B14F-4D97-AF65-F5344CB8AC3E}">
        <p14:creationId xmlns:p14="http://schemas.microsoft.com/office/powerpoint/2010/main" val="16234561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endParaRPr lang="en-US" b="1" i="1" dirty="0" smtClean="0"/>
          </a:p>
          <a:p>
            <a:pPr marL="0" indent="0" algn="ctr">
              <a:buNone/>
            </a:pPr>
            <a:endParaRPr lang="en-US" b="1" i="1" dirty="0"/>
          </a:p>
          <a:p>
            <a:pPr marL="0" indent="0" algn="ctr">
              <a:buNone/>
            </a:pPr>
            <a:r>
              <a:rPr lang="en-US" sz="4400" b="1" i="1" dirty="0" smtClean="0">
                <a:solidFill>
                  <a:srgbClr val="C00000"/>
                </a:solidFill>
              </a:rPr>
              <a:t>Generate Synthetic </a:t>
            </a:r>
            <a:r>
              <a:rPr lang="en-US" sz="4400" b="1" i="1" dirty="0">
                <a:solidFill>
                  <a:srgbClr val="C00000"/>
                </a:solidFill>
              </a:rPr>
              <a:t>Data with </a:t>
            </a:r>
            <a:r>
              <a:rPr lang="en-US" sz="4400" b="1" i="1" dirty="0" smtClean="0">
                <a:solidFill>
                  <a:srgbClr val="C00000"/>
                </a:solidFill>
              </a:rPr>
              <a:t>Python</a:t>
            </a:r>
            <a:r>
              <a:rPr lang="en-US" sz="4400" b="1" i="1" dirty="0">
                <a:solidFill>
                  <a:srgbClr val="C00000"/>
                </a:solidFill>
              </a:rPr>
              <a:t/>
            </a:r>
            <a:br>
              <a:rPr lang="en-US" sz="4400" b="1" i="1" dirty="0">
                <a:solidFill>
                  <a:srgbClr val="C00000"/>
                </a:solidFill>
              </a:rPr>
            </a:br>
            <a:endParaRPr lang="en-US" sz="4400" b="1" i="1" dirty="0">
              <a:solidFill>
                <a:srgbClr val="C00000"/>
              </a:solidFill>
            </a:endParaRPr>
          </a:p>
        </p:txBody>
      </p:sp>
    </p:spTree>
    <p:extLst>
      <p:ext uri="{BB962C8B-B14F-4D97-AF65-F5344CB8AC3E}">
        <p14:creationId xmlns:p14="http://schemas.microsoft.com/office/powerpoint/2010/main" val="41741789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solidFill>
                  <a:srgbClr val="C00000"/>
                </a:solidFill>
              </a:rPr>
              <a:t>Generate Synthetic Data with Python</a:t>
            </a:r>
            <a:br>
              <a:rPr lang="en-US" b="1" i="1" dirty="0">
                <a:solidFill>
                  <a:srgbClr val="C00000"/>
                </a:solidFill>
              </a:rPr>
            </a:br>
            <a:r>
              <a:rPr lang="en-US" b="1" i="1" dirty="0">
                <a:solidFill>
                  <a:srgbClr val="C00000"/>
                </a:solidFill>
              </a:rPr>
              <a:t/>
            </a:r>
            <a:br>
              <a:rPr lang="en-US" b="1" i="1" dirty="0">
                <a:solidFill>
                  <a:srgbClr val="C00000"/>
                </a:solidFill>
              </a:rPr>
            </a:br>
            <a:endParaRPr lang="en-US" b="1" i="1" dirty="0">
              <a:solidFill>
                <a:srgbClr val="C00000"/>
              </a:solidFill>
            </a:endParaRPr>
          </a:p>
        </p:txBody>
      </p:sp>
      <p:sp>
        <p:nvSpPr>
          <p:cNvPr id="3" name="Content Placeholder 2"/>
          <p:cNvSpPr>
            <a:spLocks noGrp="1"/>
          </p:cNvSpPr>
          <p:nvPr>
            <p:ph idx="1"/>
          </p:nvPr>
        </p:nvSpPr>
        <p:spPr/>
        <p:txBody>
          <a:bodyPr/>
          <a:lstStyle/>
          <a:p>
            <a:pPr algn="just"/>
            <a:r>
              <a:rPr lang="en-US" dirty="0"/>
              <a:t>A problem with machine learning, especially when you are starting out and want to learn about the algorithms, is that it is </a:t>
            </a:r>
            <a:r>
              <a:rPr lang="en-US" b="1" i="1" dirty="0">
                <a:solidFill>
                  <a:srgbClr val="C00000"/>
                </a:solidFill>
              </a:rPr>
              <a:t>often difficult to get suitable test data. </a:t>
            </a:r>
            <a:endParaRPr lang="en-US" b="1" i="1" dirty="0" smtClean="0">
              <a:solidFill>
                <a:srgbClr val="C00000"/>
              </a:solidFill>
            </a:endParaRPr>
          </a:p>
          <a:p>
            <a:pPr algn="just"/>
            <a:endParaRPr lang="en-US" dirty="0"/>
          </a:p>
          <a:p>
            <a:pPr algn="just"/>
            <a:r>
              <a:rPr lang="en-US" dirty="0" smtClean="0"/>
              <a:t>Some </a:t>
            </a:r>
            <a:r>
              <a:rPr lang="en-US" dirty="0"/>
              <a:t>cost a lot of money, others are not freely available because they are protected by copyright. </a:t>
            </a:r>
            <a:endParaRPr lang="en-US" dirty="0" smtClean="0"/>
          </a:p>
          <a:p>
            <a:pPr algn="just"/>
            <a:endParaRPr lang="en-US" dirty="0"/>
          </a:p>
          <a:p>
            <a:pPr algn="just"/>
            <a:r>
              <a:rPr lang="en-US" dirty="0" smtClean="0"/>
              <a:t>Therefore</a:t>
            </a:r>
            <a:r>
              <a:rPr lang="en-US" dirty="0"/>
              <a:t>, </a:t>
            </a:r>
            <a:r>
              <a:rPr lang="en-US" b="1" i="1" dirty="0">
                <a:solidFill>
                  <a:srgbClr val="C00000"/>
                </a:solidFill>
              </a:rPr>
              <a:t>artificially generated test data </a:t>
            </a:r>
            <a:r>
              <a:rPr lang="en-US" dirty="0"/>
              <a:t>can be a solution in some cases.</a:t>
            </a:r>
          </a:p>
        </p:txBody>
      </p:sp>
    </p:spTree>
    <p:extLst>
      <p:ext uri="{BB962C8B-B14F-4D97-AF65-F5344CB8AC3E}">
        <p14:creationId xmlns:p14="http://schemas.microsoft.com/office/powerpoint/2010/main" val="2811815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b="1" i="1" dirty="0">
                <a:solidFill>
                  <a:srgbClr val="C00000"/>
                </a:solidFill>
              </a:rPr>
              <a:t>Best Python libraries for Machine Learning</a:t>
            </a:r>
            <a:br>
              <a:rPr lang="en-US" b="1" i="1" dirty="0">
                <a:solidFill>
                  <a:srgbClr val="C00000"/>
                </a:solidFill>
              </a:rPr>
            </a:br>
            <a:r>
              <a:rPr lang="en-US" b="1" i="1" dirty="0">
                <a:solidFill>
                  <a:srgbClr val="C00000"/>
                </a:solidFill>
              </a:rPr>
              <a:t/>
            </a:r>
            <a:br>
              <a:rPr lang="en-US" b="1" i="1" dirty="0">
                <a:solidFill>
                  <a:srgbClr val="C00000"/>
                </a:solidFill>
              </a:rPr>
            </a:br>
            <a:endParaRPr lang="en-US" b="1" i="1" dirty="0">
              <a:solidFill>
                <a:srgbClr val="C00000"/>
              </a:solidFill>
            </a:endParaRPr>
          </a:p>
        </p:txBody>
      </p:sp>
      <p:sp>
        <p:nvSpPr>
          <p:cNvPr id="3" name="Content Placeholder 2"/>
          <p:cNvSpPr>
            <a:spLocks noGrp="1"/>
          </p:cNvSpPr>
          <p:nvPr>
            <p:ph idx="1"/>
          </p:nvPr>
        </p:nvSpPr>
        <p:spPr>
          <a:xfrm>
            <a:off x="7261412" y="1328084"/>
            <a:ext cx="4092388" cy="4351338"/>
          </a:xfrm>
        </p:spPr>
        <p:txBody>
          <a:bodyPr>
            <a:normAutofit fontScale="92500" lnSpcReduction="20000"/>
          </a:bodyPr>
          <a:lstStyle/>
          <a:p>
            <a:pPr marL="0" indent="0" fontAlgn="base">
              <a:buNone/>
            </a:pPr>
            <a:r>
              <a:rPr lang="en-US" i="1" dirty="0"/>
              <a:t> </a:t>
            </a:r>
          </a:p>
          <a:p>
            <a:pPr fontAlgn="base"/>
            <a:r>
              <a:rPr lang="en-US" i="1" dirty="0" err="1"/>
              <a:t>Numpy</a:t>
            </a:r>
            <a:endParaRPr lang="en-US" i="1" dirty="0"/>
          </a:p>
          <a:p>
            <a:pPr fontAlgn="base"/>
            <a:r>
              <a:rPr lang="en-US" i="1" dirty="0" err="1"/>
              <a:t>Scipy</a:t>
            </a:r>
            <a:endParaRPr lang="en-US" i="1" dirty="0"/>
          </a:p>
          <a:p>
            <a:pPr fontAlgn="base"/>
            <a:r>
              <a:rPr lang="en-US" i="1" dirty="0" err="1"/>
              <a:t>Scikit</a:t>
            </a:r>
            <a:r>
              <a:rPr lang="en-US" i="1" dirty="0"/>
              <a:t>-learn</a:t>
            </a:r>
          </a:p>
          <a:p>
            <a:pPr fontAlgn="base"/>
            <a:r>
              <a:rPr lang="en-US" i="1" dirty="0" err="1"/>
              <a:t>Theano</a:t>
            </a:r>
            <a:endParaRPr lang="en-US" i="1" dirty="0"/>
          </a:p>
          <a:p>
            <a:pPr fontAlgn="base"/>
            <a:r>
              <a:rPr lang="en-US" i="1" dirty="0" err="1"/>
              <a:t>TensorFlow</a:t>
            </a:r>
            <a:endParaRPr lang="en-US" i="1" dirty="0"/>
          </a:p>
          <a:p>
            <a:pPr fontAlgn="base"/>
            <a:r>
              <a:rPr lang="en-US" i="1" dirty="0" err="1"/>
              <a:t>Keras</a:t>
            </a:r>
            <a:endParaRPr lang="en-US" i="1" dirty="0"/>
          </a:p>
          <a:p>
            <a:pPr fontAlgn="base"/>
            <a:r>
              <a:rPr lang="en-US" i="1" dirty="0" err="1"/>
              <a:t>PyTorch</a:t>
            </a:r>
            <a:endParaRPr lang="en-US" i="1" dirty="0"/>
          </a:p>
          <a:p>
            <a:pPr fontAlgn="base"/>
            <a:r>
              <a:rPr lang="en-US" i="1" dirty="0"/>
              <a:t>Pandas</a:t>
            </a:r>
          </a:p>
          <a:p>
            <a:pPr fontAlgn="base"/>
            <a:r>
              <a:rPr lang="en-US" i="1" dirty="0" err="1"/>
              <a:t>Matplotlib</a:t>
            </a:r>
            <a:endParaRPr lang="en-US" i="1" dirty="0"/>
          </a:p>
        </p:txBody>
      </p:sp>
    </p:spTree>
    <p:extLst>
      <p:ext uri="{BB962C8B-B14F-4D97-AF65-F5344CB8AC3E}">
        <p14:creationId xmlns:p14="http://schemas.microsoft.com/office/powerpoint/2010/main" val="11853710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Generate Synthetic Data with Python</a:t>
            </a:r>
            <a:br>
              <a:rPr lang="en-US" b="1" i="1" dirty="0"/>
            </a:br>
            <a:r>
              <a:rPr lang="en-US" b="1" i="1" dirty="0"/>
              <a:t/>
            </a:r>
            <a:br>
              <a:rPr lang="en-US" b="1" i="1" dirty="0"/>
            </a:br>
            <a:endParaRPr lang="en-US" dirty="0"/>
          </a:p>
        </p:txBody>
      </p:sp>
      <p:sp>
        <p:nvSpPr>
          <p:cNvPr id="3" name="Content Placeholder 2"/>
          <p:cNvSpPr>
            <a:spLocks noGrp="1"/>
          </p:cNvSpPr>
          <p:nvPr>
            <p:ph idx="1"/>
          </p:nvPr>
        </p:nvSpPr>
        <p:spPr/>
        <p:txBody>
          <a:bodyPr/>
          <a:lstStyle/>
          <a:p>
            <a:pPr algn="just"/>
            <a:r>
              <a:rPr lang="en-US" dirty="0"/>
              <a:t>On the one hand, there are small toy data </a:t>
            </a:r>
            <a:r>
              <a:rPr lang="en-US" dirty="0" smtClean="0"/>
              <a:t>sets</a:t>
            </a:r>
          </a:p>
          <a:p>
            <a:pPr algn="just"/>
            <a:endParaRPr lang="en-US" dirty="0"/>
          </a:p>
          <a:p>
            <a:pPr algn="just"/>
            <a:r>
              <a:rPr lang="en-US" dirty="0" smtClean="0"/>
              <a:t> </a:t>
            </a:r>
            <a:r>
              <a:rPr lang="en-US" dirty="0"/>
              <a:t>B</a:t>
            </a:r>
            <a:r>
              <a:rPr lang="en-US" dirty="0" smtClean="0"/>
              <a:t>ut </a:t>
            </a:r>
            <a:r>
              <a:rPr lang="en-US" dirty="0"/>
              <a:t>it also offers larger data sets that are often used in the machine learning community to test algorithms or also serve as a benchmark</a:t>
            </a:r>
            <a:r>
              <a:rPr lang="en-US" dirty="0" smtClean="0"/>
              <a:t>.</a:t>
            </a:r>
          </a:p>
          <a:p>
            <a:pPr algn="just"/>
            <a:endParaRPr lang="en-US" dirty="0"/>
          </a:p>
          <a:p>
            <a:pPr algn="just"/>
            <a:r>
              <a:rPr lang="en-US" dirty="0" smtClean="0"/>
              <a:t> </a:t>
            </a:r>
            <a:r>
              <a:rPr lang="en-US" dirty="0"/>
              <a:t>It provides us with data coming from the 'real world'.</a:t>
            </a:r>
          </a:p>
        </p:txBody>
      </p:sp>
    </p:spTree>
    <p:extLst>
      <p:ext uri="{BB962C8B-B14F-4D97-AF65-F5344CB8AC3E}">
        <p14:creationId xmlns:p14="http://schemas.microsoft.com/office/powerpoint/2010/main" val="10814588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Generate Synthetic Data with Python</a:t>
            </a:r>
            <a:br>
              <a:rPr lang="en-US" b="1" i="1" dirty="0"/>
            </a:br>
            <a:r>
              <a:rPr lang="en-US" b="1" i="1" dirty="0"/>
              <a:t/>
            </a:r>
            <a:br>
              <a:rPr lang="en-US" b="1" i="1" dirty="0"/>
            </a:br>
            <a:endParaRPr lang="en-US" dirty="0"/>
          </a:p>
        </p:txBody>
      </p:sp>
      <p:sp>
        <p:nvSpPr>
          <p:cNvPr id="3" name="Content Placeholder 2"/>
          <p:cNvSpPr>
            <a:spLocks noGrp="1"/>
          </p:cNvSpPr>
          <p:nvPr>
            <p:ph idx="1"/>
          </p:nvPr>
        </p:nvSpPr>
        <p:spPr/>
        <p:txBody>
          <a:bodyPr/>
          <a:lstStyle/>
          <a:p>
            <a:pPr algn="just"/>
            <a:r>
              <a:rPr lang="en-US" dirty="0"/>
              <a:t>B</a:t>
            </a:r>
            <a:r>
              <a:rPr lang="en-US" dirty="0" smtClean="0"/>
              <a:t>ut </a:t>
            </a:r>
            <a:r>
              <a:rPr lang="en-US" dirty="0"/>
              <a:t>in many cases this is still not sufficient. </a:t>
            </a:r>
            <a:endParaRPr lang="en-US" dirty="0" smtClean="0"/>
          </a:p>
          <a:p>
            <a:pPr algn="just"/>
            <a:endParaRPr lang="en-US" dirty="0"/>
          </a:p>
          <a:p>
            <a:pPr algn="just"/>
            <a:r>
              <a:rPr lang="en-US" dirty="0" smtClean="0"/>
              <a:t>Maybe </a:t>
            </a:r>
            <a:r>
              <a:rPr lang="en-US" dirty="0"/>
              <a:t>you find the right kind of data, </a:t>
            </a:r>
            <a:r>
              <a:rPr lang="en-US" b="1" dirty="0"/>
              <a:t>but you need more data of this kind or the data is not completely the kind of data you were looking </a:t>
            </a:r>
            <a:r>
              <a:rPr lang="en-US" dirty="0"/>
              <a:t>for, e.g. maybe you need more complex or less complex data. </a:t>
            </a:r>
            <a:endParaRPr lang="en-US" dirty="0" smtClean="0"/>
          </a:p>
          <a:p>
            <a:pPr algn="just"/>
            <a:endParaRPr lang="en-US" dirty="0"/>
          </a:p>
          <a:p>
            <a:pPr algn="just"/>
            <a:r>
              <a:rPr lang="en-US" dirty="0" smtClean="0"/>
              <a:t>This </a:t>
            </a:r>
            <a:r>
              <a:rPr lang="en-US" dirty="0"/>
              <a:t>is the point where you should consider to create the data yourself.</a:t>
            </a:r>
          </a:p>
        </p:txBody>
      </p:sp>
    </p:spTree>
    <p:extLst>
      <p:ext uri="{BB962C8B-B14F-4D97-AF65-F5344CB8AC3E}">
        <p14:creationId xmlns:p14="http://schemas.microsoft.com/office/powerpoint/2010/main" val="8098644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Generate Synthetic Data with Python</a:t>
            </a:r>
            <a:br>
              <a:rPr lang="en-US" b="1" i="1" dirty="0"/>
            </a:br>
            <a:r>
              <a:rPr lang="en-US" b="1" i="1" dirty="0"/>
              <a:t/>
            </a:r>
            <a:br>
              <a:rPr lang="en-US" b="1" i="1" dirty="0"/>
            </a:br>
            <a:endParaRPr lang="en-US" dirty="0"/>
          </a:p>
        </p:txBody>
      </p:sp>
      <p:sp>
        <p:nvSpPr>
          <p:cNvPr id="3" name="Content Placeholder 2"/>
          <p:cNvSpPr>
            <a:spLocks noGrp="1"/>
          </p:cNvSpPr>
          <p:nvPr>
            <p:ph idx="1"/>
          </p:nvPr>
        </p:nvSpPr>
        <p:spPr/>
        <p:txBody>
          <a:bodyPr/>
          <a:lstStyle/>
          <a:p>
            <a:pPr algn="just"/>
            <a:r>
              <a:rPr lang="en-US" dirty="0"/>
              <a:t>Here, </a:t>
            </a:r>
            <a:r>
              <a:rPr lang="en-US" b="1" dirty="0" err="1">
                <a:solidFill>
                  <a:srgbClr val="C00000"/>
                </a:solidFill>
              </a:rPr>
              <a:t>sklearn</a:t>
            </a:r>
            <a:r>
              <a:rPr lang="en-US" b="1" dirty="0">
                <a:solidFill>
                  <a:srgbClr val="C00000"/>
                </a:solidFill>
              </a:rPr>
              <a:t> </a:t>
            </a:r>
            <a:r>
              <a:rPr lang="en-US" dirty="0"/>
              <a:t>offers help</a:t>
            </a:r>
            <a:r>
              <a:rPr lang="en-US" dirty="0" smtClean="0"/>
              <a:t>.</a:t>
            </a:r>
          </a:p>
          <a:p>
            <a:pPr marL="0" indent="0" algn="just">
              <a:buNone/>
            </a:pPr>
            <a:endParaRPr lang="en-US" dirty="0" smtClean="0"/>
          </a:p>
          <a:p>
            <a:pPr algn="just"/>
            <a:r>
              <a:rPr lang="en-US" dirty="0" smtClean="0"/>
              <a:t> </a:t>
            </a:r>
            <a:r>
              <a:rPr lang="en-US" dirty="0"/>
              <a:t>It includes various random sample generators that can be used to create custom-made artificial datasets. </a:t>
            </a:r>
            <a:endParaRPr lang="en-US" dirty="0" smtClean="0"/>
          </a:p>
          <a:p>
            <a:pPr algn="just"/>
            <a:endParaRPr lang="en-US" dirty="0"/>
          </a:p>
          <a:p>
            <a:pPr algn="just"/>
            <a:r>
              <a:rPr lang="en-US" dirty="0" smtClean="0"/>
              <a:t>Datasets </a:t>
            </a:r>
            <a:r>
              <a:rPr lang="en-US" dirty="0"/>
              <a:t>that meet your ideas of size and complexity.</a:t>
            </a:r>
          </a:p>
        </p:txBody>
      </p:sp>
    </p:spTree>
    <p:extLst>
      <p:ext uri="{BB962C8B-B14F-4D97-AF65-F5344CB8AC3E}">
        <p14:creationId xmlns:p14="http://schemas.microsoft.com/office/powerpoint/2010/main" val="3907208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Need for Synthetic Data</a:t>
            </a:r>
            <a:br>
              <a:rPr lang="en-US" b="1" dirty="0"/>
            </a:br>
            <a:r>
              <a:rPr lang="en-US" dirty="0"/>
              <a:t/>
            </a:r>
            <a:br>
              <a:rPr lang="en-US" dirty="0"/>
            </a:br>
            <a:endParaRPr lang="en-US" dirty="0"/>
          </a:p>
        </p:txBody>
      </p:sp>
      <p:sp>
        <p:nvSpPr>
          <p:cNvPr id="3" name="Content Placeholder 2"/>
          <p:cNvSpPr>
            <a:spLocks noGrp="1"/>
          </p:cNvSpPr>
          <p:nvPr>
            <p:ph idx="1"/>
          </p:nvPr>
        </p:nvSpPr>
        <p:spPr/>
        <p:txBody>
          <a:bodyPr/>
          <a:lstStyle/>
          <a:p>
            <a:pPr algn="just"/>
            <a:r>
              <a:rPr lang="en-US" dirty="0" smtClean="0"/>
              <a:t>There </a:t>
            </a:r>
            <a:r>
              <a:rPr lang="en-US" dirty="0"/>
              <a:t>are many other instances, where synthetic data may be needed. </a:t>
            </a:r>
            <a:endParaRPr lang="en-US" dirty="0" smtClean="0"/>
          </a:p>
          <a:p>
            <a:pPr algn="just"/>
            <a:endParaRPr lang="en-US" dirty="0"/>
          </a:p>
          <a:p>
            <a:pPr algn="just"/>
            <a:r>
              <a:rPr lang="en-US" dirty="0" smtClean="0"/>
              <a:t>For </a:t>
            </a:r>
            <a:r>
              <a:rPr lang="en-US" dirty="0"/>
              <a:t>example, real data may be hard or expensive to acquire, or it may have too few data-points</a:t>
            </a:r>
            <a:r>
              <a:rPr lang="en-US" dirty="0" smtClean="0"/>
              <a:t>.</a:t>
            </a:r>
          </a:p>
          <a:p>
            <a:pPr algn="just"/>
            <a:endParaRPr lang="en-US" dirty="0"/>
          </a:p>
          <a:p>
            <a:pPr algn="just"/>
            <a:r>
              <a:rPr lang="en-US" dirty="0" smtClean="0"/>
              <a:t> </a:t>
            </a:r>
            <a:r>
              <a:rPr lang="en-US" dirty="0"/>
              <a:t>Another reason is privacy, where real data cannot be revealed to others</a:t>
            </a:r>
          </a:p>
        </p:txBody>
      </p:sp>
    </p:spTree>
    <p:extLst>
      <p:ext uri="{BB962C8B-B14F-4D97-AF65-F5344CB8AC3E}">
        <p14:creationId xmlns:p14="http://schemas.microsoft.com/office/powerpoint/2010/main" val="12319659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Few reasons why you need generated data</a:t>
            </a:r>
            <a:br>
              <a:rPr lang="en-US" dirty="0"/>
            </a:br>
            <a:r>
              <a:rPr lang="en-US" dirty="0"/>
              <a:t/>
            </a:r>
            <a:br>
              <a:rPr lang="en-US" dirty="0"/>
            </a:br>
            <a:endParaRPr lang="en-US" dirty="0"/>
          </a:p>
        </p:txBody>
      </p:sp>
      <p:sp>
        <p:nvSpPr>
          <p:cNvPr id="3" name="Content Placeholder 2"/>
          <p:cNvSpPr>
            <a:spLocks noGrp="1"/>
          </p:cNvSpPr>
          <p:nvPr>
            <p:ph idx="1"/>
          </p:nvPr>
        </p:nvSpPr>
        <p:spPr>
          <a:xfrm>
            <a:off x="193184" y="927279"/>
            <a:ext cx="11160616" cy="5249684"/>
          </a:xfrm>
        </p:spPr>
        <p:txBody>
          <a:bodyPr>
            <a:noAutofit/>
          </a:bodyPr>
          <a:lstStyle/>
          <a:p>
            <a:pPr algn="just"/>
            <a:r>
              <a:rPr lang="en-US" sz="2400" dirty="0"/>
              <a:t>Can your models handle noisy labels</a:t>
            </a:r>
            <a:r>
              <a:rPr lang="en-US" sz="2400" dirty="0" smtClean="0"/>
              <a:t>?</a:t>
            </a:r>
          </a:p>
          <a:p>
            <a:pPr algn="just"/>
            <a:endParaRPr lang="en-US" sz="2400" dirty="0"/>
          </a:p>
          <a:p>
            <a:pPr algn="just"/>
            <a:r>
              <a:rPr lang="en-US" sz="2400" dirty="0"/>
              <a:t>What happens when 99% of your labels are negative and only 1% are positive</a:t>
            </a:r>
            <a:r>
              <a:rPr lang="en-US" sz="2400" dirty="0" smtClean="0"/>
              <a:t>?</a:t>
            </a:r>
          </a:p>
          <a:p>
            <a:pPr algn="just"/>
            <a:endParaRPr lang="en-US" sz="2400" dirty="0"/>
          </a:p>
          <a:p>
            <a:pPr algn="just"/>
            <a:r>
              <a:rPr lang="en-US" sz="2400" dirty="0"/>
              <a:t>if your models can tell you which features are redundant</a:t>
            </a:r>
            <a:r>
              <a:rPr lang="en-US" sz="2400" dirty="0" smtClean="0"/>
              <a:t>?</a:t>
            </a:r>
          </a:p>
          <a:p>
            <a:pPr algn="just"/>
            <a:endParaRPr lang="en-US" sz="2400" dirty="0"/>
          </a:p>
          <a:p>
            <a:pPr algn="just"/>
            <a:r>
              <a:rPr lang="en-US" sz="2400" dirty="0"/>
              <a:t>In case of model provided feature </a:t>
            </a:r>
            <a:r>
              <a:rPr lang="en-US" sz="2400" dirty="0" err="1"/>
              <a:t>importances</a:t>
            </a:r>
            <a:r>
              <a:rPr lang="en-US" sz="2400" dirty="0"/>
              <a:t> how does the model handle redundant features</a:t>
            </a:r>
            <a:r>
              <a:rPr lang="en-US" sz="2400" dirty="0" smtClean="0"/>
              <a:t>.</a:t>
            </a:r>
          </a:p>
          <a:p>
            <a:pPr algn="just"/>
            <a:endParaRPr lang="en-US" sz="2400" dirty="0"/>
          </a:p>
          <a:p>
            <a:pPr algn="just"/>
            <a:r>
              <a:rPr lang="en-US" sz="2400" dirty="0"/>
              <a:t>Does removing redundant features improve your model’s performance</a:t>
            </a:r>
            <a:r>
              <a:rPr lang="en-US" sz="2400" dirty="0" smtClean="0"/>
              <a:t>?</a:t>
            </a:r>
          </a:p>
          <a:p>
            <a:pPr algn="just"/>
            <a:endParaRPr lang="en-US" sz="2400" dirty="0"/>
          </a:p>
          <a:p>
            <a:pPr algn="just"/>
            <a:r>
              <a:rPr lang="en-US" sz="2400" dirty="0"/>
              <a:t>How does your model behave when Redundant features, noise and imbalance are all present at once in your dataset</a:t>
            </a:r>
            <a:r>
              <a:rPr lang="en-US" sz="2400" dirty="0" smtClean="0"/>
              <a:t>?</a:t>
            </a:r>
          </a:p>
          <a:p>
            <a:pPr algn="just"/>
            <a:endParaRPr lang="en-US" sz="2400" dirty="0"/>
          </a:p>
          <a:p>
            <a:pPr algn="just"/>
            <a:r>
              <a:rPr lang="en-US" sz="2400" dirty="0"/>
              <a:t>If you have </a:t>
            </a:r>
            <a:r>
              <a:rPr lang="en-US" sz="2400" i="1" dirty="0"/>
              <a:t>N </a:t>
            </a:r>
            <a:r>
              <a:rPr lang="en-US" sz="2400" dirty="0" err="1"/>
              <a:t>datapoints</a:t>
            </a:r>
            <a:r>
              <a:rPr lang="en-US" sz="2400" dirty="0"/>
              <a:t> and </a:t>
            </a:r>
            <a:r>
              <a:rPr lang="en-US" sz="2400" i="1" dirty="0"/>
              <a:t>M </a:t>
            </a:r>
            <a:r>
              <a:rPr lang="en-US" sz="2400" dirty="0"/>
              <a:t>features, what are the safe values of N,M so your model doesn’t </a:t>
            </a:r>
            <a:r>
              <a:rPr lang="en-US" sz="2400" dirty="0" err="1"/>
              <a:t>overfit</a:t>
            </a:r>
            <a:r>
              <a:rPr lang="en-US" sz="2400" dirty="0"/>
              <a:t>?</a:t>
            </a:r>
          </a:p>
          <a:p>
            <a:pPr algn="just"/>
            <a:endParaRPr lang="en-US" sz="2400" dirty="0"/>
          </a:p>
        </p:txBody>
      </p:sp>
    </p:spTree>
    <p:extLst>
      <p:ext uri="{BB962C8B-B14F-4D97-AF65-F5344CB8AC3E}">
        <p14:creationId xmlns:p14="http://schemas.microsoft.com/office/powerpoint/2010/main" val="34445782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8000" b="1" i="1" dirty="0" smtClean="0">
                <a:solidFill>
                  <a:srgbClr val="92D050"/>
                </a:solidFill>
              </a:rPr>
              <a:t>Week 5</a:t>
            </a:r>
            <a:endParaRPr lang="en-US" sz="8000" dirty="0"/>
          </a:p>
        </p:txBody>
      </p:sp>
    </p:spTree>
    <p:extLst>
      <p:ext uri="{BB962C8B-B14F-4D97-AF65-F5344CB8AC3E}">
        <p14:creationId xmlns:p14="http://schemas.microsoft.com/office/powerpoint/2010/main" val="41357581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40" y="1928825"/>
            <a:ext cx="10741025" cy="2324100"/>
          </a:xfrm>
          <a:prstGeom prst="rect">
            <a:avLst/>
          </a:prstGeom>
        </p:spPr>
        <p:txBody>
          <a:bodyPr vert="horz" wrap="square" lIns="0" tIns="12065" rIns="0" bIns="0" rtlCol="0">
            <a:spAutoFit/>
          </a:bodyPr>
          <a:lstStyle/>
          <a:p>
            <a:pPr marL="355600" indent="-343535">
              <a:lnSpc>
                <a:spcPct val="100000"/>
              </a:lnSpc>
              <a:spcBef>
                <a:spcPts val="95"/>
              </a:spcBef>
              <a:buFont typeface="Wingdings"/>
              <a:buChar char=""/>
              <a:tabLst>
                <a:tab pos="356235" algn="l"/>
                <a:tab pos="1730375" algn="l"/>
                <a:tab pos="2762250" algn="l"/>
                <a:tab pos="3081020" algn="l"/>
                <a:tab pos="3336925" algn="l"/>
                <a:tab pos="4013200" algn="l"/>
                <a:tab pos="4380865" algn="l"/>
                <a:tab pos="5632450" algn="l"/>
                <a:tab pos="6899909" algn="l"/>
                <a:tab pos="8118475" algn="l"/>
                <a:tab pos="8935085" algn="l"/>
                <a:tab pos="10386060" algn="l"/>
              </a:tabLst>
            </a:pPr>
            <a:r>
              <a:rPr sz="2200" spc="-5" dirty="0">
                <a:latin typeface="Times New Roman"/>
                <a:cs typeface="Times New Roman"/>
              </a:rPr>
              <a:t>Regre</a:t>
            </a:r>
            <a:r>
              <a:rPr sz="2200" spc="-15" dirty="0">
                <a:latin typeface="Times New Roman"/>
                <a:cs typeface="Times New Roman"/>
              </a:rPr>
              <a:t>s</a:t>
            </a:r>
            <a:r>
              <a:rPr sz="2200" spc="-5" dirty="0">
                <a:latin typeface="Times New Roman"/>
                <a:cs typeface="Times New Roman"/>
              </a:rPr>
              <a:t>sion</a:t>
            </a:r>
            <a:r>
              <a:rPr sz="2200" dirty="0">
                <a:latin typeface="Times New Roman"/>
                <a:cs typeface="Times New Roman"/>
              </a:rPr>
              <a:t>	</a:t>
            </a:r>
            <a:r>
              <a:rPr sz="2200" spc="-25" dirty="0">
                <a:latin typeface="Times New Roman"/>
                <a:cs typeface="Times New Roman"/>
              </a:rPr>
              <a:t>a</a:t>
            </a:r>
            <a:r>
              <a:rPr sz="2200" spc="-5" dirty="0">
                <a:latin typeface="Times New Roman"/>
                <a:cs typeface="Times New Roman"/>
              </a:rPr>
              <a:t>nalysis</a:t>
            </a:r>
            <a:r>
              <a:rPr sz="2200" dirty="0">
                <a:latin typeface="Times New Roman"/>
                <a:cs typeface="Times New Roman"/>
              </a:rPr>
              <a:t>	</a:t>
            </a:r>
            <a:r>
              <a:rPr sz="2200" spc="-5" dirty="0">
                <a:latin typeface="Times New Roman"/>
                <a:cs typeface="Times New Roman"/>
              </a:rPr>
              <a:t>is</a:t>
            </a:r>
            <a:r>
              <a:rPr sz="2200" dirty="0">
                <a:latin typeface="Times New Roman"/>
                <a:cs typeface="Times New Roman"/>
              </a:rPr>
              <a:t>	</a:t>
            </a:r>
            <a:r>
              <a:rPr sz="2200" spc="-5" dirty="0">
                <a:latin typeface="Times New Roman"/>
                <a:cs typeface="Times New Roman"/>
              </a:rPr>
              <a:t>a</a:t>
            </a:r>
            <a:r>
              <a:rPr sz="2200" dirty="0">
                <a:latin typeface="Times New Roman"/>
                <a:cs typeface="Times New Roman"/>
              </a:rPr>
              <a:t>	</a:t>
            </a:r>
            <a:r>
              <a:rPr sz="2200" spc="-5" dirty="0">
                <a:latin typeface="Times New Roman"/>
                <a:cs typeface="Times New Roman"/>
              </a:rPr>
              <a:t>fo</a:t>
            </a:r>
            <a:r>
              <a:rPr sz="2200" spc="10" dirty="0">
                <a:latin typeface="Times New Roman"/>
                <a:cs typeface="Times New Roman"/>
              </a:rPr>
              <a:t>r</a:t>
            </a:r>
            <a:r>
              <a:rPr sz="2200" spc="-5" dirty="0">
                <a:latin typeface="Times New Roman"/>
                <a:cs typeface="Times New Roman"/>
              </a:rPr>
              <a:t>m</a:t>
            </a:r>
            <a:r>
              <a:rPr sz="2200" dirty="0">
                <a:latin typeface="Times New Roman"/>
                <a:cs typeface="Times New Roman"/>
              </a:rPr>
              <a:t>	</a:t>
            </a:r>
            <a:r>
              <a:rPr sz="2200" spc="-5" dirty="0">
                <a:latin typeface="Times New Roman"/>
                <a:cs typeface="Times New Roman"/>
              </a:rPr>
              <a:t>of</a:t>
            </a:r>
            <a:r>
              <a:rPr sz="2200" dirty="0">
                <a:latin typeface="Times New Roman"/>
                <a:cs typeface="Times New Roman"/>
              </a:rPr>
              <a:t>	</a:t>
            </a:r>
            <a:r>
              <a:rPr sz="2200" b="1" i="1" spc="-5" dirty="0">
                <a:solidFill>
                  <a:srgbClr val="C00000"/>
                </a:solidFill>
                <a:latin typeface="Times New Roman"/>
                <a:cs typeface="Times New Roman"/>
              </a:rPr>
              <a:t>predicti</a:t>
            </a:r>
            <a:r>
              <a:rPr sz="2200" b="1" i="1" dirty="0">
                <a:solidFill>
                  <a:srgbClr val="C00000"/>
                </a:solidFill>
                <a:latin typeface="Times New Roman"/>
                <a:cs typeface="Times New Roman"/>
              </a:rPr>
              <a:t>v</a:t>
            </a:r>
            <a:r>
              <a:rPr sz="2200" b="1" i="1" spc="-5" dirty="0">
                <a:solidFill>
                  <a:srgbClr val="C00000"/>
                </a:solidFill>
                <a:latin typeface="Times New Roman"/>
                <a:cs typeface="Times New Roman"/>
              </a:rPr>
              <a:t>e</a:t>
            </a:r>
            <a:r>
              <a:rPr sz="2200" b="1" i="1" dirty="0">
                <a:solidFill>
                  <a:srgbClr val="C00000"/>
                </a:solidFill>
                <a:latin typeface="Times New Roman"/>
                <a:cs typeface="Times New Roman"/>
              </a:rPr>
              <a:t>	</a:t>
            </a:r>
            <a:r>
              <a:rPr sz="2200" b="1" i="1" spc="-25" dirty="0">
                <a:solidFill>
                  <a:srgbClr val="C00000"/>
                </a:solidFill>
                <a:latin typeface="Times New Roman"/>
                <a:cs typeface="Times New Roman"/>
              </a:rPr>
              <a:t>m</a:t>
            </a:r>
            <a:r>
              <a:rPr sz="2200" b="1" i="1" spc="-5" dirty="0">
                <a:solidFill>
                  <a:srgbClr val="C00000"/>
                </a:solidFill>
                <a:latin typeface="Times New Roman"/>
                <a:cs typeface="Times New Roman"/>
              </a:rPr>
              <a:t>o</a:t>
            </a:r>
            <a:r>
              <a:rPr sz="2200" b="1" i="1" dirty="0">
                <a:solidFill>
                  <a:srgbClr val="C00000"/>
                </a:solidFill>
                <a:latin typeface="Times New Roman"/>
                <a:cs typeface="Times New Roman"/>
              </a:rPr>
              <a:t>d</a:t>
            </a:r>
            <a:r>
              <a:rPr sz="2200" b="1" i="1" spc="-5" dirty="0">
                <a:solidFill>
                  <a:srgbClr val="C00000"/>
                </a:solidFill>
                <a:latin typeface="Times New Roman"/>
                <a:cs typeface="Times New Roman"/>
              </a:rPr>
              <a:t>el</a:t>
            </a:r>
            <a:r>
              <a:rPr sz="2200" b="1" i="1" dirty="0">
                <a:solidFill>
                  <a:srgbClr val="C00000"/>
                </a:solidFill>
                <a:latin typeface="Times New Roman"/>
                <a:cs typeface="Times New Roman"/>
              </a:rPr>
              <a:t>l</a:t>
            </a:r>
            <a:r>
              <a:rPr sz="2200" b="1" i="1" spc="-5" dirty="0">
                <a:solidFill>
                  <a:srgbClr val="C00000"/>
                </a:solidFill>
                <a:latin typeface="Times New Roman"/>
                <a:cs typeface="Times New Roman"/>
              </a:rPr>
              <a:t>ing</a:t>
            </a:r>
            <a:r>
              <a:rPr sz="2200" b="1" i="1" dirty="0">
                <a:solidFill>
                  <a:srgbClr val="C00000"/>
                </a:solidFill>
                <a:latin typeface="Times New Roman"/>
                <a:cs typeface="Times New Roman"/>
              </a:rPr>
              <a:t>	</a:t>
            </a:r>
            <a:r>
              <a:rPr sz="2200" b="1" i="1" spc="-5" dirty="0">
                <a:solidFill>
                  <a:srgbClr val="C00000"/>
                </a:solidFill>
                <a:latin typeface="Times New Roman"/>
                <a:cs typeface="Times New Roman"/>
              </a:rPr>
              <a:t>te</a:t>
            </a:r>
            <a:r>
              <a:rPr sz="2200" b="1" i="1" spc="-15" dirty="0">
                <a:solidFill>
                  <a:srgbClr val="C00000"/>
                </a:solidFill>
                <a:latin typeface="Times New Roman"/>
                <a:cs typeface="Times New Roman"/>
              </a:rPr>
              <a:t>c</a:t>
            </a:r>
            <a:r>
              <a:rPr sz="2200" b="1" i="1" spc="-5" dirty="0">
                <a:solidFill>
                  <a:srgbClr val="C00000"/>
                </a:solidFill>
                <a:latin typeface="Times New Roman"/>
                <a:cs typeface="Times New Roman"/>
              </a:rPr>
              <a:t>h</a:t>
            </a:r>
            <a:r>
              <a:rPr sz="2200" b="1" i="1" dirty="0">
                <a:solidFill>
                  <a:srgbClr val="C00000"/>
                </a:solidFill>
                <a:latin typeface="Times New Roman"/>
                <a:cs typeface="Times New Roman"/>
              </a:rPr>
              <a:t>n</a:t>
            </a:r>
            <a:r>
              <a:rPr sz="2200" b="1" i="1" spc="-20" dirty="0">
                <a:solidFill>
                  <a:srgbClr val="C00000"/>
                </a:solidFill>
                <a:latin typeface="Times New Roman"/>
                <a:cs typeface="Times New Roman"/>
              </a:rPr>
              <a:t>i</a:t>
            </a:r>
            <a:r>
              <a:rPr sz="2200" b="1" i="1" spc="-5" dirty="0">
                <a:solidFill>
                  <a:srgbClr val="C00000"/>
                </a:solidFill>
                <a:latin typeface="Times New Roman"/>
                <a:cs typeface="Times New Roman"/>
              </a:rPr>
              <a:t>que</a:t>
            </a:r>
            <a:r>
              <a:rPr sz="2200" b="1" i="1" dirty="0">
                <a:solidFill>
                  <a:srgbClr val="C00000"/>
                </a:solidFill>
                <a:latin typeface="Times New Roman"/>
                <a:cs typeface="Times New Roman"/>
              </a:rPr>
              <a:t>	</a:t>
            </a:r>
            <a:r>
              <a:rPr sz="2200" spc="-5" dirty="0">
                <a:latin typeface="Times New Roman"/>
                <a:cs typeface="Times New Roman"/>
              </a:rPr>
              <a:t>which</a:t>
            </a:r>
            <a:r>
              <a:rPr sz="2200" dirty="0">
                <a:latin typeface="Times New Roman"/>
                <a:cs typeface="Times New Roman"/>
              </a:rPr>
              <a:t>	</a:t>
            </a:r>
            <a:r>
              <a:rPr sz="2200" spc="-5" dirty="0">
                <a:latin typeface="Times New Roman"/>
                <a:cs typeface="Times New Roman"/>
              </a:rPr>
              <a:t>inve</a:t>
            </a:r>
            <a:r>
              <a:rPr sz="2200" spc="-15" dirty="0">
                <a:latin typeface="Times New Roman"/>
                <a:cs typeface="Times New Roman"/>
              </a:rPr>
              <a:t>s</a:t>
            </a:r>
            <a:r>
              <a:rPr sz="2200" spc="-5" dirty="0">
                <a:latin typeface="Times New Roman"/>
                <a:cs typeface="Times New Roman"/>
              </a:rPr>
              <a:t>tigates</a:t>
            </a:r>
            <a:r>
              <a:rPr sz="2200" dirty="0">
                <a:latin typeface="Times New Roman"/>
                <a:cs typeface="Times New Roman"/>
              </a:rPr>
              <a:t>	</a:t>
            </a:r>
            <a:r>
              <a:rPr sz="2200" spc="-5" dirty="0">
                <a:latin typeface="Times New Roman"/>
                <a:cs typeface="Times New Roman"/>
              </a:rPr>
              <a:t>the</a:t>
            </a:r>
            <a:endParaRPr sz="2200" dirty="0">
              <a:latin typeface="Times New Roman"/>
              <a:cs typeface="Times New Roman"/>
            </a:endParaRPr>
          </a:p>
          <a:p>
            <a:pPr marL="355600">
              <a:lnSpc>
                <a:spcPct val="100000"/>
              </a:lnSpc>
              <a:spcBef>
                <a:spcPts val="5"/>
              </a:spcBef>
            </a:pPr>
            <a:r>
              <a:rPr sz="2200" spc="-5" dirty="0">
                <a:latin typeface="Times New Roman"/>
                <a:cs typeface="Times New Roman"/>
              </a:rPr>
              <a:t>relationship between a dependent </a:t>
            </a:r>
            <a:r>
              <a:rPr sz="2200" spc="-10" dirty="0">
                <a:latin typeface="Times New Roman"/>
                <a:cs typeface="Times New Roman"/>
              </a:rPr>
              <a:t>(target) </a:t>
            </a:r>
            <a:r>
              <a:rPr sz="2200" spc="-5" dirty="0">
                <a:latin typeface="Times New Roman"/>
                <a:cs typeface="Times New Roman"/>
              </a:rPr>
              <a:t>and independent variable</a:t>
            </a:r>
            <a:r>
              <a:rPr sz="2200" b="1" spc="-5" dirty="0">
                <a:latin typeface="Times New Roman"/>
                <a:cs typeface="Times New Roman"/>
              </a:rPr>
              <a:t>(s)</a:t>
            </a:r>
            <a:r>
              <a:rPr sz="2200" b="1" spc="135" dirty="0">
                <a:latin typeface="Times New Roman"/>
                <a:cs typeface="Times New Roman"/>
              </a:rPr>
              <a:t> </a:t>
            </a:r>
            <a:r>
              <a:rPr sz="2200" spc="-5" dirty="0">
                <a:latin typeface="Times New Roman"/>
                <a:cs typeface="Times New Roman"/>
              </a:rPr>
              <a:t>(predictor).</a:t>
            </a:r>
            <a:endParaRPr sz="2200" dirty="0">
              <a:latin typeface="Times New Roman"/>
              <a:cs typeface="Times New Roman"/>
            </a:endParaRPr>
          </a:p>
          <a:p>
            <a:pPr marL="355600" marR="8255" indent="-343535">
              <a:lnSpc>
                <a:spcPct val="100000"/>
              </a:lnSpc>
              <a:spcBef>
                <a:spcPts val="1130"/>
              </a:spcBef>
              <a:buFont typeface="Wingdings"/>
              <a:buChar char=""/>
              <a:tabLst>
                <a:tab pos="356235" algn="l"/>
              </a:tabLst>
            </a:pPr>
            <a:r>
              <a:rPr lang="en-US" sz="2200" b="1" spc="-5" dirty="0" smtClean="0">
                <a:latin typeface="Times New Roman"/>
                <a:cs typeface="Times New Roman"/>
              </a:rPr>
              <a:t>Predicting: </a:t>
            </a:r>
            <a:r>
              <a:rPr sz="2200" spc="-5" dirty="0" smtClean="0">
                <a:latin typeface="Times New Roman"/>
                <a:cs typeface="Times New Roman"/>
              </a:rPr>
              <a:t>This </a:t>
            </a:r>
            <a:r>
              <a:rPr sz="2200" spc="-5" dirty="0">
                <a:latin typeface="Times New Roman"/>
                <a:cs typeface="Times New Roman"/>
              </a:rPr>
              <a:t>technique is used for </a:t>
            </a:r>
            <a:r>
              <a:rPr sz="2200" spc="-5" dirty="0">
                <a:solidFill>
                  <a:schemeClr val="tx1">
                    <a:lumMod val="95000"/>
                    <a:lumOff val="5000"/>
                  </a:schemeClr>
                </a:solidFill>
                <a:latin typeface="Times New Roman"/>
                <a:cs typeface="Times New Roman"/>
              </a:rPr>
              <a:t>forecasting, </a:t>
            </a:r>
            <a:r>
              <a:rPr sz="2200" spc="-5" dirty="0">
                <a:latin typeface="Times New Roman"/>
                <a:cs typeface="Times New Roman"/>
              </a:rPr>
              <a:t>time series modelling </a:t>
            </a:r>
            <a:r>
              <a:rPr sz="2200" spc="-10" dirty="0">
                <a:latin typeface="Times New Roman"/>
                <a:cs typeface="Times New Roman"/>
              </a:rPr>
              <a:t>and </a:t>
            </a:r>
            <a:r>
              <a:rPr sz="2200" spc="-5" dirty="0">
                <a:latin typeface="Times New Roman"/>
                <a:cs typeface="Times New Roman"/>
              </a:rPr>
              <a:t>finding the causal </a:t>
            </a:r>
            <a:r>
              <a:rPr sz="2200" spc="-10" dirty="0">
                <a:latin typeface="Times New Roman"/>
                <a:cs typeface="Times New Roman"/>
              </a:rPr>
              <a:t>effect  </a:t>
            </a:r>
            <a:r>
              <a:rPr sz="2200" spc="-5" dirty="0">
                <a:latin typeface="Times New Roman"/>
                <a:cs typeface="Times New Roman"/>
              </a:rPr>
              <a:t>relationship between the</a:t>
            </a:r>
            <a:r>
              <a:rPr sz="2200" spc="35" dirty="0">
                <a:latin typeface="Times New Roman"/>
                <a:cs typeface="Times New Roman"/>
              </a:rPr>
              <a:t> </a:t>
            </a:r>
            <a:r>
              <a:rPr sz="2200" spc="-5" dirty="0">
                <a:latin typeface="Times New Roman"/>
                <a:cs typeface="Times New Roman"/>
              </a:rPr>
              <a:t>variables.</a:t>
            </a:r>
            <a:endParaRPr sz="2200" dirty="0">
              <a:latin typeface="Times New Roman"/>
              <a:cs typeface="Times New Roman"/>
            </a:endParaRPr>
          </a:p>
          <a:p>
            <a:pPr marL="355600" marR="6985" indent="-343535">
              <a:lnSpc>
                <a:spcPct val="100000"/>
              </a:lnSpc>
              <a:spcBef>
                <a:spcPts val="1130"/>
              </a:spcBef>
              <a:buFont typeface="Wingdings"/>
              <a:buChar char=""/>
              <a:tabLst>
                <a:tab pos="356235" algn="l"/>
              </a:tabLst>
            </a:pPr>
            <a:r>
              <a:rPr sz="2200" spc="-5" dirty="0">
                <a:latin typeface="Times New Roman"/>
                <a:cs typeface="Times New Roman"/>
              </a:rPr>
              <a:t>For example, relationship between rash driving and number </a:t>
            </a:r>
            <a:r>
              <a:rPr sz="2200" dirty="0">
                <a:latin typeface="Times New Roman"/>
                <a:cs typeface="Times New Roman"/>
              </a:rPr>
              <a:t>of </a:t>
            </a:r>
            <a:r>
              <a:rPr sz="2200" spc="-5" dirty="0">
                <a:latin typeface="Times New Roman"/>
                <a:cs typeface="Times New Roman"/>
              </a:rPr>
              <a:t>road accidents </a:t>
            </a:r>
            <a:r>
              <a:rPr sz="2200" spc="-10" dirty="0">
                <a:latin typeface="Times New Roman"/>
                <a:cs typeface="Times New Roman"/>
              </a:rPr>
              <a:t>by </a:t>
            </a:r>
            <a:r>
              <a:rPr sz="2200" spc="-5" dirty="0">
                <a:latin typeface="Times New Roman"/>
                <a:cs typeface="Times New Roman"/>
              </a:rPr>
              <a:t>a driver is  best studied through regression.</a:t>
            </a:r>
            <a:endParaRPr sz="2200" dirty="0">
              <a:latin typeface="Times New Roman"/>
              <a:cs typeface="Times New Roman"/>
            </a:endParaRPr>
          </a:p>
        </p:txBody>
      </p:sp>
      <p:sp>
        <p:nvSpPr>
          <p:cNvPr id="5" name="object 5"/>
          <p:cNvSpPr txBox="1">
            <a:spLocks noGrp="1"/>
          </p:cNvSpPr>
          <p:nvPr>
            <p:ph type="title"/>
          </p:nvPr>
        </p:nvSpPr>
        <p:spPr>
          <a:xfrm>
            <a:off x="688340" y="735279"/>
            <a:ext cx="6178550" cy="635000"/>
          </a:xfrm>
          <a:prstGeom prst="rect">
            <a:avLst/>
          </a:prstGeom>
        </p:spPr>
        <p:txBody>
          <a:bodyPr vert="horz" wrap="square" lIns="0" tIns="12065" rIns="0" bIns="0" rtlCol="0">
            <a:spAutoFit/>
          </a:bodyPr>
          <a:lstStyle/>
          <a:p>
            <a:pPr marL="12700">
              <a:lnSpc>
                <a:spcPct val="100000"/>
              </a:lnSpc>
              <a:spcBef>
                <a:spcPts val="95"/>
              </a:spcBef>
            </a:pPr>
            <a:r>
              <a:rPr sz="4000" spc="-50" dirty="0"/>
              <a:t>What </a:t>
            </a:r>
            <a:r>
              <a:rPr sz="4000" spc="-35" dirty="0"/>
              <a:t>is </a:t>
            </a:r>
            <a:r>
              <a:rPr sz="4000" spc="-65" dirty="0"/>
              <a:t>Regression</a:t>
            </a:r>
            <a:r>
              <a:rPr sz="4000" spc="-520" dirty="0"/>
              <a:t> </a:t>
            </a:r>
            <a:r>
              <a:rPr sz="4000" spc="-60" dirty="0"/>
              <a:t>Analysis?</a:t>
            </a:r>
            <a:endParaRPr sz="4000"/>
          </a:p>
        </p:txBody>
      </p:sp>
    </p:spTree>
    <p:extLst>
      <p:ext uri="{BB962C8B-B14F-4D97-AF65-F5344CB8AC3E}">
        <p14:creationId xmlns:p14="http://schemas.microsoft.com/office/powerpoint/2010/main" val="28554252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02512"/>
          </a:xfrm>
        </p:spPr>
        <p:txBody>
          <a:bodyPr/>
          <a:lstStyle/>
          <a:p>
            <a:r>
              <a:rPr lang="en-US" dirty="0" smtClean="0"/>
              <a:t>Types  (x= studying, y=grade)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2366482"/>
            <a:ext cx="10515600" cy="4486274"/>
          </a:xfrm>
          <a:prstGeom prst="rect">
            <a:avLst/>
          </a:prstGeom>
        </p:spPr>
      </p:pic>
      <p:pic>
        <p:nvPicPr>
          <p:cNvPr id="4" name="Picture 3"/>
          <p:cNvPicPr>
            <a:picLocks noChangeAspect="1"/>
          </p:cNvPicPr>
          <p:nvPr/>
        </p:nvPicPr>
        <p:blipFill>
          <a:blip r:embed="rId3"/>
          <a:stretch>
            <a:fillRect/>
          </a:stretch>
        </p:blipFill>
        <p:spPr>
          <a:xfrm>
            <a:off x="7564125" y="513925"/>
            <a:ext cx="1485900" cy="2409825"/>
          </a:xfrm>
          <a:prstGeom prst="rect">
            <a:avLst/>
          </a:prstGeom>
        </p:spPr>
      </p:pic>
      <p:pic>
        <p:nvPicPr>
          <p:cNvPr id="7" name="Picture 6"/>
          <p:cNvPicPr>
            <a:picLocks noChangeAspect="1"/>
          </p:cNvPicPr>
          <p:nvPr/>
        </p:nvPicPr>
        <p:blipFill>
          <a:blip r:embed="rId4"/>
          <a:stretch>
            <a:fillRect/>
          </a:stretch>
        </p:blipFill>
        <p:spPr>
          <a:xfrm>
            <a:off x="6276975" y="3438659"/>
            <a:ext cx="5076825" cy="2223395"/>
          </a:xfrm>
          <a:prstGeom prst="rect">
            <a:avLst/>
          </a:prstGeom>
        </p:spPr>
      </p:pic>
    </p:spTree>
    <p:extLst>
      <p:ext uri="{BB962C8B-B14F-4D97-AF65-F5344CB8AC3E}">
        <p14:creationId xmlns:p14="http://schemas.microsoft.com/office/powerpoint/2010/main" val="39350419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
            <a:r>
              <a:rPr lang="en-US" b="1" i="1" dirty="0" smtClean="0">
                <a:solidFill>
                  <a:srgbClr val="C00000"/>
                </a:solidFill>
              </a:rPr>
              <a:t>Positive Relationship (x= Studying , y=Grades)</a:t>
            </a:r>
            <a:br>
              <a:rPr lang="en-US" b="1" i="1" dirty="0" smtClean="0">
                <a:solidFill>
                  <a:srgbClr val="C00000"/>
                </a:solidFill>
              </a:rPr>
            </a:br>
            <a:r>
              <a:rPr lang="en-US" b="1" i="1" dirty="0" smtClean="0">
                <a:solidFill>
                  <a:srgbClr val="C00000"/>
                </a:solidFill>
              </a:rPr>
              <a:t>Negative Relationship  (x= Instagram y= </a:t>
            </a:r>
            <a:r>
              <a:rPr lang="en-US" b="1" i="1" dirty="0">
                <a:solidFill>
                  <a:srgbClr val="C00000"/>
                </a:solidFill>
              </a:rPr>
              <a:t>Grades)</a:t>
            </a:r>
          </a:p>
        </p:txBody>
      </p:sp>
      <p:pic>
        <p:nvPicPr>
          <p:cNvPr id="4" name="Picture 3"/>
          <p:cNvPicPr>
            <a:picLocks noChangeAspect="1"/>
          </p:cNvPicPr>
          <p:nvPr/>
        </p:nvPicPr>
        <p:blipFill>
          <a:blip r:embed="rId2"/>
          <a:stretch>
            <a:fillRect/>
          </a:stretch>
        </p:blipFill>
        <p:spPr>
          <a:xfrm>
            <a:off x="0" y="2027752"/>
            <a:ext cx="5357611" cy="4476750"/>
          </a:xfrm>
          <a:prstGeom prst="rect">
            <a:avLst/>
          </a:prstGeom>
        </p:spPr>
      </p:pic>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5641953" y="1825625"/>
            <a:ext cx="6245247" cy="4351338"/>
          </a:xfrm>
          <a:prstGeom prst="rect">
            <a:avLst/>
          </a:prstGeom>
        </p:spPr>
      </p:pic>
    </p:spTree>
    <p:extLst>
      <p:ext uri="{BB962C8B-B14F-4D97-AF65-F5344CB8AC3E}">
        <p14:creationId xmlns:p14="http://schemas.microsoft.com/office/powerpoint/2010/main" val="18906781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478072" y="1825625"/>
            <a:ext cx="4875727" cy="4351338"/>
          </a:xfrm>
        </p:spPr>
        <p:txBody>
          <a:bodyPr/>
          <a:lstStyle/>
          <a:p>
            <a:r>
              <a:rPr lang="en-US" dirty="0" smtClean="0"/>
              <a:t>Scatter plot</a:t>
            </a:r>
          </a:p>
          <a:p>
            <a:r>
              <a:rPr lang="en-US" dirty="0" smtClean="0"/>
              <a:t>Draw straight line which connects most of the data points  </a:t>
            </a:r>
          </a:p>
          <a:p>
            <a:r>
              <a:rPr lang="en-US" dirty="0" smtClean="0"/>
              <a:t>Correlation</a:t>
            </a:r>
          </a:p>
          <a:p>
            <a:endParaRPr lang="en-US" dirty="0" smtClean="0"/>
          </a:p>
          <a:p>
            <a:endParaRPr lang="en-US" dirty="0"/>
          </a:p>
        </p:txBody>
      </p:sp>
      <p:pic>
        <p:nvPicPr>
          <p:cNvPr id="5" name="Picture 4"/>
          <p:cNvPicPr>
            <a:picLocks noChangeAspect="1"/>
          </p:cNvPicPr>
          <p:nvPr/>
        </p:nvPicPr>
        <p:blipFill>
          <a:blip r:embed="rId2"/>
          <a:stretch>
            <a:fillRect/>
          </a:stretch>
        </p:blipFill>
        <p:spPr>
          <a:xfrm>
            <a:off x="0" y="-3175"/>
            <a:ext cx="5495925" cy="3657600"/>
          </a:xfrm>
          <a:prstGeom prst="rect">
            <a:avLst/>
          </a:prstGeom>
        </p:spPr>
      </p:pic>
    </p:spTree>
    <p:extLst>
      <p:ext uri="{BB962C8B-B14F-4D97-AF65-F5344CB8AC3E}">
        <p14:creationId xmlns:p14="http://schemas.microsoft.com/office/powerpoint/2010/main" val="2848908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i="1" dirty="0" err="1">
                <a:solidFill>
                  <a:srgbClr val="C00000"/>
                </a:solidFill>
              </a:rPr>
              <a:t>Numpy</a:t>
            </a:r>
            <a:endParaRPr lang="en-US" b="1" i="1" dirty="0">
              <a:solidFill>
                <a:srgbClr val="C00000"/>
              </a:solidFill>
            </a:endParaRPr>
          </a:p>
        </p:txBody>
      </p:sp>
      <p:sp>
        <p:nvSpPr>
          <p:cNvPr id="3" name="Content Placeholder 2"/>
          <p:cNvSpPr>
            <a:spLocks noGrp="1"/>
          </p:cNvSpPr>
          <p:nvPr>
            <p:ph idx="1"/>
          </p:nvPr>
        </p:nvSpPr>
        <p:spPr>
          <a:xfrm>
            <a:off x="3684494" y="1825625"/>
            <a:ext cx="7669306" cy="4351338"/>
          </a:xfrm>
        </p:spPr>
        <p:txBody>
          <a:bodyPr>
            <a:normAutofit fontScale="85000" lnSpcReduction="20000"/>
          </a:bodyPr>
          <a:lstStyle/>
          <a:p>
            <a:pPr algn="just"/>
            <a:r>
              <a:rPr lang="en-US" dirty="0" err="1"/>
              <a:t>NumPy</a:t>
            </a:r>
            <a:r>
              <a:rPr lang="en-US" dirty="0"/>
              <a:t> is a very popular python library for large </a:t>
            </a:r>
            <a:r>
              <a:rPr lang="en-US" b="1" dirty="0">
                <a:solidFill>
                  <a:srgbClr val="C00000"/>
                </a:solidFill>
              </a:rPr>
              <a:t>multi-dimensional array and matrix processing</a:t>
            </a:r>
            <a:r>
              <a:rPr lang="en-US" dirty="0"/>
              <a:t>, with the help of a large collection of high-level mathematical functions. </a:t>
            </a:r>
            <a:endParaRPr lang="en-US" dirty="0" smtClean="0"/>
          </a:p>
          <a:p>
            <a:pPr algn="just"/>
            <a:endParaRPr lang="en-US" dirty="0"/>
          </a:p>
          <a:p>
            <a:pPr algn="just"/>
            <a:r>
              <a:rPr lang="en-US" dirty="0" smtClean="0"/>
              <a:t>It </a:t>
            </a:r>
            <a:r>
              <a:rPr lang="en-US" dirty="0"/>
              <a:t>is very useful for fundamental </a:t>
            </a:r>
            <a:r>
              <a:rPr lang="en-US" b="1" i="1" dirty="0">
                <a:solidFill>
                  <a:srgbClr val="C00000"/>
                </a:solidFill>
              </a:rPr>
              <a:t>scientific computations </a:t>
            </a:r>
            <a:r>
              <a:rPr lang="en-US" dirty="0"/>
              <a:t>in Machine Learning. </a:t>
            </a:r>
            <a:endParaRPr lang="en-US" dirty="0" smtClean="0"/>
          </a:p>
          <a:p>
            <a:pPr algn="just"/>
            <a:endParaRPr lang="en-US" dirty="0"/>
          </a:p>
          <a:p>
            <a:pPr algn="just"/>
            <a:r>
              <a:rPr lang="en-US" dirty="0" smtClean="0"/>
              <a:t>It </a:t>
            </a:r>
            <a:r>
              <a:rPr lang="en-US" dirty="0"/>
              <a:t>is particularly useful for </a:t>
            </a:r>
            <a:r>
              <a:rPr lang="en-US" b="1" i="1" dirty="0">
                <a:solidFill>
                  <a:srgbClr val="C00000"/>
                </a:solidFill>
              </a:rPr>
              <a:t>linear algebra, Fourier transform, and random number capabilities. </a:t>
            </a:r>
            <a:endParaRPr lang="en-US" b="1" i="1" dirty="0" smtClean="0">
              <a:solidFill>
                <a:srgbClr val="C00000"/>
              </a:solidFill>
            </a:endParaRPr>
          </a:p>
          <a:p>
            <a:pPr algn="just"/>
            <a:endParaRPr lang="en-US" i="1" dirty="0"/>
          </a:p>
          <a:p>
            <a:pPr algn="just"/>
            <a:r>
              <a:rPr lang="en-US" dirty="0" smtClean="0"/>
              <a:t>High-end </a:t>
            </a:r>
            <a:r>
              <a:rPr lang="en-US" dirty="0"/>
              <a:t>libraries like </a:t>
            </a:r>
            <a:r>
              <a:rPr lang="en-US" dirty="0" err="1"/>
              <a:t>TensorFlow</a:t>
            </a:r>
            <a:r>
              <a:rPr lang="en-US" dirty="0"/>
              <a:t> uses </a:t>
            </a:r>
            <a:r>
              <a:rPr lang="en-US" dirty="0" err="1"/>
              <a:t>NumPy</a:t>
            </a:r>
            <a:r>
              <a:rPr lang="en-US" dirty="0"/>
              <a:t> internally for manipulation of Tensors. </a:t>
            </a:r>
          </a:p>
        </p:txBody>
      </p:sp>
    </p:spTree>
    <p:extLst>
      <p:ext uri="{BB962C8B-B14F-4D97-AF65-F5344CB8AC3E}">
        <p14:creationId xmlns:p14="http://schemas.microsoft.com/office/powerpoint/2010/main" val="5062491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0"/>
            <a:ext cx="9388698" cy="6529589"/>
          </a:xfrm>
          <a:prstGeom prst="rect">
            <a:avLst/>
          </a:prstGeom>
        </p:spPr>
      </p:pic>
    </p:spTree>
    <p:extLst>
      <p:ext uri="{BB962C8B-B14F-4D97-AF65-F5344CB8AC3E}">
        <p14:creationId xmlns:p14="http://schemas.microsoft.com/office/powerpoint/2010/main" val="28784023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95650" y="1352550"/>
            <a:ext cx="5600700" cy="4152900"/>
          </a:xfrm>
          <a:prstGeom prst="rect">
            <a:avLst/>
          </a:prstGeom>
        </p:spPr>
      </p:pic>
      <p:sp>
        <p:nvSpPr>
          <p:cNvPr id="2" name="Title 1"/>
          <p:cNvSpPr>
            <a:spLocks noGrp="1"/>
          </p:cNvSpPr>
          <p:nvPr>
            <p:ph type="title"/>
          </p:nvPr>
        </p:nvSpPr>
        <p:spPr/>
        <p:txBody>
          <a:bodyPr/>
          <a:lstStyle/>
          <a:p>
            <a:r>
              <a:rPr lang="en-US" spc="-60" dirty="0"/>
              <a:t>Population </a:t>
            </a:r>
            <a:r>
              <a:rPr lang="en-US" spc="-65" dirty="0"/>
              <a:t>Regression</a:t>
            </a:r>
            <a:r>
              <a:rPr lang="en-US" spc="-235" dirty="0"/>
              <a:t> </a:t>
            </a:r>
            <a:r>
              <a:rPr lang="en-US" spc="-50" dirty="0"/>
              <a:t>Line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779266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94732" y="4253484"/>
            <a:ext cx="123444" cy="1234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82767" y="4539996"/>
            <a:ext cx="123444" cy="1234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202935" y="5224271"/>
            <a:ext cx="123444" cy="12344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852159" y="4108703"/>
            <a:ext cx="123444" cy="1234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91811" y="5260847"/>
            <a:ext cx="123444" cy="12344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490971" y="4216908"/>
            <a:ext cx="123444" cy="10363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806696" y="4986528"/>
            <a:ext cx="123444" cy="12344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779008" y="3784091"/>
            <a:ext cx="123444" cy="12344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635752" y="4719828"/>
            <a:ext cx="123444" cy="12344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6391655" y="3532632"/>
            <a:ext cx="123444" cy="123444"/>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6102096" y="4431791"/>
            <a:ext cx="123444" cy="12344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6432803" y="2909316"/>
            <a:ext cx="123444" cy="123444"/>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6138671" y="3640835"/>
            <a:ext cx="97536" cy="123444"/>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5923788" y="3819144"/>
            <a:ext cx="123444" cy="123444"/>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6701028" y="2891027"/>
            <a:ext cx="123444" cy="123444"/>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6210300" y="3387852"/>
            <a:ext cx="123444" cy="123444"/>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6283452" y="3927347"/>
            <a:ext cx="123444" cy="123444"/>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3965448" y="2511551"/>
            <a:ext cx="3561715" cy="3517900"/>
          </a:xfrm>
          <a:custGeom>
            <a:avLst/>
            <a:gdLst/>
            <a:ahLst/>
            <a:cxnLst/>
            <a:rect l="l" t="t" r="r" b="b"/>
            <a:pathLst>
              <a:path w="3561715" h="3517900">
                <a:moveTo>
                  <a:pt x="76200" y="76200"/>
                </a:moveTo>
                <a:lnTo>
                  <a:pt x="69850" y="63500"/>
                </a:lnTo>
                <a:lnTo>
                  <a:pt x="38100" y="0"/>
                </a:lnTo>
                <a:lnTo>
                  <a:pt x="0" y="76200"/>
                </a:lnTo>
                <a:lnTo>
                  <a:pt x="30467" y="76200"/>
                </a:lnTo>
                <a:lnTo>
                  <a:pt x="28956" y="3479304"/>
                </a:lnTo>
                <a:lnTo>
                  <a:pt x="44196" y="3479292"/>
                </a:lnTo>
                <a:lnTo>
                  <a:pt x="45707" y="76200"/>
                </a:lnTo>
                <a:lnTo>
                  <a:pt x="76200" y="76200"/>
                </a:lnTo>
                <a:close/>
              </a:path>
              <a:path w="3561715" h="3517900">
                <a:moveTo>
                  <a:pt x="3561588" y="3479292"/>
                </a:moveTo>
                <a:lnTo>
                  <a:pt x="3485388" y="3441154"/>
                </a:lnTo>
                <a:lnTo>
                  <a:pt x="3485388" y="3471646"/>
                </a:lnTo>
                <a:lnTo>
                  <a:pt x="45720" y="3470148"/>
                </a:lnTo>
                <a:lnTo>
                  <a:pt x="45720" y="3485388"/>
                </a:lnTo>
                <a:lnTo>
                  <a:pt x="3485388" y="3486886"/>
                </a:lnTo>
                <a:lnTo>
                  <a:pt x="3485388" y="3517354"/>
                </a:lnTo>
                <a:lnTo>
                  <a:pt x="3546373" y="3486886"/>
                </a:lnTo>
                <a:lnTo>
                  <a:pt x="3561588" y="3479292"/>
                </a:lnTo>
                <a:close/>
              </a:path>
            </a:pathLst>
          </a:custGeom>
          <a:solidFill>
            <a:srgbClr val="000000"/>
          </a:solidFill>
        </p:spPr>
        <p:txBody>
          <a:bodyPr wrap="square" lIns="0" tIns="0" rIns="0" bIns="0" rtlCol="0"/>
          <a:lstStyle/>
          <a:p>
            <a:endParaRPr/>
          </a:p>
        </p:txBody>
      </p:sp>
      <p:sp>
        <p:nvSpPr>
          <p:cNvPr id="20" name="object 20"/>
          <p:cNvSpPr txBox="1"/>
          <p:nvPr/>
        </p:nvSpPr>
        <p:spPr>
          <a:xfrm>
            <a:off x="7397599" y="5901221"/>
            <a:ext cx="225425" cy="565785"/>
          </a:xfrm>
          <a:prstGeom prst="rect">
            <a:avLst/>
          </a:prstGeom>
        </p:spPr>
        <p:txBody>
          <a:bodyPr vert="horz" wrap="square" lIns="0" tIns="12065" rIns="0" bIns="0" rtlCol="0">
            <a:spAutoFit/>
          </a:bodyPr>
          <a:lstStyle/>
          <a:p>
            <a:pPr marL="12700">
              <a:lnSpc>
                <a:spcPct val="100000"/>
              </a:lnSpc>
              <a:spcBef>
                <a:spcPts val="95"/>
              </a:spcBef>
            </a:pPr>
            <a:r>
              <a:rPr sz="3550" i="1" spc="-10" dirty="0">
                <a:latin typeface="Times New Roman"/>
                <a:cs typeface="Times New Roman"/>
              </a:rPr>
              <a:t>x</a:t>
            </a:r>
            <a:endParaRPr sz="3550">
              <a:latin typeface="Times New Roman"/>
              <a:cs typeface="Times New Roman"/>
            </a:endParaRPr>
          </a:p>
        </p:txBody>
      </p:sp>
      <p:sp>
        <p:nvSpPr>
          <p:cNvPr id="21" name="object 21"/>
          <p:cNvSpPr txBox="1"/>
          <p:nvPr/>
        </p:nvSpPr>
        <p:spPr>
          <a:xfrm>
            <a:off x="3590525" y="2109672"/>
            <a:ext cx="225425" cy="565150"/>
          </a:xfrm>
          <a:prstGeom prst="rect">
            <a:avLst/>
          </a:prstGeom>
        </p:spPr>
        <p:txBody>
          <a:bodyPr vert="horz" wrap="square" lIns="0" tIns="11430" rIns="0" bIns="0" rtlCol="0">
            <a:spAutoFit/>
          </a:bodyPr>
          <a:lstStyle/>
          <a:p>
            <a:pPr marL="12700">
              <a:lnSpc>
                <a:spcPct val="100000"/>
              </a:lnSpc>
              <a:spcBef>
                <a:spcPts val="90"/>
              </a:spcBef>
            </a:pPr>
            <a:r>
              <a:rPr sz="3550" i="1" spc="-5" dirty="0">
                <a:latin typeface="Times New Roman"/>
                <a:cs typeface="Times New Roman"/>
              </a:rPr>
              <a:t>y</a:t>
            </a:r>
            <a:endParaRPr sz="3550">
              <a:latin typeface="Times New Roman"/>
              <a:cs typeface="Times New Roman"/>
            </a:endParaRPr>
          </a:p>
        </p:txBody>
      </p:sp>
      <p:grpSp>
        <p:nvGrpSpPr>
          <p:cNvPr id="22" name="object 22"/>
          <p:cNvGrpSpPr/>
          <p:nvPr/>
        </p:nvGrpSpPr>
        <p:grpSpPr>
          <a:xfrm>
            <a:off x="3979036" y="2180844"/>
            <a:ext cx="3437254" cy="3857625"/>
            <a:chOff x="3979036" y="2180844"/>
            <a:chExt cx="3437254" cy="3857625"/>
          </a:xfrm>
        </p:grpSpPr>
        <p:sp>
          <p:nvSpPr>
            <p:cNvPr id="23" name="object 23"/>
            <p:cNvSpPr/>
            <p:nvPr/>
          </p:nvSpPr>
          <p:spPr>
            <a:xfrm>
              <a:off x="3997451" y="2625852"/>
              <a:ext cx="3400425" cy="3394075"/>
            </a:xfrm>
            <a:custGeom>
              <a:avLst/>
              <a:gdLst/>
              <a:ahLst/>
              <a:cxnLst/>
              <a:rect l="l" t="t" r="r" b="b"/>
              <a:pathLst>
                <a:path w="3400425" h="3394075">
                  <a:moveTo>
                    <a:pt x="0" y="3393948"/>
                  </a:moveTo>
                  <a:lnTo>
                    <a:pt x="3400044" y="0"/>
                  </a:lnTo>
                </a:path>
              </a:pathLst>
            </a:custGeom>
            <a:ln w="36576">
              <a:solidFill>
                <a:srgbClr val="FF0000"/>
              </a:solidFill>
            </a:ln>
          </p:spPr>
          <p:txBody>
            <a:bodyPr wrap="square" lIns="0" tIns="0" rIns="0" bIns="0" rtlCol="0"/>
            <a:lstStyle/>
            <a:p>
              <a:endParaRPr/>
            </a:p>
          </p:txBody>
        </p:sp>
        <p:sp>
          <p:nvSpPr>
            <p:cNvPr id="24" name="object 24"/>
            <p:cNvSpPr/>
            <p:nvPr/>
          </p:nvSpPr>
          <p:spPr>
            <a:xfrm>
              <a:off x="7254494" y="2180844"/>
              <a:ext cx="77470" cy="515620"/>
            </a:xfrm>
            <a:custGeom>
              <a:avLst/>
              <a:gdLst/>
              <a:ahLst/>
              <a:cxnLst/>
              <a:rect l="l" t="t" r="r" b="b"/>
              <a:pathLst>
                <a:path w="77470" h="515619">
                  <a:moveTo>
                    <a:pt x="32728" y="438933"/>
                  </a:moveTo>
                  <a:lnTo>
                    <a:pt x="1015" y="439038"/>
                  </a:lnTo>
                  <a:lnTo>
                    <a:pt x="39370" y="515111"/>
                  </a:lnTo>
                  <a:lnTo>
                    <a:pt x="70855" y="451611"/>
                  </a:lnTo>
                  <a:lnTo>
                    <a:pt x="32765" y="451611"/>
                  </a:lnTo>
                  <a:lnTo>
                    <a:pt x="32728" y="438933"/>
                  </a:lnTo>
                  <a:close/>
                </a:path>
                <a:path w="77470" h="515619">
                  <a:moveTo>
                    <a:pt x="45428" y="438890"/>
                  </a:moveTo>
                  <a:lnTo>
                    <a:pt x="32728" y="438933"/>
                  </a:lnTo>
                  <a:lnTo>
                    <a:pt x="32765" y="451611"/>
                  </a:lnTo>
                  <a:lnTo>
                    <a:pt x="45465" y="451611"/>
                  </a:lnTo>
                  <a:lnTo>
                    <a:pt x="45428" y="438890"/>
                  </a:lnTo>
                  <a:close/>
                </a:path>
                <a:path w="77470" h="515619">
                  <a:moveTo>
                    <a:pt x="77215" y="438784"/>
                  </a:moveTo>
                  <a:lnTo>
                    <a:pt x="45428" y="438890"/>
                  </a:lnTo>
                  <a:lnTo>
                    <a:pt x="45465" y="451611"/>
                  </a:lnTo>
                  <a:lnTo>
                    <a:pt x="70855" y="451611"/>
                  </a:lnTo>
                  <a:lnTo>
                    <a:pt x="77215" y="438784"/>
                  </a:lnTo>
                  <a:close/>
                </a:path>
                <a:path w="77470" h="515619">
                  <a:moveTo>
                    <a:pt x="44360" y="76179"/>
                  </a:moveTo>
                  <a:lnTo>
                    <a:pt x="31660" y="76221"/>
                  </a:lnTo>
                  <a:lnTo>
                    <a:pt x="32728" y="438933"/>
                  </a:lnTo>
                  <a:lnTo>
                    <a:pt x="45428" y="438890"/>
                  </a:lnTo>
                  <a:lnTo>
                    <a:pt x="44360" y="76179"/>
                  </a:lnTo>
                  <a:close/>
                </a:path>
                <a:path w="77470" h="515619">
                  <a:moveTo>
                    <a:pt x="37846" y="0"/>
                  </a:moveTo>
                  <a:lnTo>
                    <a:pt x="0" y="76326"/>
                  </a:lnTo>
                  <a:lnTo>
                    <a:pt x="31660" y="76221"/>
                  </a:lnTo>
                  <a:lnTo>
                    <a:pt x="31623" y="63500"/>
                  </a:lnTo>
                  <a:lnTo>
                    <a:pt x="69861" y="63500"/>
                  </a:lnTo>
                  <a:lnTo>
                    <a:pt x="37846" y="0"/>
                  </a:lnTo>
                  <a:close/>
                </a:path>
                <a:path w="77470" h="515619">
                  <a:moveTo>
                    <a:pt x="44323" y="63500"/>
                  </a:moveTo>
                  <a:lnTo>
                    <a:pt x="31623" y="63500"/>
                  </a:lnTo>
                  <a:lnTo>
                    <a:pt x="31660" y="76221"/>
                  </a:lnTo>
                  <a:lnTo>
                    <a:pt x="44360" y="76179"/>
                  </a:lnTo>
                  <a:lnTo>
                    <a:pt x="44323" y="63500"/>
                  </a:lnTo>
                  <a:close/>
                </a:path>
                <a:path w="77470" h="515619">
                  <a:moveTo>
                    <a:pt x="69861" y="63500"/>
                  </a:moveTo>
                  <a:lnTo>
                    <a:pt x="44323" y="63500"/>
                  </a:lnTo>
                  <a:lnTo>
                    <a:pt x="44360" y="76179"/>
                  </a:lnTo>
                  <a:lnTo>
                    <a:pt x="76200" y="76072"/>
                  </a:lnTo>
                  <a:lnTo>
                    <a:pt x="69861" y="63500"/>
                  </a:lnTo>
                  <a:close/>
                </a:path>
              </a:pathLst>
            </a:custGeom>
            <a:solidFill>
              <a:srgbClr val="000000"/>
            </a:solidFill>
          </p:spPr>
          <p:txBody>
            <a:bodyPr wrap="square" lIns="0" tIns="0" rIns="0" bIns="0" rtlCol="0"/>
            <a:lstStyle/>
            <a:p>
              <a:endParaRPr/>
            </a:p>
          </p:txBody>
        </p:sp>
      </p:grpSp>
      <p:sp>
        <p:nvSpPr>
          <p:cNvPr id="25" name="object 25"/>
          <p:cNvSpPr txBox="1"/>
          <p:nvPr/>
        </p:nvSpPr>
        <p:spPr>
          <a:xfrm>
            <a:off x="5862573" y="1920316"/>
            <a:ext cx="1591310" cy="30035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Regression</a:t>
            </a:r>
            <a:r>
              <a:rPr sz="1800" b="1" spc="-65" dirty="0">
                <a:latin typeface="Times New Roman"/>
                <a:cs typeface="Times New Roman"/>
              </a:rPr>
              <a:t> </a:t>
            </a:r>
            <a:r>
              <a:rPr sz="1800" b="1" dirty="0">
                <a:latin typeface="Times New Roman"/>
                <a:cs typeface="Times New Roman"/>
              </a:rPr>
              <a:t>Line</a:t>
            </a:r>
            <a:endParaRPr sz="1800">
              <a:latin typeface="Times New Roman"/>
              <a:cs typeface="Times New Roman"/>
            </a:endParaRPr>
          </a:p>
        </p:txBody>
      </p:sp>
      <p:grpSp>
        <p:nvGrpSpPr>
          <p:cNvPr id="26" name="object 26"/>
          <p:cNvGrpSpPr/>
          <p:nvPr/>
        </p:nvGrpSpPr>
        <p:grpSpPr>
          <a:xfrm>
            <a:off x="6870827" y="3048000"/>
            <a:ext cx="144145" cy="1376680"/>
            <a:chOff x="6870827" y="3048000"/>
            <a:chExt cx="144145" cy="1376680"/>
          </a:xfrm>
        </p:grpSpPr>
        <p:sp>
          <p:nvSpPr>
            <p:cNvPr id="27" name="object 27"/>
            <p:cNvSpPr/>
            <p:nvPr/>
          </p:nvSpPr>
          <p:spPr>
            <a:xfrm>
              <a:off x="6891528" y="4300727"/>
              <a:ext cx="123444" cy="123444"/>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6870827" y="3048000"/>
              <a:ext cx="107314" cy="1268095"/>
            </a:xfrm>
            <a:custGeom>
              <a:avLst/>
              <a:gdLst/>
              <a:ahLst/>
              <a:cxnLst/>
              <a:rect l="l" t="t" r="r" b="b"/>
              <a:pathLst>
                <a:path w="107315" h="1268095">
                  <a:moveTo>
                    <a:pt x="44407" y="75955"/>
                  </a:moveTo>
                  <a:lnTo>
                    <a:pt x="31707" y="76316"/>
                  </a:lnTo>
                  <a:lnTo>
                    <a:pt x="32384" y="101726"/>
                  </a:lnTo>
                  <a:lnTo>
                    <a:pt x="45084" y="101346"/>
                  </a:lnTo>
                  <a:lnTo>
                    <a:pt x="44407" y="75955"/>
                  </a:lnTo>
                  <a:close/>
                </a:path>
                <a:path w="107315" h="1268095">
                  <a:moveTo>
                    <a:pt x="35941" y="0"/>
                  </a:moveTo>
                  <a:lnTo>
                    <a:pt x="0" y="77215"/>
                  </a:lnTo>
                  <a:lnTo>
                    <a:pt x="31707" y="76316"/>
                  </a:lnTo>
                  <a:lnTo>
                    <a:pt x="31369" y="63626"/>
                  </a:lnTo>
                  <a:lnTo>
                    <a:pt x="44069" y="63246"/>
                  </a:lnTo>
                  <a:lnTo>
                    <a:pt x="69757" y="63246"/>
                  </a:lnTo>
                  <a:lnTo>
                    <a:pt x="35941" y="0"/>
                  </a:lnTo>
                  <a:close/>
                </a:path>
                <a:path w="107315" h="1268095">
                  <a:moveTo>
                    <a:pt x="44069" y="63246"/>
                  </a:moveTo>
                  <a:lnTo>
                    <a:pt x="31369" y="63626"/>
                  </a:lnTo>
                  <a:lnTo>
                    <a:pt x="31707" y="76316"/>
                  </a:lnTo>
                  <a:lnTo>
                    <a:pt x="44407" y="75955"/>
                  </a:lnTo>
                  <a:lnTo>
                    <a:pt x="44069" y="63246"/>
                  </a:lnTo>
                  <a:close/>
                </a:path>
                <a:path w="107315" h="1268095">
                  <a:moveTo>
                    <a:pt x="69757" y="63246"/>
                  </a:moveTo>
                  <a:lnTo>
                    <a:pt x="44069" y="63246"/>
                  </a:lnTo>
                  <a:lnTo>
                    <a:pt x="44407" y="75955"/>
                  </a:lnTo>
                  <a:lnTo>
                    <a:pt x="76073" y="75057"/>
                  </a:lnTo>
                  <a:lnTo>
                    <a:pt x="69757" y="63246"/>
                  </a:lnTo>
                  <a:close/>
                </a:path>
                <a:path w="107315" h="1268095">
                  <a:moveTo>
                    <a:pt x="45466" y="114046"/>
                  </a:moveTo>
                  <a:lnTo>
                    <a:pt x="32766" y="114426"/>
                  </a:lnTo>
                  <a:lnTo>
                    <a:pt x="33781" y="152526"/>
                  </a:lnTo>
                  <a:lnTo>
                    <a:pt x="46481" y="152146"/>
                  </a:lnTo>
                  <a:lnTo>
                    <a:pt x="45466" y="114046"/>
                  </a:lnTo>
                  <a:close/>
                </a:path>
                <a:path w="107315" h="1268095">
                  <a:moveTo>
                    <a:pt x="46863" y="164846"/>
                  </a:moveTo>
                  <a:lnTo>
                    <a:pt x="34163" y="165226"/>
                  </a:lnTo>
                  <a:lnTo>
                    <a:pt x="35178" y="203326"/>
                  </a:lnTo>
                  <a:lnTo>
                    <a:pt x="47878" y="202946"/>
                  </a:lnTo>
                  <a:lnTo>
                    <a:pt x="46863" y="164846"/>
                  </a:lnTo>
                  <a:close/>
                </a:path>
                <a:path w="107315" h="1268095">
                  <a:moveTo>
                    <a:pt x="48259" y="215646"/>
                  </a:moveTo>
                  <a:lnTo>
                    <a:pt x="35559" y="216026"/>
                  </a:lnTo>
                  <a:lnTo>
                    <a:pt x="36575" y="254126"/>
                  </a:lnTo>
                  <a:lnTo>
                    <a:pt x="49275" y="253746"/>
                  </a:lnTo>
                  <a:lnTo>
                    <a:pt x="48259" y="215646"/>
                  </a:lnTo>
                  <a:close/>
                </a:path>
                <a:path w="107315" h="1268095">
                  <a:moveTo>
                    <a:pt x="49656" y="266446"/>
                  </a:moveTo>
                  <a:lnTo>
                    <a:pt x="36956" y="266826"/>
                  </a:lnTo>
                  <a:lnTo>
                    <a:pt x="37973" y="304800"/>
                  </a:lnTo>
                  <a:lnTo>
                    <a:pt x="50673" y="304546"/>
                  </a:lnTo>
                  <a:lnTo>
                    <a:pt x="49656" y="266446"/>
                  </a:lnTo>
                  <a:close/>
                </a:path>
                <a:path w="107315" h="1268095">
                  <a:moveTo>
                    <a:pt x="51053" y="317246"/>
                  </a:moveTo>
                  <a:lnTo>
                    <a:pt x="38353" y="317500"/>
                  </a:lnTo>
                  <a:lnTo>
                    <a:pt x="39370" y="355600"/>
                  </a:lnTo>
                  <a:lnTo>
                    <a:pt x="52070" y="355346"/>
                  </a:lnTo>
                  <a:lnTo>
                    <a:pt x="51053" y="317246"/>
                  </a:lnTo>
                  <a:close/>
                </a:path>
                <a:path w="107315" h="1268095">
                  <a:moveTo>
                    <a:pt x="52450" y="367919"/>
                  </a:moveTo>
                  <a:lnTo>
                    <a:pt x="39750" y="368300"/>
                  </a:lnTo>
                  <a:lnTo>
                    <a:pt x="40767" y="406400"/>
                  </a:lnTo>
                  <a:lnTo>
                    <a:pt x="53467" y="406019"/>
                  </a:lnTo>
                  <a:lnTo>
                    <a:pt x="52450" y="367919"/>
                  </a:lnTo>
                  <a:close/>
                </a:path>
                <a:path w="107315" h="1268095">
                  <a:moveTo>
                    <a:pt x="53848" y="418719"/>
                  </a:moveTo>
                  <a:lnTo>
                    <a:pt x="41148" y="419100"/>
                  </a:lnTo>
                  <a:lnTo>
                    <a:pt x="42164" y="457200"/>
                  </a:lnTo>
                  <a:lnTo>
                    <a:pt x="54864" y="456819"/>
                  </a:lnTo>
                  <a:lnTo>
                    <a:pt x="53848" y="418719"/>
                  </a:lnTo>
                  <a:close/>
                </a:path>
                <a:path w="107315" h="1268095">
                  <a:moveTo>
                    <a:pt x="55245" y="469519"/>
                  </a:moveTo>
                  <a:lnTo>
                    <a:pt x="42545" y="469900"/>
                  </a:lnTo>
                  <a:lnTo>
                    <a:pt x="43688" y="508000"/>
                  </a:lnTo>
                  <a:lnTo>
                    <a:pt x="56261" y="507619"/>
                  </a:lnTo>
                  <a:lnTo>
                    <a:pt x="55245" y="469519"/>
                  </a:lnTo>
                  <a:close/>
                </a:path>
                <a:path w="107315" h="1268095">
                  <a:moveTo>
                    <a:pt x="56642" y="520319"/>
                  </a:moveTo>
                  <a:lnTo>
                    <a:pt x="43942" y="520700"/>
                  </a:lnTo>
                  <a:lnTo>
                    <a:pt x="45084" y="558800"/>
                  </a:lnTo>
                  <a:lnTo>
                    <a:pt x="57784" y="558419"/>
                  </a:lnTo>
                  <a:lnTo>
                    <a:pt x="56642" y="520319"/>
                  </a:lnTo>
                  <a:close/>
                </a:path>
                <a:path w="107315" h="1268095">
                  <a:moveTo>
                    <a:pt x="58039" y="571119"/>
                  </a:moveTo>
                  <a:lnTo>
                    <a:pt x="45339" y="571500"/>
                  </a:lnTo>
                  <a:lnTo>
                    <a:pt x="46481" y="609600"/>
                  </a:lnTo>
                  <a:lnTo>
                    <a:pt x="59181" y="609219"/>
                  </a:lnTo>
                  <a:lnTo>
                    <a:pt x="58039" y="571119"/>
                  </a:lnTo>
                  <a:close/>
                </a:path>
                <a:path w="107315" h="1268095">
                  <a:moveTo>
                    <a:pt x="59436" y="621919"/>
                  </a:moveTo>
                  <a:lnTo>
                    <a:pt x="46736" y="622173"/>
                  </a:lnTo>
                  <a:lnTo>
                    <a:pt x="47878" y="660273"/>
                  </a:lnTo>
                  <a:lnTo>
                    <a:pt x="60578" y="660019"/>
                  </a:lnTo>
                  <a:lnTo>
                    <a:pt x="59436" y="621919"/>
                  </a:lnTo>
                  <a:close/>
                </a:path>
                <a:path w="107315" h="1268095">
                  <a:moveTo>
                    <a:pt x="60832" y="672719"/>
                  </a:moveTo>
                  <a:lnTo>
                    <a:pt x="48132" y="672973"/>
                  </a:lnTo>
                  <a:lnTo>
                    <a:pt x="49275" y="711073"/>
                  </a:lnTo>
                  <a:lnTo>
                    <a:pt x="61975" y="710692"/>
                  </a:lnTo>
                  <a:lnTo>
                    <a:pt x="60832" y="672719"/>
                  </a:lnTo>
                  <a:close/>
                </a:path>
                <a:path w="107315" h="1268095">
                  <a:moveTo>
                    <a:pt x="62229" y="723392"/>
                  </a:moveTo>
                  <a:lnTo>
                    <a:pt x="49656" y="723773"/>
                  </a:lnTo>
                  <a:lnTo>
                    <a:pt x="50673" y="761873"/>
                  </a:lnTo>
                  <a:lnTo>
                    <a:pt x="63373" y="761492"/>
                  </a:lnTo>
                  <a:lnTo>
                    <a:pt x="62229" y="723392"/>
                  </a:lnTo>
                  <a:close/>
                </a:path>
                <a:path w="107315" h="1268095">
                  <a:moveTo>
                    <a:pt x="63753" y="774192"/>
                  </a:moveTo>
                  <a:lnTo>
                    <a:pt x="51053" y="774573"/>
                  </a:lnTo>
                  <a:lnTo>
                    <a:pt x="52070" y="812673"/>
                  </a:lnTo>
                  <a:lnTo>
                    <a:pt x="64770" y="812292"/>
                  </a:lnTo>
                  <a:lnTo>
                    <a:pt x="63753" y="774192"/>
                  </a:lnTo>
                  <a:close/>
                </a:path>
                <a:path w="107315" h="1268095">
                  <a:moveTo>
                    <a:pt x="65150" y="824992"/>
                  </a:moveTo>
                  <a:lnTo>
                    <a:pt x="52450" y="825373"/>
                  </a:lnTo>
                  <a:lnTo>
                    <a:pt x="53467" y="863473"/>
                  </a:lnTo>
                  <a:lnTo>
                    <a:pt x="66167" y="863092"/>
                  </a:lnTo>
                  <a:lnTo>
                    <a:pt x="65150" y="824992"/>
                  </a:lnTo>
                  <a:close/>
                </a:path>
                <a:path w="107315" h="1268095">
                  <a:moveTo>
                    <a:pt x="66548" y="875792"/>
                  </a:moveTo>
                  <a:lnTo>
                    <a:pt x="53848" y="876173"/>
                  </a:lnTo>
                  <a:lnTo>
                    <a:pt x="54864" y="914273"/>
                  </a:lnTo>
                  <a:lnTo>
                    <a:pt x="67564" y="913892"/>
                  </a:lnTo>
                  <a:lnTo>
                    <a:pt x="66548" y="875792"/>
                  </a:lnTo>
                  <a:close/>
                </a:path>
                <a:path w="107315" h="1268095">
                  <a:moveTo>
                    <a:pt x="67945" y="926592"/>
                  </a:moveTo>
                  <a:lnTo>
                    <a:pt x="55245" y="926973"/>
                  </a:lnTo>
                  <a:lnTo>
                    <a:pt x="56261" y="964945"/>
                  </a:lnTo>
                  <a:lnTo>
                    <a:pt x="68961" y="964692"/>
                  </a:lnTo>
                  <a:lnTo>
                    <a:pt x="67945" y="926592"/>
                  </a:lnTo>
                  <a:close/>
                </a:path>
                <a:path w="107315" h="1268095">
                  <a:moveTo>
                    <a:pt x="69342" y="977392"/>
                  </a:moveTo>
                  <a:lnTo>
                    <a:pt x="56642" y="977645"/>
                  </a:lnTo>
                  <a:lnTo>
                    <a:pt x="57657" y="1015745"/>
                  </a:lnTo>
                  <a:lnTo>
                    <a:pt x="70357" y="1015492"/>
                  </a:lnTo>
                  <a:lnTo>
                    <a:pt x="69342" y="977392"/>
                  </a:lnTo>
                  <a:close/>
                </a:path>
                <a:path w="107315" h="1268095">
                  <a:moveTo>
                    <a:pt x="70739" y="1028192"/>
                  </a:moveTo>
                  <a:lnTo>
                    <a:pt x="58039" y="1028445"/>
                  </a:lnTo>
                  <a:lnTo>
                    <a:pt x="59054" y="1066545"/>
                  </a:lnTo>
                  <a:lnTo>
                    <a:pt x="71754" y="1066164"/>
                  </a:lnTo>
                  <a:lnTo>
                    <a:pt x="70739" y="1028192"/>
                  </a:lnTo>
                  <a:close/>
                </a:path>
                <a:path w="107315" h="1268095">
                  <a:moveTo>
                    <a:pt x="72136" y="1078864"/>
                  </a:moveTo>
                  <a:lnTo>
                    <a:pt x="59436" y="1079245"/>
                  </a:lnTo>
                  <a:lnTo>
                    <a:pt x="60451" y="1117345"/>
                  </a:lnTo>
                  <a:lnTo>
                    <a:pt x="73151" y="1116964"/>
                  </a:lnTo>
                  <a:lnTo>
                    <a:pt x="72136" y="1078864"/>
                  </a:lnTo>
                  <a:close/>
                </a:path>
                <a:path w="107315" h="1268095">
                  <a:moveTo>
                    <a:pt x="73532" y="1129664"/>
                  </a:moveTo>
                  <a:lnTo>
                    <a:pt x="60832" y="1130045"/>
                  </a:lnTo>
                  <a:lnTo>
                    <a:pt x="61849" y="1168145"/>
                  </a:lnTo>
                  <a:lnTo>
                    <a:pt x="74549" y="1167764"/>
                  </a:lnTo>
                  <a:lnTo>
                    <a:pt x="73532" y="1129664"/>
                  </a:lnTo>
                  <a:close/>
                </a:path>
                <a:path w="107315" h="1268095">
                  <a:moveTo>
                    <a:pt x="62526" y="1192012"/>
                  </a:moveTo>
                  <a:lnTo>
                    <a:pt x="30861" y="1192911"/>
                  </a:lnTo>
                  <a:lnTo>
                    <a:pt x="70993" y="1267968"/>
                  </a:lnTo>
                  <a:lnTo>
                    <a:pt x="100431" y="1204722"/>
                  </a:lnTo>
                  <a:lnTo>
                    <a:pt x="62865" y="1204722"/>
                  </a:lnTo>
                  <a:lnTo>
                    <a:pt x="62526" y="1192012"/>
                  </a:lnTo>
                  <a:close/>
                </a:path>
                <a:path w="107315" h="1268095">
                  <a:moveTo>
                    <a:pt x="75227" y="1191651"/>
                  </a:moveTo>
                  <a:lnTo>
                    <a:pt x="62526" y="1192012"/>
                  </a:lnTo>
                  <a:lnTo>
                    <a:pt x="62865" y="1204722"/>
                  </a:lnTo>
                  <a:lnTo>
                    <a:pt x="75565" y="1204341"/>
                  </a:lnTo>
                  <a:lnTo>
                    <a:pt x="75227" y="1191651"/>
                  </a:lnTo>
                  <a:close/>
                </a:path>
                <a:path w="107315" h="1268095">
                  <a:moveTo>
                    <a:pt x="106933" y="1190752"/>
                  </a:moveTo>
                  <a:lnTo>
                    <a:pt x="75227" y="1191651"/>
                  </a:lnTo>
                  <a:lnTo>
                    <a:pt x="75565" y="1204341"/>
                  </a:lnTo>
                  <a:lnTo>
                    <a:pt x="62865" y="1204722"/>
                  </a:lnTo>
                  <a:lnTo>
                    <a:pt x="100431" y="1204722"/>
                  </a:lnTo>
                  <a:lnTo>
                    <a:pt x="106933" y="1190752"/>
                  </a:lnTo>
                  <a:close/>
                </a:path>
                <a:path w="107315" h="1268095">
                  <a:moveTo>
                    <a:pt x="74929" y="1180464"/>
                  </a:moveTo>
                  <a:lnTo>
                    <a:pt x="62229" y="1180845"/>
                  </a:lnTo>
                  <a:lnTo>
                    <a:pt x="62526" y="1192012"/>
                  </a:lnTo>
                  <a:lnTo>
                    <a:pt x="75227" y="1191651"/>
                  </a:lnTo>
                  <a:lnTo>
                    <a:pt x="74929" y="1180464"/>
                  </a:lnTo>
                  <a:close/>
                </a:path>
              </a:pathLst>
            </a:custGeom>
            <a:solidFill>
              <a:srgbClr val="000000"/>
            </a:solidFill>
          </p:spPr>
          <p:txBody>
            <a:bodyPr wrap="square" lIns="0" tIns="0" rIns="0" bIns="0" rtlCol="0"/>
            <a:lstStyle/>
            <a:p>
              <a:endParaRPr/>
            </a:p>
          </p:txBody>
        </p:sp>
      </p:grpSp>
      <p:sp>
        <p:nvSpPr>
          <p:cNvPr id="29" name="object 29"/>
          <p:cNvSpPr txBox="1"/>
          <p:nvPr/>
        </p:nvSpPr>
        <p:spPr>
          <a:xfrm>
            <a:off x="7021830" y="2933827"/>
            <a:ext cx="101663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Estimated</a:t>
            </a:r>
            <a:endParaRPr sz="1800">
              <a:latin typeface="Times New Roman"/>
              <a:cs typeface="Times New Roman"/>
            </a:endParaRPr>
          </a:p>
        </p:txBody>
      </p:sp>
      <p:sp>
        <p:nvSpPr>
          <p:cNvPr id="30" name="object 30"/>
          <p:cNvSpPr txBox="1"/>
          <p:nvPr/>
        </p:nvSpPr>
        <p:spPr>
          <a:xfrm>
            <a:off x="6180582" y="4202938"/>
            <a:ext cx="1581785" cy="974090"/>
          </a:xfrm>
          <a:prstGeom prst="rect">
            <a:avLst/>
          </a:prstGeom>
        </p:spPr>
        <p:txBody>
          <a:bodyPr vert="horz" wrap="square" lIns="0" tIns="12700" rIns="0" bIns="0" rtlCol="0">
            <a:spAutoFit/>
          </a:bodyPr>
          <a:lstStyle/>
          <a:p>
            <a:pPr marL="921385">
              <a:lnSpc>
                <a:spcPct val="100000"/>
              </a:lnSpc>
              <a:spcBef>
                <a:spcPts val="100"/>
              </a:spcBef>
            </a:pPr>
            <a:r>
              <a:rPr sz="1800" b="1" spc="-5" dirty="0">
                <a:latin typeface="Times New Roman"/>
                <a:cs typeface="Times New Roman"/>
              </a:rPr>
              <a:t>Actual</a:t>
            </a:r>
            <a:endParaRPr sz="1800">
              <a:latin typeface="Times New Roman"/>
              <a:cs typeface="Times New Roman"/>
            </a:endParaRPr>
          </a:p>
          <a:p>
            <a:pPr>
              <a:lnSpc>
                <a:spcPct val="100000"/>
              </a:lnSpc>
              <a:spcBef>
                <a:spcPts val="40"/>
              </a:spcBef>
            </a:pPr>
            <a:endParaRPr sz="2700">
              <a:latin typeface="Times New Roman"/>
              <a:cs typeface="Times New Roman"/>
            </a:endParaRPr>
          </a:p>
          <a:p>
            <a:pPr marL="12700">
              <a:lnSpc>
                <a:spcPct val="100000"/>
              </a:lnSpc>
              <a:spcBef>
                <a:spcPts val="5"/>
              </a:spcBef>
            </a:pPr>
            <a:r>
              <a:rPr sz="1800" b="1" spc="-5" dirty="0">
                <a:latin typeface="Times New Roman"/>
                <a:cs typeface="Times New Roman"/>
              </a:rPr>
              <a:t>Errors</a:t>
            </a:r>
            <a:endParaRPr sz="1800">
              <a:latin typeface="Times New Roman"/>
              <a:cs typeface="Times New Roman"/>
            </a:endParaRPr>
          </a:p>
        </p:txBody>
      </p:sp>
      <p:grpSp>
        <p:nvGrpSpPr>
          <p:cNvPr id="31" name="object 31"/>
          <p:cNvGrpSpPr/>
          <p:nvPr/>
        </p:nvGrpSpPr>
        <p:grpSpPr>
          <a:xfrm>
            <a:off x="5119623" y="2990088"/>
            <a:ext cx="1699260" cy="2275840"/>
            <a:chOff x="5119623" y="2990088"/>
            <a:chExt cx="1699260" cy="2275840"/>
          </a:xfrm>
        </p:grpSpPr>
        <p:sp>
          <p:nvSpPr>
            <p:cNvPr id="32" name="object 32"/>
            <p:cNvSpPr/>
            <p:nvPr/>
          </p:nvSpPr>
          <p:spPr>
            <a:xfrm>
              <a:off x="5119624" y="3012947"/>
              <a:ext cx="1430020" cy="2252980"/>
            </a:xfrm>
            <a:custGeom>
              <a:avLst/>
              <a:gdLst/>
              <a:ahLst/>
              <a:cxnLst/>
              <a:rect l="l" t="t" r="r" b="b"/>
              <a:pathLst>
                <a:path w="1430020" h="2252979">
                  <a:moveTo>
                    <a:pt x="48006" y="1511300"/>
                  </a:moveTo>
                  <a:lnTo>
                    <a:pt x="46228" y="1473327"/>
                  </a:lnTo>
                  <a:lnTo>
                    <a:pt x="33528" y="1473835"/>
                  </a:lnTo>
                  <a:lnTo>
                    <a:pt x="35306" y="1511935"/>
                  </a:lnTo>
                  <a:lnTo>
                    <a:pt x="48006" y="1511300"/>
                  </a:lnTo>
                  <a:close/>
                </a:path>
                <a:path w="1430020" h="2252979">
                  <a:moveTo>
                    <a:pt x="50292" y="1562100"/>
                  </a:moveTo>
                  <a:lnTo>
                    <a:pt x="48514" y="1524000"/>
                  </a:lnTo>
                  <a:lnTo>
                    <a:pt x="35941" y="1524635"/>
                  </a:lnTo>
                  <a:lnTo>
                    <a:pt x="37719" y="1562735"/>
                  </a:lnTo>
                  <a:lnTo>
                    <a:pt x="50292" y="1562100"/>
                  </a:lnTo>
                  <a:close/>
                </a:path>
                <a:path w="1430020" h="2252979">
                  <a:moveTo>
                    <a:pt x="52705" y="1612773"/>
                  </a:moveTo>
                  <a:lnTo>
                    <a:pt x="50927" y="1574800"/>
                  </a:lnTo>
                  <a:lnTo>
                    <a:pt x="38227" y="1575308"/>
                  </a:lnTo>
                  <a:lnTo>
                    <a:pt x="40005" y="1613408"/>
                  </a:lnTo>
                  <a:lnTo>
                    <a:pt x="52705" y="1612773"/>
                  </a:lnTo>
                  <a:close/>
                </a:path>
                <a:path w="1430020" h="2252979">
                  <a:moveTo>
                    <a:pt x="55118" y="1663573"/>
                  </a:moveTo>
                  <a:lnTo>
                    <a:pt x="53340" y="1625473"/>
                  </a:lnTo>
                  <a:lnTo>
                    <a:pt x="40640" y="1626108"/>
                  </a:lnTo>
                  <a:lnTo>
                    <a:pt x="42418" y="1664208"/>
                  </a:lnTo>
                  <a:lnTo>
                    <a:pt x="55118" y="1663573"/>
                  </a:lnTo>
                  <a:close/>
                </a:path>
                <a:path w="1430020" h="2252979">
                  <a:moveTo>
                    <a:pt x="76200" y="1433703"/>
                  </a:moveTo>
                  <a:lnTo>
                    <a:pt x="69926" y="1422527"/>
                  </a:lnTo>
                  <a:lnTo>
                    <a:pt x="34544" y="1359408"/>
                  </a:lnTo>
                  <a:lnTo>
                    <a:pt x="0" y="1437259"/>
                  </a:lnTo>
                  <a:lnTo>
                    <a:pt x="31699" y="1435785"/>
                  </a:lnTo>
                  <a:lnTo>
                    <a:pt x="32893" y="1461135"/>
                  </a:lnTo>
                  <a:lnTo>
                    <a:pt x="45593" y="1460627"/>
                  </a:lnTo>
                  <a:lnTo>
                    <a:pt x="44399" y="1435188"/>
                  </a:lnTo>
                  <a:lnTo>
                    <a:pt x="76200" y="1433703"/>
                  </a:lnTo>
                  <a:close/>
                </a:path>
                <a:path w="1430020" h="2252979">
                  <a:moveTo>
                    <a:pt x="88900" y="1706753"/>
                  </a:moveTo>
                  <a:lnTo>
                    <a:pt x="57111" y="1708238"/>
                  </a:lnTo>
                  <a:lnTo>
                    <a:pt x="55626" y="1676273"/>
                  </a:lnTo>
                  <a:lnTo>
                    <a:pt x="42926" y="1676908"/>
                  </a:lnTo>
                  <a:lnTo>
                    <a:pt x="44411" y="1708835"/>
                  </a:lnTo>
                  <a:lnTo>
                    <a:pt x="12700" y="1710309"/>
                  </a:lnTo>
                  <a:lnTo>
                    <a:pt x="54356" y="1784604"/>
                  </a:lnTo>
                  <a:lnTo>
                    <a:pt x="85293" y="1714881"/>
                  </a:lnTo>
                  <a:lnTo>
                    <a:pt x="88900" y="1706753"/>
                  </a:lnTo>
                  <a:close/>
                </a:path>
                <a:path w="1430020" h="2252979">
                  <a:moveTo>
                    <a:pt x="141605" y="1906270"/>
                  </a:moveTo>
                  <a:lnTo>
                    <a:pt x="140335" y="1868170"/>
                  </a:lnTo>
                  <a:lnTo>
                    <a:pt x="127762" y="1868551"/>
                  </a:lnTo>
                  <a:lnTo>
                    <a:pt x="128905" y="1906651"/>
                  </a:lnTo>
                  <a:lnTo>
                    <a:pt x="141605" y="1906270"/>
                  </a:lnTo>
                  <a:close/>
                </a:path>
                <a:path w="1430020" h="2252979">
                  <a:moveTo>
                    <a:pt x="143129" y="1957070"/>
                  </a:moveTo>
                  <a:lnTo>
                    <a:pt x="141986" y="1918970"/>
                  </a:lnTo>
                  <a:lnTo>
                    <a:pt x="129286" y="1919351"/>
                  </a:lnTo>
                  <a:lnTo>
                    <a:pt x="130429" y="1957451"/>
                  </a:lnTo>
                  <a:lnTo>
                    <a:pt x="143129" y="1957070"/>
                  </a:lnTo>
                  <a:close/>
                </a:path>
                <a:path w="1430020" h="2252979">
                  <a:moveTo>
                    <a:pt x="144653" y="2007870"/>
                  </a:moveTo>
                  <a:lnTo>
                    <a:pt x="143510" y="1969770"/>
                  </a:lnTo>
                  <a:lnTo>
                    <a:pt x="130810" y="1970151"/>
                  </a:lnTo>
                  <a:lnTo>
                    <a:pt x="131953" y="2008251"/>
                  </a:lnTo>
                  <a:lnTo>
                    <a:pt x="144653" y="2007870"/>
                  </a:lnTo>
                  <a:close/>
                </a:path>
                <a:path w="1430020" h="2252979">
                  <a:moveTo>
                    <a:pt x="146177" y="2058543"/>
                  </a:moveTo>
                  <a:lnTo>
                    <a:pt x="145034" y="2020443"/>
                  </a:lnTo>
                  <a:lnTo>
                    <a:pt x="132334" y="2020951"/>
                  </a:lnTo>
                  <a:lnTo>
                    <a:pt x="133477" y="2058924"/>
                  </a:lnTo>
                  <a:lnTo>
                    <a:pt x="146177" y="2058543"/>
                  </a:lnTo>
                  <a:close/>
                </a:path>
                <a:path w="1430020" h="2252979">
                  <a:moveTo>
                    <a:pt x="147828" y="2109343"/>
                  </a:moveTo>
                  <a:lnTo>
                    <a:pt x="146558" y="2071243"/>
                  </a:lnTo>
                  <a:lnTo>
                    <a:pt x="133858" y="2071624"/>
                  </a:lnTo>
                  <a:lnTo>
                    <a:pt x="135128" y="2109724"/>
                  </a:lnTo>
                  <a:lnTo>
                    <a:pt x="147828" y="2109343"/>
                  </a:lnTo>
                  <a:close/>
                </a:path>
                <a:path w="1430020" h="2252979">
                  <a:moveTo>
                    <a:pt x="149352" y="2160143"/>
                  </a:moveTo>
                  <a:lnTo>
                    <a:pt x="148209" y="2122043"/>
                  </a:lnTo>
                  <a:lnTo>
                    <a:pt x="135509" y="2122424"/>
                  </a:lnTo>
                  <a:lnTo>
                    <a:pt x="136652" y="2160524"/>
                  </a:lnTo>
                  <a:lnTo>
                    <a:pt x="149352" y="2160143"/>
                  </a:lnTo>
                  <a:close/>
                </a:path>
                <a:path w="1430020" h="2252979">
                  <a:moveTo>
                    <a:pt x="170942" y="1829181"/>
                  </a:moveTo>
                  <a:lnTo>
                    <a:pt x="164579" y="1817370"/>
                  </a:lnTo>
                  <a:lnTo>
                    <a:pt x="130556" y="1754124"/>
                  </a:lnTo>
                  <a:lnTo>
                    <a:pt x="94742" y="1831467"/>
                  </a:lnTo>
                  <a:lnTo>
                    <a:pt x="126492" y="1830514"/>
                  </a:lnTo>
                  <a:lnTo>
                    <a:pt x="127254" y="1855851"/>
                  </a:lnTo>
                  <a:lnTo>
                    <a:pt x="139954" y="1855470"/>
                  </a:lnTo>
                  <a:lnTo>
                    <a:pt x="139192" y="1830133"/>
                  </a:lnTo>
                  <a:lnTo>
                    <a:pt x="170942" y="1829181"/>
                  </a:lnTo>
                  <a:close/>
                </a:path>
                <a:path w="1430020" h="2252979">
                  <a:moveTo>
                    <a:pt x="181610" y="2175129"/>
                  </a:moveTo>
                  <a:lnTo>
                    <a:pt x="149834" y="2176094"/>
                  </a:lnTo>
                  <a:lnTo>
                    <a:pt x="149733" y="2172843"/>
                  </a:lnTo>
                  <a:lnTo>
                    <a:pt x="137033" y="2173224"/>
                  </a:lnTo>
                  <a:lnTo>
                    <a:pt x="137134" y="2176475"/>
                  </a:lnTo>
                  <a:lnTo>
                    <a:pt x="105410" y="2177415"/>
                  </a:lnTo>
                  <a:lnTo>
                    <a:pt x="145796" y="2252472"/>
                  </a:lnTo>
                  <a:lnTo>
                    <a:pt x="175082" y="2189226"/>
                  </a:lnTo>
                  <a:lnTo>
                    <a:pt x="181610" y="2175129"/>
                  </a:lnTo>
                  <a:close/>
                </a:path>
                <a:path w="1430020" h="2252979">
                  <a:moveTo>
                    <a:pt x="556006" y="1474724"/>
                  </a:moveTo>
                  <a:lnTo>
                    <a:pt x="554101" y="1436624"/>
                  </a:lnTo>
                  <a:lnTo>
                    <a:pt x="541401" y="1437259"/>
                  </a:lnTo>
                  <a:lnTo>
                    <a:pt x="543306" y="1475359"/>
                  </a:lnTo>
                  <a:lnTo>
                    <a:pt x="556006" y="1474724"/>
                  </a:lnTo>
                  <a:close/>
                </a:path>
                <a:path w="1430020" h="2252979">
                  <a:moveTo>
                    <a:pt x="558546" y="1525397"/>
                  </a:moveTo>
                  <a:lnTo>
                    <a:pt x="556641" y="1487424"/>
                  </a:lnTo>
                  <a:lnTo>
                    <a:pt x="543941" y="1488059"/>
                  </a:lnTo>
                  <a:lnTo>
                    <a:pt x="545846" y="1526032"/>
                  </a:lnTo>
                  <a:lnTo>
                    <a:pt x="558546" y="1525397"/>
                  </a:lnTo>
                  <a:close/>
                </a:path>
                <a:path w="1430020" h="2252979">
                  <a:moveTo>
                    <a:pt x="561086" y="1576197"/>
                  </a:moveTo>
                  <a:lnTo>
                    <a:pt x="559181" y="1538097"/>
                  </a:lnTo>
                  <a:lnTo>
                    <a:pt x="546481" y="1538732"/>
                  </a:lnTo>
                  <a:lnTo>
                    <a:pt x="548386" y="1576832"/>
                  </a:lnTo>
                  <a:lnTo>
                    <a:pt x="561086" y="1576197"/>
                  </a:lnTo>
                  <a:close/>
                </a:path>
                <a:path w="1430020" h="2252979">
                  <a:moveTo>
                    <a:pt x="563626" y="1626870"/>
                  </a:moveTo>
                  <a:lnTo>
                    <a:pt x="561721" y="1588897"/>
                  </a:lnTo>
                  <a:lnTo>
                    <a:pt x="549021" y="1589532"/>
                  </a:lnTo>
                  <a:lnTo>
                    <a:pt x="550926" y="1627505"/>
                  </a:lnTo>
                  <a:lnTo>
                    <a:pt x="563626" y="1626870"/>
                  </a:lnTo>
                  <a:close/>
                </a:path>
                <a:path w="1430020" h="2252979">
                  <a:moveTo>
                    <a:pt x="583946" y="1397000"/>
                  </a:moveTo>
                  <a:lnTo>
                    <a:pt x="577697" y="1385951"/>
                  </a:lnTo>
                  <a:lnTo>
                    <a:pt x="542036" y="1322832"/>
                  </a:lnTo>
                  <a:lnTo>
                    <a:pt x="507746" y="1400810"/>
                  </a:lnTo>
                  <a:lnTo>
                    <a:pt x="539483" y="1399235"/>
                  </a:lnTo>
                  <a:lnTo>
                    <a:pt x="540766" y="1424559"/>
                  </a:lnTo>
                  <a:lnTo>
                    <a:pt x="553466" y="1423924"/>
                  </a:lnTo>
                  <a:lnTo>
                    <a:pt x="552183" y="1398600"/>
                  </a:lnTo>
                  <a:lnTo>
                    <a:pt x="583946" y="1397000"/>
                  </a:lnTo>
                  <a:close/>
                </a:path>
                <a:path w="1430020" h="2252979">
                  <a:moveTo>
                    <a:pt x="597662" y="1670050"/>
                  </a:moveTo>
                  <a:lnTo>
                    <a:pt x="565861" y="1671650"/>
                  </a:lnTo>
                  <a:lnTo>
                    <a:pt x="564261" y="1639570"/>
                  </a:lnTo>
                  <a:lnTo>
                    <a:pt x="551561" y="1640205"/>
                  </a:lnTo>
                  <a:lnTo>
                    <a:pt x="553161" y="1672285"/>
                  </a:lnTo>
                  <a:lnTo>
                    <a:pt x="521462" y="1673860"/>
                  </a:lnTo>
                  <a:lnTo>
                    <a:pt x="563372" y="1748028"/>
                  </a:lnTo>
                  <a:lnTo>
                    <a:pt x="594029" y="1678305"/>
                  </a:lnTo>
                  <a:lnTo>
                    <a:pt x="597662" y="1670050"/>
                  </a:lnTo>
                  <a:close/>
                </a:path>
                <a:path w="1430020" h="2252979">
                  <a:moveTo>
                    <a:pt x="733171" y="974090"/>
                  </a:moveTo>
                  <a:lnTo>
                    <a:pt x="729615" y="936244"/>
                  </a:lnTo>
                  <a:lnTo>
                    <a:pt x="716915" y="937387"/>
                  </a:lnTo>
                  <a:lnTo>
                    <a:pt x="720471" y="975233"/>
                  </a:lnTo>
                  <a:lnTo>
                    <a:pt x="733171" y="974090"/>
                  </a:lnTo>
                  <a:close/>
                </a:path>
                <a:path w="1430020" h="2252979">
                  <a:moveTo>
                    <a:pt x="737870" y="1024763"/>
                  </a:moveTo>
                  <a:lnTo>
                    <a:pt x="734314" y="986790"/>
                  </a:lnTo>
                  <a:lnTo>
                    <a:pt x="721614" y="987933"/>
                  </a:lnTo>
                  <a:lnTo>
                    <a:pt x="725170" y="1025906"/>
                  </a:lnTo>
                  <a:lnTo>
                    <a:pt x="737870" y="1024763"/>
                  </a:lnTo>
                  <a:close/>
                </a:path>
                <a:path w="1430020" h="2252979">
                  <a:moveTo>
                    <a:pt x="757682" y="895350"/>
                  </a:moveTo>
                  <a:lnTo>
                    <a:pt x="751598" y="885571"/>
                  </a:lnTo>
                  <a:lnTo>
                    <a:pt x="712724" y="822960"/>
                  </a:lnTo>
                  <a:lnTo>
                    <a:pt x="681863" y="902335"/>
                  </a:lnTo>
                  <a:lnTo>
                    <a:pt x="713397" y="899439"/>
                  </a:lnTo>
                  <a:lnTo>
                    <a:pt x="715772" y="924687"/>
                  </a:lnTo>
                  <a:lnTo>
                    <a:pt x="728472" y="923544"/>
                  </a:lnTo>
                  <a:lnTo>
                    <a:pt x="726097" y="898271"/>
                  </a:lnTo>
                  <a:lnTo>
                    <a:pt x="757682" y="895350"/>
                  </a:lnTo>
                  <a:close/>
                </a:path>
                <a:path w="1430020" h="2252979">
                  <a:moveTo>
                    <a:pt x="769493" y="1022477"/>
                  </a:moveTo>
                  <a:lnTo>
                    <a:pt x="693674" y="1029462"/>
                  </a:lnTo>
                  <a:lnTo>
                    <a:pt x="738632" y="1101852"/>
                  </a:lnTo>
                  <a:lnTo>
                    <a:pt x="762965" y="1039241"/>
                  </a:lnTo>
                  <a:lnTo>
                    <a:pt x="763714" y="1037336"/>
                  </a:lnTo>
                  <a:lnTo>
                    <a:pt x="769493" y="1022477"/>
                  </a:lnTo>
                  <a:close/>
                </a:path>
                <a:path w="1430020" h="2252979">
                  <a:moveTo>
                    <a:pt x="1050798" y="949325"/>
                  </a:moveTo>
                  <a:lnTo>
                    <a:pt x="1050163" y="911225"/>
                  </a:lnTo>
                  <a:lnTo>
                    <a:pt x="1037463" y="911479"/>
                  </a:lnTo>
                  <a:lnTo>
                    <a:pt x="1038098" y="949579"/>
                  </a:lnTo>
                  <a:lnTo>
                    <a:pt x="1050798" y="949325"/>
                  </a:lnTo>
                  <a:close/>
                </a:path>
                <a:path w="1430020" h="2252979">
                  <a:moveTo>
                    <a:pt x="1051687" y="1000125"/>
                  </a:moveTo>
                  <a:lnTo>
                    <a:pt x="1051052" y="962025"/>
                  </a:lnTo>
                  <a:lnTo>
                    <a:pt x="1038352" y="962279"/>
                  </a:lnTo>
                  <a:lnTo>
                    <a:pt x="1038987" y="1000379"/>
                  </a:lnTo>
                  <a:lnTo>
                    <a:pt x="1051687" y="1000125"/>
                  </a:lnTo>
                  <a:close/>
                </a:path>
                <a:path w="1430020" h="2252979">
                  <a:moveTo>
                    <a:pt x="1052576" y="1050925"/>
                  </a:moveTo>
                  <a:lnTo>
                    <a:pt x="1051941" y="1012825"/>
                  </a:lnTo>
                  <a:lnTo>
                    <a:pt x="1039241" y="1013079"/>
                  </a:lnTo>
                  <a:lnTo>
                    <a:pt x="1039876" y="1051179"/>
                  </a:lnTo>
                  <a:lnTo>
                    <a:pt x="1052576" y="1050925"/>
                  </a:lnTo>
                  <a:close/>
                </a:path>
                <a:path w="1430020" h="2252979">
                  <a:moveTo>
                    <a:pt x="1053338" y="1101725"/>
                  </a:moveTo>
                  <a:lnTo>
                    <a:pt x="1052703" y="1063625"/>
                  </a:lnTo>
                  <a:lnTo>
                    <a:pt x="1040003" y="1063879"/>
                  </a:lnTo>
                  <a:lnTo>
                    <a:pt x="1040638" y="1101852"/>
                  </a:lnTo>
                  <a:lnTo>
                    <a:pt x="1053338" y="1101725"/>
                  </a:lnTo>
                  <a:close/>
                </a:path>
                <a:path w="1430020" h="2252979">
                  <a:moveTo>
                    <a:pt x="1054227" y="1152525"/>
                  </a:moveTo>
                  <a:lnTo>
                    <a:pt x="1053592" y="1114425"/>
                  </a:lnTo>
                  <a:lnTo>
                    <a:pt x="1040892" y="1114552"/>
                  </a:lnTo>
                  <a:lnTo>
                    <a:pt x="1041527" y="1152652"/>
                  </a:lnTo>
                  <a:lnTo>
                    <a:pt x="1054227" y="1152525"/>
                  </a:lnTo>
                  <a:close/>
                </a:path>
                <a:path w="1430020" h="2252979">
                  <a:moveTo>
                    <a:pt x="1055116" y="1203325"/>
                  </a:moveTo>
                  <a:lnTo>
                    <a:pt x="1054481" y="1165225"/>
                  </a:lnTo>
                  <a:lnTo>
                    <a:pt x="1041781" y="1165352"/>
                  </a:lnTo>
                  <a:lnTo>
                    <a:pt x="1042416" y="1203452"/>
                  </a:lnTo>
                  <a:lnTo>
                    <a:pt x="1055116" y="1203325"/>
                  </a:lnTo>
                  <a:close/>
                </a:path>
                <a:path w="1430020" h="2252979">
                  <a:moveTo>
                    <a:pt x="1056005" y="1254125"/>
                  </a:moveTo>
                  <a:lnTo>
                    <a:pt x="1055243" y="1216025"/>
                  </a:lnTo>
                  <a:lnTo>
                    <a:pt x="1042670" y="1216152"/>
                  </a:lnTo>
                  <a:lnTo>
                    <a:pt x="1043305" y="1254252"/>
                  </a:lnTo>
                  <a:lnTo>
                    <a:pt x="1056005" y="1254125"/>
                  </a:lnTo>
                  <a:close/>
                </a:path>
                <a:path w="1430020" h="2252979">
                  <a:moveTo>
                    <a:pt x="1056767" y="1304925"/>
                  </a:moveTo>
                  <a:lnTo>
                    <a:pt x="1056132" y="1266825"/>
                  </a:lnTo>
                  <a:lnTo>
                    <a:pt x="1043432" y="1266952"/>
                  </a:lnTo>
                  <a:lnTo>
                    <a:pt x="1044067" y="1305052"/>
                  </a:lnTo>
                  <a:lnTo>
                    <a:pt x="1056767" y="1304925"/>
                  </a:lnTo>
                  <a:close/>
                </a:path>
                <a:path w="1430020" h="2252979">
                  <a:moveTo>
                    <a:pt x="1081278" y="872617"/>
                  </a:moveTo>
                  <a:lnTo>
                    <a:pt x="1074915" y="860425"/>
                  </a:lnTo>
                  <a:lnTo>
                    <a:pt x="1041908" y="797052"/>
                  </a:lnTo>
                  <a:lnTo>
                    <a:pt x="1005078" y="873887"/>
                  </a:lnTo>
                  <a:lnTo>
                    <a:pt x="1036777" y="873366"/>
                  </a:lnTo>
                  <a:lnTo>
                    <a:pt x="1037209" y="898779"/>
                  </a:lnTo>
                  <a:lnTo>
                    <a:pt x="1049909" y="898525"/>
                  </a:lnTo>
                  <a:lnTo>
                    <a:pt x="1049477" y="873150"/>
                  </a:lnTo>
                  <a:lnTo>
                    <a:pt x="1081278" y="872617"/>
                  </a:lnTo>
                  <a:close/>
                </a:path>
                <a:path w="1430020" h="2252979">
                  <a:moveTo>
                    <a:pt x="1089406" y="1354201"/>
                  </a:moveTo>
                  <a:lnTo>
                    <a:pt x="1057630" y="1354734"/>
                  </a:lnTo>
                  <a:lnTo>
                    <a:pt x="1057021" y="1317625"/>
                  </a:lnTo>
                  <a:lnTo>
                    <a:pt x="1044321" y="1317752"/>
                  </a:lnTo>
                  <a:lnTo>
                    <a:pt x="1044930" y="1354950"/>
                  </a:lnTo>
                  <a:lnTo>
                    <a:pt x="1013206" y="1355471"/>
                  </a:lnTo>
                  <a:lnTo>
                    <a:pt x="1052576" y="1431036"/>
                  </a:lnTo>
                  <a:lnTo>
                    <a:pt x="1088605" y="1355852"/>
                  </a:lnTo>
                  <a:lnTo>
                    <a:pt x="1089406" y="1354201"/>
                  </a:lnTo>
                  <a:close/>
                </a:path>
                <a:path w="1430020" h="2252979">
                  <a:moveTo>
                    <a:pt x="1149223" y="567182"/>
                  </a:moveTo>
                  <a:lnTo>
                    <a:pt x="1145667" y="529348"/>
                  </a:lnTo>
                  <a:lnTo>
                    <a:pt x="1132967" y="530479"/>
                  </a:lnTo>
                  <a:lnTo>
                    <a:pt x="1136523" y="568325"/>
                  </a:lnTo>
                  <a:lnTo>
                    <a:pt x="1149223" y="567182"/>
                  </a:lnTo>
                  <a:close/>
                </a:path>
                <a:path w="1430020" h="2252979">
                  <a:moveTo>
                    <a:pt x="1153922" y="617855"/>
                  </a:moveTo>
                  <a:lnTo>
                    <a:pt x="1150366" y="579882"/>
                  </a:lnTo>
                  <a:lnTo>
                    <a:pt x="1137666" y="581025"/>
                  </a:lnTo>
                  <a:lnTo>
                    <a:pt x="1141222" y="618998"/>
                  </a:lnTo>
                  <a:lnTo>
                    <a:pt x="1153922" y="617855"/>
                  </a:lnTo>
                  <a:close/>
                </a:path>
                <a:path w="1430020" h="2252979">
                  <a:moveTo>
                    <a:pt x="1173734" y="488442"/>
                  </a:moveTo>
                  <a:lnTo>
                    <a:pt x="1167650" y="478663"/>
                  </a:lnTo>
                  <a:lnTo>
                    <a:pt x="1128776" y="416052"/>
                  </a:lnTo>
                  <a:lnTo>
                    <a:pt x="1097915" y="495427"/>
                  </a:lnTo>
                  <a:lnTo>
                    <a:pt x="1129449" y="492531"/>
                  </a:lnTo>
                  <a:lnTo>
                    <a:pt x="1131824" y="517779"/>
                  </a:lnTo>
                  <a:lnTo>
                    <a:pt x="1144524" y="516648"/>
                  </a:lnTo>
                  <a:lnTo>
                    <a:pt x="1142149" y="491363"/>
                  </a:lnTo>
                  <a:lnTo>
                    <a:pt x="1173734" y="488442"/>
                  </a:lnTo>
                  <a:close/>
                </a:path>
                <a:path w="1430020" h="2252979">
                  <a:moveTo>
                    <a:pt x="1185545" y="615569"/>
                  </a:moveTo>
                  <a:lnTo>
                    <a:pt x="1109726" y="622554"/>
                  </a:lnTo>
                  <a:lnTo>
                    <a:pt x="1154684" y="694944"/>
                  </a:lnTo>
                  <a:lnTo>
                    <a:pt x="1179017" y="632333"/>
                  </a:lnTo>
                  <a:lnTo>
                    <a:pt x="1179766" y="630428"/>
                  </a:lnTo>
                  <a:lnTo>
                    <a:pt x="1185545" y="615569"/>
                  </a:lnTo>
                  <a:close/>
                </a:path>
                <a:path w="1430020" h="2252979">
                  <a:moveTo>
                    <a:pt x="1389126" y="151892"/>
                  </a:moveTo>
                  <a:lnTo>
                    <a:pt x="1387348" y="113919"/>
                  </a:lnTo>
                  <a:lnTo>
                    <a:pt x="1374648" y="114427"/>
                  </a:lnTo>
                  <a:lnTo>
                    <a:pt x="1376426" y="152527"/>
                  </a:lnTo>
                  <a:lnTo>
                    <a:pt x="1389126" y="151892"/>
                  </a:lnTo>
                  <a:close/>
                </a:path>
                <a:path w="1430020" h="2252979">
                  <a:moveTo>
                    <a:pt x="1391399" y="202692"/>
                  </a:moveTo>
                  <a:lnTo>
                    <a:pt x="1389621" y="164592"/>
                  </a:lnTo>
                  <a:lnTo>
                    <a:pt x="1377061" y="165227"/>
                  </a:lnTo>
                  <a:lnTo>
                    <a:pt x="1378839" y="203327"/>
                  </a:lnTo>
                  <a:lnTo>
                    <a:pt x="1391399" y="202692"/>
                  </a:lnTo>
                  <a:close/>
                </a:path>
                <a:path w="1430020" h="2252979">
                  <a:moveTo>
                    <a:pt x="1393825" y="253365"/>
                  </a:moveTo>
                  <a:lnTo>
                    <a:pt x="1392047" y="215392"/>
                  </a:lnTo>
                  <a:lnTo>
                    <a:pt x="1379347" y="215900"/>
                  </a:lnTo>
                  <a:lnTo>
                    <a:pt x="1381125" y="254000"/>
                  </a:lnTo>
                  <a:lnTo>
                    <a:pt x="1393825" y="253365"/>
                  </a:lnTo>
                  <a:close/>
                </a:path>
                <a:path w="1430020" h="2252979">
                  <a:moveTo>
                    <a:pt x="1396225" y="304165"/>
                  </a:moveTo>
                  <a:lnTo>
                    <a:pt x="1394447" y="266065"/>
                  </a:lnTo>
                  <a:lnTo>
                    <a:pt x="1381760" y="266700"/>
                  </a:lnTo>
                  <a:lnTo>
                    <a:pt x="1383525" y="304800"/>
                  </a:lnTo>
                  <a:lnTo>
                    <a:pt x="1396225" y="304165"/>
                  </a:lnTo>
                  <a:close/>
                </a:path>
                <a:path w="1430020" h="2252979">
                  <a:moveTo>
                    <a:pt x="1417320" y="74295"/>
                  </a:moveTo>
                  <a:lnTo>
                    <a:pt x="1411046" y="63119"/>
                  </a:lnTo>
                  <a:lnTo>
                    <a:pt x="1375664" y="0"/>
                  </a:lnTo>
                  <a:lnTo>
                    <a:pt x="1341120" y="77851"/>
                  </a:lnTo>
                  <a:lnTo>
                    <a:pt x="1372819" y="76377"/>
                  </a:lnTo>
                  <a:lnTo>
                    <a:pt x="1374013" y="101727"/>
                  </a:lnTo>
                  <a:lnTo>
                    <a:pt x="1386700" y="101219"/>
                  </a:lnTo>
                  <a:lnTo>
                    <a:pt x="1385519" y="75780"/>
                  </a:lnTo>
                  <a:lnTo>
                    <a:pt x="1417320" y="74295"/>
                  </a:lnTo>
                  <a:close/>
                </a:path>
                <a:path w="1430020" h="2252979">
                  <a:moveTo>
                    <a:pt x="1430020" y="347345"/>
                  </a:moveTo>
                  <a:lnTo>
                    <a:pt x="1398231" y="348830"/>
                  </a:lnTo>
                  <a:lnTo>
                    <a:pt x="1396746" y="316865"/>
                  </a:lnTo>
                  <a:lnTo>
                    <a:pt x="1384046" y="317500"/>
                  </a:lnTo>
                  <a:lnTo>
                    <a:pt x="1385531" y="349427"/>
                  </a:lnTo>
                  <a:lnTo>
                    <a:pt x="1353820" y="350901"/>
                  </a:lnTo>
                  <a:lnTo>
                    <a:pt x="1395476" y="425196"/>
                  </a:lnTo>
                  <a:lnTo>
                    <a:pt x="1426413" y="355473"/>
                  </a:lnTo>
                  <a:lnTo>
                    <a:pt x="1430020" y="347345"/>
                  </a:lnTo>
                  <a:close/>
                </a:path>
              </a:pathLst>
            </a:custGeom>
            <a:solidFill>
              <a:srgbClr val="000000"/>
            </a:solidFill>
          </p:spPr>
          <p:txBody>
            <a:bodyPr wrap="square" lIns="0" tIns="0" rIns="0" bIns="0" rtlCol="0"/>
            <a:lstStyle/>
            <a:p>
              <a:endParaRPr/>
            </a:p>
          </p:txBody>
        </p:sp>
        <p:sp>
          <p:nvSpPr>
            <p:cNvPr id="33" name="object 33"/>
            <p:cNvSpPr/>
            <p:nvPr/>
          </p:nvSpPr>
          <p:spPr>
            <a:xfrm>
              <a:off x="6741794" y="2990088"/>
              <a:ext cx="76961" cy="210312"/>
            </a:xfrm>
            <a:prstGeom prst="rect">
              <a:avLst/>
            </a:prstGeom>
            <a:blipFill>
              <a:blip r:embed="rId7" cstate="print"/>
              <a:stretch>
                <a:fillRect/>
              </a:stretch>
            </a:blipFill>
          </p:spPr>
          <p:txBody>
            <a:bodyPr wrap="square" lIns="0" tIns="0" rIns="0" bIns="0" rtlCol="0"/>
            <a:lstStyle/>
            <a:p>
              <a:endParaRPr/>
            </a:p>
          </p:txBody>
        </p:sp>
      </p:grpSp>
      <p:sp>
        <p:nvSpPr>
          <p:cNvPr id="36" name="object 36"/>
          <p:cNvSpPr txBox="1">
            <a:spLocks noGrp="1"/>
          </p:cNvSpPr>
          <p:nvPr>
            <p:ph type="title"/>
          </p:nvPr>
        </p:nvSpPr>
        <p:spPr>
          <a:xfrm>
            <a:off x="688340" y="735279"/>
            <a:ext cx="5808345" cy="635000"/>
          </a:xfrm>
          <a:prstGeom prst="rect">
            <a:avLst/>
          </a:prstGeom>
        </p:spPr>
        <p:txBody>
          <a:bodyPr vert="horz" wrap="square" lIns="0" tIns="12065" rIns="0" bIns="0" rtlCol="0">
            <a:spAutoFit/>
          </a:bodyPr>
          <a:lstStyle/>
          <a:p>
            <a:pPr marL="12700">
              <a:lnSpc>
                <a:spcPct val="100000"/>
              </a:lnSpc>
              <a:spcBef>
                <a:spcPts val="95"/>
              </a:spcBef>
            </a:pPr>
            <a:r>
              <a:rPr sz="4000" spc="-60" dirty="0"/>
              <a:t>Population </a:t>
            </a:r>
            <a:r>
              <a:rPr sz="4000" spc="-65" dirty="0"/>
              <a:t>Regression</a:t>
            </a:r>
            <a:r>
              <a:rPr sz="4000" spc="-235" dirty="0"/>
              <a:t> </a:t>
            </a:r>
            <a:r>
              <a:rPr sz="4000" spc="-50" dirty="0"/>
              <a:t>Line</a:t>
            </a:r>
            <a:endParaRPr sz="4000" dirty="0"/>
          </a:p>
        </p:txBody>
      </p:sp>
      <p:sp>
        <p:nvSpPr>
          <p:cNvPr id="37" name="object 37"/>
          <p:cNvSpPr txBox="1"/>
          <p:nvPr/>
        </p:nvSpPr>
        <p:spPr>
          <a:xfrm>
            <a:off x="4809871" y="6244234"/>
            <a:ext cx="2230120" cy="30035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Independent</a:t>
            </a:r>
            <a:r>
              <a:rPr sz="1800" b="1" spc="-75" dirty="0">
                <a:latin typeface="Times New Roman"/>
                <a:cs typeface="Times New Roman"/>
              </a:rPr>
              <a:t> </a:t>
            </a:r>
            <a:r>
              <a:rPr sz="1800" b="1" spc="-20" dirty="0">
                <a:latin typeface="Times New Roman"/>
                <a:cs typeface="Times New Roman"/>
              </a:rPr>
              <a:t>Variables</a:t>
            </a:r>
            <a:endParaRPr sz="1800">
              <a:latin typeface="Times New Roman"/>
              <a:cs typeface="Times New Roman"/>
            </a:endParaRPr>
          </a:p>
        </p:txBody>
      </p:sp>
      <p:sp>
        <p:nvSpPr>
          <p:cNvPr id="38" name="object 38"/>
          <p:cNvSpPr txBox="1"/>
          <p:nvPr/>
        </p:nvSpPr>
        <p:spPr>
          <a:xfrm>
            <a:off x="3479926" y="3309766"/>
            <a:ext cx="278765" cy="2051050"/>
          </a:xfrm>
          <a:prstGeom prst="rect">
            <a:avLst/>
          </a:prstGeom>
        </p:spPr>
        <p:txBody>
          <a:bodyPr vert="vert270" wrap="square" lIns="0" tIns="0" rIns="0" bIns="0" rtlCol="0">
            <a:spAutoFit/>
          </a:bodyPr>
          <a:lstStyle/>
          <a:p>
            <a:pPr marL="12700">
              <a:lnSpc>
                <a:spcPts val="2065"/>
              </a:lnSpc>
            </a:pPr>
            <a:r>
              <a:rPr sz="1800" b="1" spc="-5" dirty="0">
                <a:latin typeface="Times New Roman"/>
                <a:cs typeface="Times New Roman"/>
              </a:rPr>
              <a:t>Dependent</a:t>
            </a:r>
            <a:r>
              <a:rPr sz="1800" b="1" spc="-80" dirty="0">
                <a:latin typeface="Times New Roman"/>
                <a:cs typeface="Times New Roman"/>
              </a:rPr>
              <a:t> </a:t>
            </a:r>
            <a:r>
              <a:rPr sz="1800" b="1" spc="-20" dirty="0">
                <a:latin typeface="Times New Roman"/>
                <a:cs typeface="Times New Roman"/>
              </a:rPr>
              <a:t>Variables</a:t>
            </a:r>
            <a:endParaRPr sz="1800">
              <a:latin typeface="Times New Roman"/>
              <a:cs typeface="Times New Roman"/>
            </a:endParaRPr>
          </a:p>
        </p:txBody>
      </p:sp>
    </p:spTree>
    <p:extLst>
      <p:ext uri="{BB962C8B-B14F-4D97-AF65-F5344CB8AC3E}">
        <p14:creationId xmlns:p14="http://schemas.microsoft.com/office/powerpoint/2010/main" val="16248406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82923" y="4562855"/>
            <a:ext cx="123444" cy="1234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72484" y="4850891"/>
            <a:ext cx="123444" cy="1234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691128" y="5535167"/>
            <a:ext cx="123444" cy="12344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340352" y="4418076"/>
            <a:ext cx="123444" cy="1234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080004" y="5571744"/>
            <a:ext cx="123444" cy="12344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980688" y="4526279"/>
            <a:ext cx="123444" cy="10515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3296411" y="5210555"/>
            <a:ext cx="123444" cy="12344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4267200" y="4094988"/>
            <a:ext cx="123444" cy="123444"/>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4123944" y="5102352"/>
            <a:ext cx="123444" cy="12344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879847" y="3842003"/>
            <a:ext cx="123444" cy="123444"/>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4591811" y="4742688"/>
            <a:ext cx="123444" cy="123444"/>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4806696" y="3410711"/>
            <a:ext cx="123444" cy="123444"/>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628388" y="3950208"/>
            <a:ext cx="96012" cy="12344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4411979" y="4130040"/>
            <a:ext cx="123444" cy="123444"/>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5312664" y="3157727"/>
            <a:ext cx="123444" cy="123444"/>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4698491" y="3698747"/>
            <a:ext cx="123444" cy="123444"/>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4771644" y="4238244"/>
            <a:ext cx="123444" cy="123444"/>
          </a:xfrm>
          <a:prstGeom prst="rect">
            <a:avLst/>
          </a:prstGeom>
          <a:blipFill>
            <a:blip r:embed="rId2" cstate="print"/>
            <a:stretch>
              <a:fillRect/>
            </a:stretch>
          </a:blipFill>
        </p:spPr>
        <p:txBody>
          <a:bodyPr wrap="square" lIns="0" tIns="0" rIns="0" bIns="0" rtlCol="0"/>
          <a:lstStyle/>
          <a:p>
            <a:endParaRPr/>
          </a:p>
        </p:txBody>
      </p:sp>
      <p:grpSp>
        <p:nvGrpSpPr>
          <p:cNvPr id="19" name="object 19"/>
          <p:cNvGrpSpPr/>
          <p:nvPr/>
        </p:nvGrpSpPr>
        <p:grpSpPr>
          <a:xfrm>
            <a:off x="2453639" y="2820923"/>
            <a:ext cx="3561715" cy="3519170"/>
            <a:chOff x="2453639" y="2820923"/>
            <a:chExt cx="3561715" cy="3519170"/>
          </a:xfrm>
        </p:grpSpPr>
        <p:sp>
          <p:nvSpPr>
            <p:cNvPr id="20" name="object 20"/>
            <p:cNvSpPr/>
            <p:nvPr/>
          </p:nvSpPr>
          <p:spPr>
            <a:xfrm>
              <a:off x="2453640" y="2820923"/>
              <a:ext cx="3561715" cy="3519170"/>
            </a:xfrm>
            <a:custGeom>
              <a:avLst/>
              <a:gdLst/>
              <a:ahLst/>
              <a:cxnLst/>
              <a:rect l="l" t="t" r="r" b="b"/>
              <a:pathLst>
                <a:path w="3561715" h="3519170">
                  <a:moveTo>
                    <a:pt x="76200" y="76200"/>
                  </a:moveTo>
                  <a:lnTo>
                    <a:pt x="69850" y="63500"/>
                  </a:lnTo>
                  <a:lnTo>
                    <a:pt x="38100" y="0"/>
                  </a:lnTo>
                  <a:lnTo>
                    <a:pt x="0" y="76200"/>
                  </a:lnTo>
                  <a:lnTo>
                    <a:pt x="30467" y="76200"/>
                  </a:lnTo>
                  <a:lnTo>
                    <a:pt x="28956" y="3480816"/>
                  </a:lnTo>
                  <a:lnTo>
                    <a:pt x="44196" y="3480816"/>
                  </a:lnTo>
                  <a:lnTo>
                    <a:pt x="45707" y="76200"/>
                  </a:lnTo>
                  <a:lnTo>
                    <a:pt x="76200" y="76200"/>
                  </a:lnTo>
                  <a:close/>
                </a:path>
                <a:path w="3561715" h="3519170">
                  <a:moveTo>
                    <a:pt x="3561588" y="3480816"/>
                  </a:moveTo>
                  <a:lnTo>
                    <a:pt x="3485388" y="3442678"/>
                  </a:lnTo>
                  <a:lnTo>
                    <a:pt x="3485388" y="3473170"/>
                  </a:lnTo>
                  <a:lnTo>
                    <a:pt x="47244" y="3471672"/>
                  </a:lnTo>
                  <a:lnTo>
                    <a:pt x="47231" y="3486912"/>
                  </a:lnTo>
                  <a:lnTo>
                    <a:pt x="3485388" y="3488410"/>
                  </a:lnTo>
                  <a:lnTo>
                    <a:pt x="3485388" y="3518878"/>
                  </a:lnTo>
                  <a:lnTo>
                    <a:pt x="3546373" y="3488410"/>
                  </a:lnTo>
                  <a:lnTo>
                    <a:pt x="3561588" y="3480816"/>
                  </a:lnTo>
                  <a:close/>
                </a:path>
              </a:pathLst>
            </a:custGeom>
            <a:solidFill>
              <a:srgbClr val="000000"/>
            </a:solidFill>
          </p:spPr>
          <p:txBody>
            <a:bodyPr wrap="square" lIns="0" tIns="0" rIns="0" bIns="0" rtlCol="0"/>
            <a:lstStyle/>
            <a:p>
              <a:endParaRPr/>
            </a:p>
          </p:txBody>
        </p:sp>
        <p:sp>
          <p:nvSpPr>
            <p:cNvPr id="21" name="object 21"/>
            <p:cNvSpPr/>
            <p:nvPr/>
          </p:nvSpPr>
          <p:spPr>
            <a:xfrm>
              <a:off x="2500883" y="2964179"/>
              <a:ext cx="3451860" cy="3157855"/>
            </a:xfrm>
            <a:custGeom>
              <a:avLst/>
              <a:gdLst/>
              <a:ahLst/>
              <a:cxnLst/>
              <a:rect l="l" t="t" r="r" b="b"/>
              <a:pathLst>
                <a:path w="3451860" h="3157854">
                  <a:moveTo>
                    <a:pt x="0" y="3157728"/>
                  </a:moveTo>
                  <a:lnTo>
                    <a:pt x="3451860" y="0"/>
                  </a:lnTo>
                </a:path>
              </a:pathLst>
            </a:custGeom>
            <a:ln w="36576">
              <a:solidFill>
                <a:srgbClr val="FF0000"/>
              </a:solidFill>
            </a:ln>
          </p:spPr>
          <p:txBody>
            <a:bodyPr wrap="square" lIns="0" tIns="0" rIns="0" bIns="0" rtlCol="0"/>
            <a:lstStyle/>
            <a:p>
              <a:endParaRPr/>
            </a:p>
          </p:txBody>
        </p:sp>
      </p:grpSp>
      <p:sp>
        <p:nvSpPr>
          <p:cNvPr id="22" name="object 22"/>
          <p:cNvSpPr txBox="1"/>
          <p:nvPr/>
        </p:nvSpPr>
        <p:spPr>
          <a:xfrm>
            <a:off x="5078348" y="6378041"/>
            <a:ext cx="115379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Study</a:t>
            </a:r>
            <a:r>
              <a:rPr sz="1800" b="1" spc="-100" dirty="0">
                <a:latin typeface="Times New Roman"/>
                <a:cs typeface="Times New Roman"/>
              </a:rPr>
              <a:t> </a:t>
            </a:r>
            <a:r>
              <a:rPr sz="1800" b="1" spc="-10" dirty="0">
                <a:latin typeface="Times New Roman"/>
                <a:cs typeface="Times New Roman"/>
              </a:rPr>
              <a:t>Time</a:t>
            </a:r>
            <a:endParaRPr sz="1800">
              <a:latin typeface="Times New Roman"/>
              <a:cs typeface="Times New Roman"/>
            </a:endParaRPr>
          </a:p>
        </p:txBody>
      </p:sp>
      <p:sp>
        <p:nvSpPr>
          <p:cNvPr id="23" name="object 23"/>
          <p:cNvSpPr txBox="1"/>
          <p:nvPr/>
        </p:nvSpPr>
        <p:spPr>
          <a:xfrm>
            <a:off x="2069337" y="3393425"/>
            <a:ext cx="278765" cy="1784350"/>
          </a:xfrm>
          <a:prstGeom prst="rect">
            <a:avLst/>
          </a:prstGeom>
        </p:spPr>
        <p:txBody>
          <a:bodyPr vert="vert270" wrap="square" lIns="0" tIns="0" rIns="0" bIns="0" rtlCol="0">
            <a:spAutoFit/>
          </a:bodyPr>
          <a:lstStyle/>
          <a:p>
            <a:pPr marL="12700">
              <a:lnSpc>
                <a:spcPts val="2065"/>
              </a:lnSpc>
            </a:pPr>
            <a:r>
              <a:rPr sz="1800" b="1" spc="-5" dirty="0">
                <a:latin typeface="Times New Roman"/>
                <a:cs typeface="Times New Roman"/>
              </a:rPr>
              <a:t>Estimated</a:t>
            </a:r>
            <a:r>
              <a:rPr sz="1800" b="1" spc="-60" dirty="0">
                <a:latin typeface="Times New Roman"/>
                <a:cs typeface="Times New Roman"/>
              </a:rPr>
              <a:t> </a:t>
            </a:r>
            <a:r>
              <a:rPr sz="1800" b="1" dirty="0">
                <a:latin typeface="Times New Roman"/>
                <a:cs typeface="Times New Roman"/>
              </a:rPr>
              <a:t>Grades</a:t>
            </a:r>
            <a:endParaRPr sz="1800">
              <a:latin typeface="Times New Roman"/>
              <a:cs typeface="Times New Roman"/>
            </a:endParaRPr>
          </a:p>
        </p:txBody>
      </p:sp>
      <p:sp>
        <p:nvSpPr>
          <p:cNvPr id="24" name="object 24"/>
          <p:cNvSpPr txBox="1"/>
          <p:nvPr/>
        </p:nvSpPr>
        <p:spPr>
          <a:xfrm>
            <a:off x="7242429" y="1846834"/>
            <a:ext cx="401066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Population regression function</a:t>
            </a:r>
            <a:r>
              <a:rPr sz="2400" spc="-145" dirty="0">
                <a:latin typeface="Times New Roman"/>
                <a:cs typeface="Times New Roman"/>
              </a:rPr>
              <a:t> </a:t>
            </a:r>
            <a:r>
              <a:rPr sz="2400" spc="-5" dirty="0">
                <a:latin typeface="Times New Roman"/>
                <a:cs typeface="Times New Roman"/>
              </a:rPr>
              <a:t>=</a:t>
            </a:r>
            <a:endParaRPr sz="2400">
              <a:latin typeface="Times New Roman"/>
              <a:cs typeface="Times New Roman"/>
            </a:endParaRPr>
          </a:p>
        </p:txBody>
      </p:sp>
      <p:sp>
        <p:nvSpPr>
          <p:cNvPr id="25" name="object 25"/>
          <p:cNvSpPr txBox="1"/>
          <p:nvPr/>
        </p:nvSpPr>
        <p:spPr>
          <a:xfrm>
            <a:off x="8131429" y="2661869"/>
            <a:ext cx="2912110" cy="1877695"/>
          </a:xfrm>
          <a:prstGeom prst="rect">
            <a:avLst/>
          </a:prstGeom>
        </p:spPr>
        <p:txBody>
          <a:bodyPr vert="horz" wrap="square" lIns="0" tIns="12065" rIns="0" bIns="0" rtlCol="0">
            <a:spAutoFit/>
          </a:bodyPr>
          <a:lstStyle/>
          <a:p>
            <a:pPr marL="38100">
              <a:lnSpc>
                <a:spcPct val="100000"/>
              </a:lnSpc>
              <a:spcBef>
                <a:spcPts val="95"/>
              </a:spcBef>
            </a:pPr>
            <a:r>
              <a:rPr sz="2800" spc="-1730" dirty="0">
                <a:latin typeface="Arial Black"/>
                <a:cs typeface="Arial Black"/>
              </a:rPr>
              <a:t>𝑦</a:t>
            </a:r>
            <a:r>
              <a:rPr sz="2800" spc="1065" dirty="0">
                <a:latin typeface="Arial Black"/>
                <a:cs typeface="Arial Black"/>
              </a:rPr>
              <a:t> </a:t>
            </a:r>
            <a:r>
              <a:rPr sz="2800" spc="240" dirty="0">
                <a:latin typeface="Arial Black"/>
                <a:cs typeface="Arial Black"/>
              </a:rPr>
              <a:t>=</a:t>
            </a:r>
            <a:r>
              <a:rPr sz="2800" spc="-165" dirty="0">
                <a:latin typeface="Arial Black"/>
                <a:cs typeface="Arial Black"/>
              </a:rPr>
              <a:t> </a:t>
            </a:r>
            <a:r>
              <a:rPr sz="2800" spc="-265" dirty="0">
                <a:latin typeface="Arial Black"/>
                <a:cs typeface="Arial Black"/>
              </a:rPr>
              <a:t>𝑏</a:t>
            </a:r>
            <a:r>
              <a:rPr sz="3075" spc="-397" baseline="-16260" dirty="0">
                <a:latin typeface="Arial Black"/>
                <a:cs typeface="Arial Black"/>
              </a:rPr>
              <a:t>0</a:t>
            </a:r>
            <a:r>
              <a:rPr sz="2800" spc="-265" dirty="0">
                <a:latin typeface="Times New Roman"/>
                <a:cs typeface="Times New Roman"/>
              </a:rPr>
              <a:t>+</a:t>
            </a:r>
            <a:r>
              <a:rPr sz="2800" spc="-265" dirty="0">
                <a:latin typeface="Arial Black"/>
                <a:cs typeface="Arial Black"/>
              </a:rPr>
              <a:t>𝑏</a:t>
            </a:r>
            <a:r>
              <a:rPr sz="3075" spc="-397" baseline="-16260" dirty="0">
                <a:latin typeface="Arial Black"/>
                <a:cs typeface="Arial Black"/>
              </a:rPr>
              <a:t>1</a:t>
            </a:r>
            <a:r>
              <a:rPr sz="2800" spc="-265" dirty="0">
                <a:latin typeface="Times New Roman"/>
                <a:cs typeface="Times New Roman"/>
              </a:rPr>
              <a:t>x</a:t>
            </a:r>
            <a:endParaRPr sz="2800">
              <a:latin typeface="Times New Roman"/>
              <a:cs typeface="Times New Roman"/>
            </a:endParaRPr>
          </a:p>
          <a:p>
            <a:pPr marL="696595">
              <a:lnSpc>
                <a:spcPct val="100000"/>
              </a:lnSpc>
              <a:spcBef>
                <a:spcPts val="2585"/>
              </a:spcBef>
            </a:pPr>
            <a:r>
              <a:rPr sz="1800" spc="-1115" dirty="0">
                <a:latin typeface="Arial Black"/>
                <a:cs typeface="Arial Black"/>
              </a:rPr>
              <a:t>𝑦</a:t>
            </a:r>
            <a:r>
              <a:rPr sz="1800" spc="655" dirty="0">
                <a:latin typeface="Arial Black"/>
                <a:cs typeface="Arial Black"/>
              </a:rPr>
              <a:t> </a:t>
            </a:r>
            <a:r>
              <a:rPr sz="1800" spc="155" dirty="0">
                <a:latin typeface="Arial Black"/>
                <a:cs typeface="Arial Black"/>
              </a:rPr>
              <a:t>=</a:t>
            </a:r>
            <a:r>
              <a:rPr sz="1800" spc="-250" dirty="0">
                <a:latin typeface="Arial Black"/>
                <a:cs typeface="Arial Black"/>
              </a:rPr>
              <a:t> </a:t>
            </a:r>
            <a:r>
              <a:rPr sz="1800" b="1" dirty="0">
                <a:latin typeface="Times New Roman"/>
                <a:cs typeface="Times New Roman"/>
              </a:rPr>
              <a:t>Estimated Grades</a:t>
            </a:r>
            <a:endParaRPr sz="1800">
              <a:latin typeface="Times New Roman"/>
              <a:cs typeface="Times New Roman"/>
            </a:endParaRPr>
          </a:p>
          <a:p>
            <a:pPr marL="696595">
              <a:lnSpc>
                <a:spcPct val="100000"/>
              </a:lnSpc>
            </a:pPr>
            <a:r>
              <a:rPr sz="1800" dirty="0">
                <a:latin typeface="Times New Roman"/>
                <a:cs typeface="Times New Roman"/>
              </a:rPr>
              <a:t>x = </a:t>
            </a:r>
            <a:r>
              <a:rPr sz="1800" b="1" spc="-5" dirty="0">
                <a:latin typeface="Times New Roman"/>
                <a:cs typeface="Times New Roman"/>
              </a:rPr>
              <a:t>Study</a:t>
            </a:r>
            <a:r>
              <a:rPr sz="1800" b="1" spc="-60" dirty="0">
                <a:latin typeface="Times New Roman"/>
                <a:cs typeface="Times New Roman"/>
              </a:rPr>
              <a:t> </a:t>
            </a:r>
            <a:r>
              <a:rPr sz="1800" b="1" spc="-10" dirty="0">
                <a:latin typeface="Times New Roman"/>
                <a:cs typeface="Times New Roman"/>
              </a:rPr>
              <a:t>Time</a:t>
            </a:r>
            <a:endParaRPr sz="1800">
              <a:latin typeface="Times New Roman"/>
              <a:cs typeface="Times New Roman"/>
            </a:endParaRPr>
          </a:p>
          <a:p>
            <a:pPr marL="696595">
              <a:lnSpc>
                <a:spcPct val="100000"/>
              </a:lnSpc>
            </a:pPr>
            <a:r>
              <a:rPr sz="1800" spc="-160" dirty="0">
                <a:latin typeface="Arial Black"/>
                <a:cs typeface="Arial Black"/>
              </a:rPr>
              <a:t>𝑏</a:t>
            </a:r>
            <a:r>
              <a:rPr sz="1950" spc="-240" baseline="-14957" dirty="0">
                <a:latin typeface="Arial Black"/>
                <a:cs typeface="Arial Black"/>
              </a:rPr>
              <a:t>0</a:t>
            </a:r>
            <a:r>
              <a:rPr sz="1800" b="1" spc="-160" dirty="0">
                <a:latin typeface="Times New Roman"/>
                <a:cs typeface="Times New Roman"/>
              </a:rPr>
              <a:t>=</a:t>
            </a:r>
            <a:r>
              <a:rPr sz="1800" b="1" spc="-10" dirty="0">
                <a:latin typeface="Times New Roman"/>
                <a:cs typeface="Times New Roman"/>
              </a:rPr>
              <a:t> </a:t>
            </a:r>
            <a:r>
              <a:rPr sz="1800" b="1" spc="-5" dirty="0">
                <a:latin typeface="Times New Roman"/>
                <a:cs typeface="Times New Roman"/>
              </a:rPr>
              <a:t>Intercept</a:t>
            </a:r>
            <a:endParaRPr sz="1800">
              <a:latin typeface="Times New Roman"/>
              <a:cs typeface="Times New Roman"/>
            </a:endParaRPr>
          </a:p>
          <a:p>
            <a:pPr marL="696595">
              <a:lnSpc>
                <a:spcPct val="100000"/>
              </a:lnSpc>
            </a:pPr>
            <a:r>
              <a:rPr sz="1800" spc="-170" dirty="0">
                <a:latin typeface="Arial Black"/>
                <a:cs typeface="Arial Black"/>
              </a:rPr>
              <a:t>𝑏</a:t>
            </a:r>
            <a:r>
              <a:rPr sz="1950" spc="-254" baseline="-14957" dirty="0">
                <a:latin typeface="Arial Black"/>
                <a:cs typeface="Arial Black"/>
              </a:rPr>
              <a:t>1</a:t>
            </a:r>
            <a:r>
              <a:rPr sz="1800" b="1" spc="-170" dirty="0">
                <a:latin typeface="Times New Roman"/>
                <a:cs typeface="Times New Roman"/>
              </a:rPr>
              <a:t>=</a:t>
            </a:r>
            <a:r>
              <a:rPr sz="1800" b="1" spc="-10" dirty="0">
                <a:latin typeface="Times New Roman"/>
                <a:cs typeface="Times New Roman"/>
              </a:rPr>
              <a:t> </a:t>
            </a:r>
            <a:r>
              <a:rPr sz="1800" b="1" spc="-5" dirty="0">
                <a:latin typeface="Times New Roman"/>
                <a:cs typeface="Times New Roman"/>
              </a:rPr>
              <a:t>Slope</a:t>
            </a:r>
            <a:endParaRPr sz="1800">
              <a:latin typeface="Times New Roman"/>
              <a:cs typeface="Times New Roman"/>
            </a:endParaRPr>
          </a:p>
        </p:txBody>
      </p:sp>
      <p:sp>
        <p:nvSpPr>
          <p:cNvPr id="26" name="object 26"/>
          <p:cNvSpPr txBox="1"/>
          <p:nvPr/>
        </p:nvSpPr>
        <p:spPr>
          <a:xfrm>
            <a:off x="2437257" y="1778253"/>
            <a:ext cx="88900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Example</a:t>
            </a:r>
            <a:endParaRPr sz="1800">
              <a:latin typeface="Times New Roman"/>
              <a:cs typeface="Times New Roman"/>
            </a:endParaRPr>
          </a:p>
        </p:txBody>
      </p:sp>
      <p:sp>
        <p:nvSpPr>
          <p:cNvPr id="29" name="object 29"/>
          <p:cNvSpPr txBox="1">
            <a:spLocks noGrp="1"/>
          </p:cNvSpPr>
          <p:nvPr>
            <p:ph type="title"/>
          </p:nvPr>
        </p:nvSpPr>
        <p:spPr>
          <a:xfrm>
            <a:off x="688340" y="687069"/>
            <a:ext cx="5808980" cy="635000"/>
          </a:xfrm>
          <a:prstGeom prst="rect">
            <a:avLst/>
          </a:prstGeom>
        </p:spPr>
        <p:txBody>
          <a:bodyPr vert="horz" wrap="square" lIns="0" tIns="12065" rIns="0" bIns="0" rtlCol="0">
            <a:spAutoFit/>
          </a:bodyPr>
          <a:lstStyle/>
          <a:p>
            <a:pPr marL="12700">
              <a:lnSpc>
                <a:spcPct val="100000"/>
              </a:lnSpc>
              <a:spcBef>
                <a:spcPts val="95"/>
              </a:spcBef>
            </a:pPr>
            <a:r>
              <a:rPr sz="4000" spc="-60" dirty="0"/>
              <a:t>Population </a:t>
            </a:r>
            <a:r>
              <a:rPr sz="4000" spc="-65" dirty="0"/>
              <a:t>Regression</a:t>
            </a:r>
            <a:r>
              <a:rPr sz="4000" spc="-225" dirty="0"/>
              <a:t> </a:t>
            </a:r>
            <a:r>
              <a:rPr sz="4000" spc="-50" dirty="0"/>
              <a:t>Line</a:t>
            </a:r>
            <a:endParaRPr sz="4000"/>
          </a:p>
        </p:txBody>
      </p:sp>
      <p:sp>
        <p:nvSpPr>
          <p:cNvPr id="30" name="object 30"/>
          <p:cNvSpPr txBox="1"/>
          <p:nvPr/>
        </p:nvSpPr>
        <p:spPr>
          <a:xfrm>
            <a:off x="3150870" y="5883402"/>
            <a:ext cx="1504315" cy="370840"/>
          </a:xfrm>
          <a:prstGeom prst="rect">
            <a:avLst/>
          </a:prstGeom>
          <a:ln w="28955">
            <a:solidFill>
              <a:srgbClr val="000000"/>
            </a:solidFill>
          </a:ln>
        </p:spPr>
        <p:txBody>
          <a:bodyPr vert="horz" wrap="square" lIns="0" tIns="38735" rIns="0" bIns="0" rtlCol="0">
            <a:spAutoFit/>
          </a:bodyPr>
          <a:lstStyle/>
          <a:p>
            <a:pPr marL="90170">
              <a:lnSpc>
                <a:spcPct val="100000"/>
              </a:lnSpc>
              <a:spcBef>
                <a:spcPts val="305"/>
              </a:spcBef>
            </a:pPr>
            <a:r>
              <a:rPr sz="1800" spc="-160" dirty="0">
                <a:latin typeface="Arial Black"/>
                <a:cs typeface="Arial Black"/>
              </a:rPr>
              <a:t>𝑏</a:t>
            </a:r>
            <a:r>
              <a:rPr sz="1950" spc="-240" baseline="-14957" dirty="0">
                <a:latin typeface="Arial Black"/>
                <a:cs typeface="Arial Black"/>
              </a:rPr>
              <a:t>0</a:t>
            </a:r>
            <a:r>
              <a:rPr sz="1800" b="1" spc="-160" dirty="0">
                <a:latin typeface="Times New Roman"/>
                <a:cs typeface="Times New Roman"/>
              </a:rPr>
              <a:t>=</a:t>
            </a:r>
            <a:r>
              <a:rPr sz="1800" b="1" spc="-40" dirty="0">
                <a:latin typeface="Times New Roman"/>
                <a:cs typeface="Times New Roman"/>
              </a:rPr>
              <a:t> </a:t>
            </a:r>
            <a:r>
              <a:rPr sz="1800" b="1" spc="-5" dirty="0">
                <a:latin typeface="Times New Roman"/>
                <a:cs typeface="Times New Roman"/>
              </a:rPr>
              <a:t>Intercept</a:t>
            </a:r>
            <a:endParaRPr sz="1800">
              <a:latin typeface="Times New Roman"/>
              <a:cs typeface="Times New Roman"/>
            </a:endParaRPr>
          </a:p>
        </p:txBody>
      </p:sp>
      <p:sp>
        <p:nvSpPr>
          <p:cNvPr id="31" name="object 31"/>
          <p:cNvSpPr txBox="1"/>
          <p:nvPr/>
        </p:nvSpPr>
        <p:spPr>
          <a:xfrm>
            <a:off x="5778246" y="3580638"/>
            <a:ext cx="1132840" cy="368935"/>
          </a:xfrm>
          <a:prstGeom prst="rect">
            <a:avLst/>
          </a:prstGeom>
          <a:ln w="28955">
            <a:solidFill>
              <a:srgbClr val="000000"/>
            </a:solidFill>
          </a:ln>
        </p:spPr>
        <p:txBody>
          <a:bodyPr vert="horz" wrap="square" lIns="0" tIns="37465" rIns="0" bIns="0" rtlCol="0">
            <a:spAutoFit/>
          </a:bodyPr>
          <a:lstStyle/>
          <a:p>
            <a:pPr marL="91440">
              <a:lnSpc>
                <a:spcPct val="100000"/>
              </a:lnSpc>
              <a:spcBef>
                <a:spcPts val="295"/>
              </a:spcBef>
            </a:pPr>
            <a:r>
              <a:rPr sz="1800" spc="-170" dirty="0">
                <a:latin typeface="Arial Black"/>
                <a:cs typeface="Arial Black"/>
              </a:rPr>
              <a:t>𝑏</a:t>
            </a:r>
            <a:r>
              <a:rPr sz="1950" spc="-254" baseline="-14957" dirty="0">
                <a:latin typeface="Arial Black"/>
                <a:cs typeface="Arial Black"/>
              </a:rPr>
              <a:t>1</a:t>
            </a:r>
            <a:r>
              <a:rPr sz="1800" b="1" spc="-170" dirty="0">
                <a:latin typeface="Times New Roman"/>
                <a:cs typeface="Times New Roman"/>
              </a:rPr>
              <a:t>=</a:t>
            </a:r>
            <a:r>
              <a:rPr sz="1800" b="1" spc="-30" dirty="0">
                <a:latin typeface="Times New Roman"/>
                <a:cs typeface="Times New Roman"/>
              </a:rPr>
              <a:t> </a:t>
            </a:r>
            <a:r>
              <a:rPr sz="1800" b="1" spc="-5" dirty="0">
                <a:latin typeface="Times New Roman"/>
                <a:cs typeface="Times New Roman"/>
              </a:rPr>
              <a:t>Slope</a:t>
            </a:r>
            <a:endParaRPr sz="1800">
              <a:latin typeface="Times New Roman"/>
              <a:cs typeface="Times New Roman"/>
            </a:endParaRPr>
          </a:p>
        </p:txBody>
      </p:sp>
      <p:sp>
        <p:nvSpPr>
          <p:cNvPr id="32" name="object 32"/>
          <p:cNvSpPr/>
          <p:nvPr/>
        </p:nvSpPr>
        <p:spPr>
          <a:xfrm>
            <a:off x="2490978" y="2686811"/>
            <a:ext cx="3287395" cy="3451225"/>
          </a:xfrm>
          <a:custGeom>
            <a:avLst/>
            <a:gdLst/>
            <a:ahLst/>
            <a:cxnLst/>
            <a:rect l="l" t="t" r="r" b="b"/>
            <a:pathLst>
              <a:path w="3287395" h="3451225">
                <a:moveTo>
                  <a:pt x="651383" y="3403092"/>
                </a:moveTo>
                <a:lnTo>
                  <a:pt x="76200" y="3403092"/>
                </a:lnTo>
                <a:lnTo>
                  <a:pt x="76200" y="3374898"/>
                </a:lnTo>
                <a:lnTo>
                  <a:pt x="0" y="3412998"/>
                </a:lnTo>
                <a:lnTo>
                  <a:pt x="76200" y="3451098"/>
                </a:lnTo>
                <a:lnTo>
                  <a:pt x="76200" y="3422904"/>
                </a:lnTo>
                <a:lnTo>
                  <a:pt x="651383" y="3422904"/>
                </a:lnTo>
                <a:lnTo>
                  <a:pt x="651383" y="3403092"/>
                </a:lnTo>
                <a:close/>
              </a:path>
              <a:path w="3287395" h="3451225">
                <a:moveTo>
                  <a:pt x="3263392" y="437261"/>
                </a:moveTo>
                <a:lnTo>
                  <a:pt x="3231718" y="437375"/>
                </a:lnTo>
                <a:lnTo>
                  <a:pt x="3230537" y="76187"/>
                </a:lnTo>
                <a:lnTo>
                  <a:pt x="3262376" y="76073"/>
                </a:lnTo>
                <a:lnTo>
                  <a:pt x="3256026" y="63500"/>
                </a:lnTo>
                <a:lnTo>
                  <a:pt x="3224022" y="0"/>
                </a:lnTo>
                <a:lnTo>
                  <a:pt x="3186176" y="76327"/>
                </a:lnTo>
                <a:lnTo>
                  <a:pt x="3217837" y="76225"/>
                </a:lnTo>
                <a:lnTo>
                  <a:pt x="3219018" y="437413"/>
                </a:lnTo>
                <a:lnTo>
                  <a:pt x="3187192" y="437515"/>
                </a:lnTo>
                <a:lnTo>
                  <a:pt x="3225546" y="513588"/>
                </a:lnTo>
                <a:lnTo>
                  <a:pt x="3257029" y="450088"/>
                </a:lnTo>
                <a:lnTo>
                  <a:pt x="3263392" y="437261"/>
                </a:lnTo>
                <a:close/>
              </a:path>
              <a:path w="3287395" h="3451225">
                <a:moveTo>
                  <a:pt x="3286887" y="1070483"/>
                </a:moveTo>
                <a:lnTo>
                  <a:pt x="2692273" y="1052080"/>
                </a:lnTo>
                <a:lnTo>
                  <a:pt x="2692285" y="1051687"/>
                </a:lnTo>
                <a:lnTo>
                  <a:pt x="2693289" y="1020445"/>
                </a:lnTo>
                <a:lnTo>
                  <a:pt x="2615946" y="1056132"/>
                </a:lnTo>
                <a:lnTo>
                  <a:pt x="2690876" y="1096518"/>
                </a:lnTo>
                <a:lnTo>
                  <a:pt x="2691879" y="1064780"/>
                </a:lnTo>
                <a:lnTo>
                  <a:pt x="3286506" y="1083183"/>
                </a:lnTo>
                <a:lnTo>
                  <a:pt x="3286887" y="1070483"/>
                </a:lnTo>
                <a:close/>
              </a:path>
            </a:pathLst>
          </a:custGeom>
          <a:solidFill>
            <a:srgbClr val="000000"/>
          </a:solidFill>
        </p:spPr>
        <p:txBody>
          <a:bodyPr wrap="square" lIns="0" tIns="0" rIns="0" bIns="0" rtlCol="0"/>
          <a:lstStyle/>
          <a:p>
            <a:endParaRPr/>
          </a:p>
        </p:txBody>
      </p:sp>
      <p:sp>
        <p:nvSpPr>
          <p:cNvPr id="33" name="object 33"/>
          <p:cNvSpPr txBox="1"/>
          <p:nvPr/>
        </p:nvSpPr>
        <p:spPr>
          <a:xfrm>
            <a:off x="4293870" y="2323338"/>
            <a:ext cx="1765300" cy="368935"/>
          </a:xfrm>
          <a:prstGeom prst="rect">
            <a:avLst/>
          </a:prstGeom>
          <a:ln w="28955">
            <a:solidFill>
              <a:srgbClr val="000000"/>
            </a:solidFill>
          </a:ln>
        </p:spPr>
        <p:txBody>
          <a:bodyPr vert="horz" wrap="square" lIns="0" tIns="37465" rIns="0" bIns="0" rtlCol="0">
            <a:spAutoFit/>
          </a:bodyPr>
          <a:lstStyle/>
          <a:p>
            <a:pPr marL="91440">
              <a:lnSpc>
                <a:spcPct val="100000"/>
              </a:lnSpc>
              <a:spcBef>
                <a:spcPts val="295"/>
              </a:spcBef>
            </a:pPr>
            <a:r>
              <a:rPr sz="1800" b="1" spc="-5" dirty="0">
                <a:latin typeface="Times New Roman"/>
                <a:cs typeface="Times New Roman"/>
              </a:rPr>
              <a:t>Regression</a:t>
            </a:r>
            <a:r>
              <a:rPr sz="1800" b="1" spc="-30" dirty="0">
                <a:latin typeface="Times New Roman"/>
                <a:cs typeface="Times New Roman"/>
              </a:rPr>
              <a:t> </a:t>
            </a:r>
            <a:r>
              <a:rPr sz="1800" b="1" dirty="0">
                <a:latin typeface="Times New Roman"/>
                <a:cs typeface="Times New Roman"/>
              </a:rPr>
              <a:t>Line</a:t>
            </a:r>
            <a:endParaRPr sz="1800">
              <a:latin typeface="Times New Roman"/>
              <a:cs typeface="Times New Roman"/>
            </a:endParaRPr>
          </a:p>
        </p:txBody>
      </p:sp>
    </p:spTree>
    <p:extLst>
      <p:ext uri="{BB962C8B-B14F-4D97-AF65-F5344CB8AC3E}">
        <p14:creationId xmlns:p14="http://schemas.microsoft.com/office/powerpoint/2010/main" val="25506833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C00000"/>
                </a:solidFill>
              </a:rPr>
              <a:t> </a:t>
            </a:r>
            <a:r>
              <a:rPr lang="en-US" b="1" i="1" dirty="0">
                <a:solidFill>
                  <a:srgbClr val="C00000"/>
                </a:solidFill>
              </a:rPr>
              <a:t>Regression</a:t>
            </a:r>
            <a:endParaRPr lang="en-US" dirty="0"/>
          </a:p>
        </p:txBody>
      </p:sp>
      <p:pic>
        <p:nvPicPr>
          <p:cNvPr id="5" name="Content Placeholder 4"/>
          <p:cNvPicPr>
            <a:picLocks noGrp="1" noChangeAspect="1"/>
          </p:cNvPicPr>
          <p:nvPr>
            <p:ph idx="1"/>
          </p:nvPr>
        </p:nvPicPr>
        <p:blipFill>
          <a:blip r:embed="rId2"/>
          <a:stretch>
            <a:fillRect/>
          </a:stretch>
        </p:blipFill>
        <p:spPr>
          <a:xfrm>
            <a:off x="3812147" y="1882317"/>
            <a:ext cx="3966692" cy="4294646"/>
          </a:xfrm>
          <a:prstGeom prst="rect">
            <a:avLst/>
          </a:prstGeom>
        </p:spPr>
      </p:pic>
      <p:pic>
        <p:nvPicPr>
          <p:cNvPr id="4" name="Picture 3"/>
          <p:cNvPicPr>
            <a:picLocks noChangeAspect="1"/>
          </p:cNvPicPr>
          <p:nvPr/>
        </p:nvPicPr>
        <p:blipFill>
          <a:blip r:embed="rId3"/>
          <a:stretch>
            <a:fillRect/>
          </a:stretch>
        </p:blipFill>
        <p:spPr>
          <a:xfrm>
            <a:off x="1" y="2052638"/>
            <a:ext cx="3490174" cy="4124325"/>
          </a:xfrm>
          <a:prstGeom prst="rect">
            <a:avLst/>
          </a:prstGeom>
        </p:spPr>
      </p:pic>
      <p:pic>
        <p:nvPicPr>
          <p:cNvPr id="6" name="Picture 5"/>
          <p:cNvPicPr>
            <a:picLocks noChangeAspect="1"/>
          </p:cNvPicPr>
          <p:nvPr/>
        </p:nvPicPr>
        <p:blipFill>
          <a:blip r:embed="rId4"/>
          <a:stretch>
            <a:fillRect/>
          </a:stretch>
        </p:blipFill>
        <p:spPr>
          <a:xfrm>
            <a:off x="8109397" y="1882317"/>
            <a:ext cx="4082603" cy="4294646"/>
          </a:xfrm>
          <a:prstGeom prst="rect">
            <a:avLst/>
          </a:prstGeom>
        </p:spPr>
      </p:pic>
    </p:spTree>
    <p:extLst>
      <p:ext uri="{BB962C8B-B14F-4D97-AF65-F5344CB8AC3E}">
        <p14:creationId xmlns:p14="http://schemas.microsoft.com/office/powerpoint/2010/main" val="4574491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C00000"/>
                </a:solidFill>
              </a:rPr>
              <a:t>Regression</a:t>
            </a:r>
            <a:endParaRPr lang="en-US" dirty="0"/>
          </a:p>
        </p:txBody>
      </p:sp>
      <p:sp>
        <p:nvSpPr>
          <p:cNvPr id="3" name="Content Placeholder 2"/>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2853207" y="1825625"/>
            <a:ext cx="5867400" cy="4143375"/>
          </a:xfrm>
          <a:prstGeom prst="rect">
            <a:avLst/>
          </a:prstGeom>
        </p:spPr>
      </p:pic>
    </p:spTree>
    <p:extLst>
      <p:ext uri="{BB962C8B-B14F-4D97-AF65-F5344CB8AC3E}">
        <p14:creationId xmlns:p14="http://schemas.microsoft.com/office/powerpoint/2010/main" val="20942256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8340" y="1548130"/>
            <a:ext cx="10438130" cy="1245870"/>
          </a:xfrm>
          <a:prstGeom prst="rect">
            <a:avLst/>
          </a:prstGeom>
        </p:spPr>
        <p:txBody>
          <a:bodyPr vert="horz" wrap="square" lIns="0" tIns="13335" rIns="0" bIns="0" rtlCol="0">
            <a:spAutoFit/>
          </a:bodyPr>
          <a:lstStyle/>
          <a:p>
            <a:pPr marL="12700">
              <a:lnSpc>
                <a:spcPct val="100000"/>
              </a:lnSpc>
              <a:spcBef>
                <a:spcPts val="105"/>
              </a:spcBef>
            </a:pPr>
            <a:r>
              <a:rPr sz="2000" spc="-5" dirty="0">
                <a:latin typeface="Times New Roman"/>
                <a:cs typeface="Times New Roman"/>
              </a:rPr>
              <a:t>Simple linear </a:t>
            </a:r>
            <a:r>
              <a:rPr sz="2000" dirty="0">
                <a:latin typeface="Times New Roman"/>
                <a:cs typeface="Times New Roman"/>
              </a:rPr>
              <a:t>regression </a:t>
            </a:r>
            <a:r>
              <a:rPr sz="2000" spc="-5" dirty="0">
                <a:latin typeface="Times New Roman"/>
                <a:cs typeface="Times New Roman"/>
              </a:rPr>
              <a:t>model </a:t>
            </a:r>
            <a:r>
              <a:rPr sz="2000" dirty="0">
                <a:latin typeface="Times New Roman"/>
                <a:cs typeface="Times New Roman"/>
              </a:rPr>
              <a:t>is a </a:t>
            </a:r>
            <a:r>
              <a:rPr sz="2000" spc="-5" dirty="0">
                <a:latin typeface="Times New Roman"/>
                <a:cs typeface="Times New Roman"/>
              </a:rPr>
              <a:t>model </a:t>
            </a:r>
            <a:r>
              <a:rPr sz="2000" dirty="0">
                <a:latin typeface="Times New Roman"/>
                <a:cs typeface="Times New Roman"/>
              </a:rPr>
              <a:t>with a single regressor x </a:t>
            </a:r>
            <a:r>
              <a:rPr sz="2000" spc="-5" dirty="0">
                <a:latin typeface="Times New Roman"/>
                <a:cs typeface="Times New Roman"/>
              </a:rPr>
              <a:t>that </a:t>
            </a:r>
            <a:r>
              <a:rPr sz="2000" dirty="0">
                <a:latin typeface="Times New Roman"/>
                <a:cs typeface="Times New Roman"/>
              </a:rPr>
              <a:t>has a </a:t>
            </a:r>
            <a:r>
              <a:rPr sz="2000" spc="-5" dirty="0">
                <a:latin typeface="Times New Roman"/>
                <a:cs typeface="Times New Roman"/>
              </a:rPr>
              <a:t>linear relationship </a:t>
            </a:r>
            <a:r>
              <a:rPr sz="2000" dirty="0">
                <a:latin typeface="Times New Roman"/>
                <a:cs typeface="Times New Roman"/>
              </a:rPr>
              <a:t>with</a:t>
            </a:r>
            <a:r>
              <a:rPr sz="2000" spc="-110" dirty="0">
                <a:latin typeface="Times New Roman"/>
                <a:cs typeface="Times New Roman"/>
              </a:rPr>
              <a:t> </a:t>
            </a:r>
            <a:r>
              <a:rPr sz="2000" dirty="0">
                <a:latin typeface="Times New Roman"/>
                <a:cs typeface="Times New Roman"/>
              </a:rPr>
              <a:t>a</a:t>
            </a:r>
            <a:endParaRPr sz="2000">
              <a:latin typeface="Times New Roman"/>
              <a:cs typeface="Times New Roman"/>
            </a:endParaRPr>
          </a:p>
          <a:p>
            <a:pPr marL="12700">
              <a:lnSpc>
                <a:spcPct val="100000"/>
              </a:lnSpc>
            </a:pPr>
            <a:r>
              <a:rPr sz="2000" dirty="0">
                <a:latin typeface="Times New Roman"/>
                <a:cs typeface="Times New Roman"/>
              </a:rPr>
              <a:t>response</a:t>
            </a:r>
            <a:r>
              <a:rPr sz="2000" spc="-40" dirty="0">
                <a:latin typeface="Times New Roman"/>
                <a:cs typeface="Times New Roman"/>
              </a:rPr>
              <a:t> </a:t>
            </a:r>
            <a:r>
              <a:rPr sz="2000" spc="-70" dirty="0">
                <a:latin typeface="Times New Roman"/>
                <a:cs typeface="Times New Roman"/>
              </a:rPr>
              <a:t>y.</a:t>
            </a:r>
            <a:endParaRPr sz="2000">
              <a:latin typeface="Times New Roman"/>
              <a:cs typeface="Times New Roman"/>
            </a:endParaRPr>
          </a:p>
          <a:p>
            <a:pPr>
              <a:lnSpc>
                <a:spcPct val="100000"/>
              </a:lnSpc>
              <a:spcBef>
                <a:spcPts val="40"/>
              </a:spcBef>
            </a:pPr>
            <a:endParaRPr sz="2050">
              <a:latin typeface="Times New Roman"/>
              <a:cs typeface="Times New Roman"/>
            </a:endParaRPr>
          </a:p>
          <a:p>
            <a:pPr marL="12700">
              <a:lnSpc>
                <a:spcPct val="100000"/>
              </a:lnSpc>
              <a:spcBef>
                <a:spcPts val="5"/>
              </a:spcBef>
            </a:pPr>
            <a:r>
              <a:rPr sz="2000" spc="-5" dirty="0">
                <a:latin typeface="Times New Roman"/>
                <a:cs typeface="Times New Roman"/>
              </a:rPr>
              <a:t>Simple linear </a:t>
            </a:r>
            <a:r>
              <a:rPr sz="2000" dirty="0">
                <a:latin typeface="Times New Roman"/>
                <a:cs typeface="Times New Roman"/>
              </a:rPr>
              <a:t>regression</a:t>
            </a:r>
            <a:r>
              <a:rPr sz="2000" spc="-60" dirty="0">
                <a:latin typeface="Times New Roman"/>
                <a:cs typeface="Times New Roman"/>
              </a:rPr>
              <a:t> </a:t>
            </a:r>
            <a:r>
              <a:rPr sz="2000" spc="-5" dirty="0">
                <a:latin typeface="Times New Roman"/>
                <a:cs typeface="Times New Roman"/>
              </a:rPr>
              <a:t>model:</a:t>
            </a:r>
            <a:endParaRPr sz="2000">
              <a:latin typeface="Times New Roman"/>
              <a:cs typeface="Times New Roman"/>
            </a:endParaRPr>
          </a:p>
        </p:txBody>
      </p:sp>
      <p:sp>
        <p:nvSpPr>
          <p:cNvPr id="3" name="object 3"/>
          <p:cNvSpPr txBox="1"/>
          <p:nvPr/>
        </p:nvSpPr>
        <p:spPr>
          <a:xfrm>
            <a:off x="3431794" y="3035630"/>
            <a:ext cx="4239895" cy="1024890"/>
          </a:xfrm>
          <a:prstGeom prst="rect">
            <a:avLst/>
          </a:prstGeom>
        </p:spPr>
        <p:txBody>
          <a:bodyPr vert="horz" wrap="square" lIns="0" tIns="12700" rIns="0" bIns="0" rtlCol="0">
            <a:spAutoFit/>
          </a:bodyPr>
          <a:lstStyle/>
          <a:p>
            <a:pPr marL="673100" algn="ctr">
              <a:lnSpc>
                <a:spcPct val="100000"/>
              </a:lnSpc>
              <a:spcBef>
                <a:spcPts val="100"/>
              </a:spcBef>
            </a:pPr>
            <a:r>
              <a:rPr sz="3600" i="1" dirty="0">
                <a:latin typeface="Times New Roman"/>
                <a:cs typeface="Times New Roman"/>
              </a:rPr>
              <a:t>y </a:t>
            </a:r>
            <a:r>
              <a:rPr sz="3600" spc="310" dirty="0">
                <a:latin typeface="Arial Black"/>
                <a:cs typeface="Arial Black"/>
              </a:rPr>
              <a:t>= </a:t>
            </a:r>
            <a:r>
              <a:rPr sz="3600" spc="-330" dirty="0">
                <a:latin typeface="Arial Black"/>
                <a:cs typeface="Arial Black"/>
              </a:rPr>
              <a:t>𝑏</a:t>
            </a:r>
            <a:r>
              <a:rPr sz="3900" spc="-494" baseline="-16025" dirty="0">
                <a:latin typeface="Arial Black"/>
                <a:cs typeface="Arial Black"/>
              </a:rPr>
              <a:t>0</a:t>
            </a:r>
            <a:r>
              <a:rPr sz="3600" spc="-330" dirty="0">
                <a:latin typeface="Times New Roman"/>
                <a:cs typeface="Times New Roman"/>
              </a:rPr>
              <a:t>+</a:t>
            </a:r>
            <a:r>
              <a:rPr sz="3600" spc="-330" dirty="0">
                <a:latin typeface="Arial Black"/>
                <a:cs typeface="Arial Black"/>
              </a:rPr>
              <a:t>𝑏</a:t>
            </a:r>
            <a:r>
              <a:rPr sz="3900" spc="-494" baseline="-16025" dirty="0">
                <a:latin typeface="Arial Black"/>
                <a:cs typeface="Arial Black"/>
              </a:rPr>
              <a:t>1</a:t>
            </a:r>
            <a:r>
              <a:rPr sz="3600" spc="-330" dirty="0">
                <a:latin typeface="Times New Roman"/>
                <a:cs typeface="Times New Roman"/>
              </a:rPr>
              <a:t>x </a:t>
            </a:r>
            <a:r>
              <a:rPr sz="3600" dirty="0">
                <a:latin typeface="Times New Roman"/>
                <a:cs typeface="Times New Roman"/>
              </a:rPr>
              <a:t>+</a:t>
            </a:r>
            <a:r>
              <a:rPr sz="3600" spc="-229" dirty="0">
                <a:latin typeface="Times New Roman"/>
                <a:cs typeface="Times New Roman"/>
              </a:rPr>
              <a:t> </a:t>
            </a:r>
            <a:r>
              <a:rPr sz="3600" spc="-1660" dirty="0">
                <a:latin typeface="Times New Roman"/>
                <a:cs typeface="Times New Roman"/>
              </a:rPr>
              <a:t>ɛ</a:t>
            </a:r>
            <a:endParaRPr sz="3600" dirty="0">
              <a:latin typeface="Times New Roman"/>
              <a:cs typeface="Times New Roman"/>
            </a:endParaRPr>
          </a:p>
          <a:p>
            <a:pPr marL="38100">
              <a:lnSpc>
                <a:spcPct val="100000"/>
              </a:lnSpc>
              <a:spcBef>
                <a:spcPts val="1390"/>
              </a:spcBef>
              <a:tabLst>
                <a:tab pos="2373630" algn="l"/>
              </a:tabLst>
            </a:pPr>
            <a:r>
              <a:rPr sz="1800" b="1" spc="-5" dirty="0">
                <a:latin typeface="Times New Roman"/>
                <a:cs typeface="Times New Roman"/>
              </a:rPr>
              <a:t>Response</a:t>
            </a:r>
            <a:r>
              <a:rPr sz="1800" b="1" spc="10" dirty="0">
                <a:latin typeface="Times New Roman"/>
                <a:cs typeface="Times New Roman"/>
              </a:rPr>
              <a:t> </a:t>
            </a:r>
            <a:r>
              <a:rPr sz="1800" b="1" dirty="0">
                <a:latin typeface="Times New Roman"/>
                <a:cs typeface="Times New Roman"/>
              </a:rPr>
              <a:t>variable	</a:t>
            </a:r>
            <a:r>
              <a:rPr sz="1800" b="1" spc="-5" dirty="0">
                <a:latin typeface="Times New Roman"/>
                <a:cs typeface="Times New Roman"/>
              </a:rPr>
              <a:t>Regressor</a:t>
            </a:r>
            <a:r>
              <a:rPr sz="1800" b="1" spc="-85" dirty="0">
                <a:latin typeface="Times New Roman"/>
                <a:cs typeface="Times New Roman"/>
              </a:rPr>
              <a:t> </a:t>
            </a:r>
            <a:r>
              <a:rPr sz="1800" b="1" dirty="0">
                <a:latin typeface="Times New Roman"/>
                <a:cs typeface="Times New Roman"/>
              </a:rPr>
              <a:t>variable</a:t>
            </a:r>
            <a:endParaRPr sz="1800" dirty="0">
              <a:latin typeface="Times New Roman"/>
              <a:cs typeface="Times New Roman"/>
            </a:endParaRPr>
          </a:p>
        </p:txBody>
      </p:sp>
      <p:sp>
        <p:nvSpPr>
          <p:cNvPr id="4" name="object 4"/>
          <p:cNvSpPr/>
          <p:nvPr/>
        </p:nvSpPr>
        <p:spPr>
          <a:xfrm>
            <a:off x="4158996" y="3549777"/>
            <a:ext cx="233679" cy="264795"/>
          </a:xfrm>
          <a:custGeom>
            <a:avLst/>
            <a:gdLst/>
            <a:ahLst/>
            <a:cxnLst/>
            <a:rect l="l" t="t" r="r" b="b"/>
            <a:pathLst>
              <a:path w="233679" h="264795">
                <a:moveTo>
                  <a:pt x="21589" y="182372"/>
                </a:moveTo>
                <a:lnTo>
                  <a:pt x="0" y="264795"/>
                </a:lnTo>
                <a:lnTo>
                  <a:pt x="78866" y="232664"/>
                </a:lnTo>
                <a:lnTo>
                  <a:pt x="65849" y="221234"/>
                </a:lnTo>
                <a:lnTo>
                  <a:pt x="46608" y="221234"/>
                </a:lnTo>
                <a:lnTo>
                  <a:pt x="37083" y="212852"/>
                </a:lnTo>
                <a:lnTo>
                  <a:pt x="45445" y="203318"/>
                </a:lnTo>
                <a:lnTo>
                  <a:pt x="21589" y="182372"/>
                </a:lnTo>
                <a:close/>
              </a:path>
              <a:path w="233679" h="264795">
                <a:moveTo>
                  <a:pt x="45445" y="203318"/>
                </a:moveTo>
                <a:lnTo>
                  <a:pt x="37083" y="212852"/>
                </a:lnTo>
                <a:lnTo>
                  <a:pt x="46608" y="221234"/>
                </a:lnTo>
                <a:lnTo>
                  <a:pt x="54983" y="211692"/>
                </a:lnTo>
                <a:lnTo>
                  <a:pt x="45445" y="203318"/>
                </a:lnTo>
                <a:close/>
              </a:path>
              <a:path w="233679" h="264795">
                <a:moveTo>
                  <a:pt x="54983" y="211692"/>
                </a:moveTo>
                <a:lnTo>
                  <a:pt x="46608" y="221234"/>
                </a:lnTo>
                <a:lnTo>
                  <a:pt x="65849" y="221234"/>
                </a:lnTo>
                <a:lnTo>
                  <a:pt x="54983" y="211692"/>
                </a:lnTo>
                <a:close/>
              </a:path>
              <a:path w="233679" h="264795">
                <a:moveTo>
                  <a:pt x="223774" y="0"/>
                </a:moveTo>
                <a:lnTo>
                  <a:pt x="45445" y="203318"/>
                </a:lnTo>
                <a:lnTo>
                  <a:pt x="54983" y="211692"/>
                </a:lnTo>
                <a:lnTo>
                  <a:pt x="233425" y="8382"/>
                </a:lnTo>
                <a:lnTo>
                  <a:pt x="223774" y="0"/>
                </a:lnTo>
                <a:close/>
              </a:path>
            </a:pathLst>
          </a:custGeom>
          <a:solidFill>
            <a:srgbClr val="959595"/>
          </a:solidFill>
        </p:spPr>
        <p:txBody>
          <a:bodyPr wrap="square" lIns="0" tIns="0" rIns="0" bIns="0" rtlCol="0"/>
          <a:lstStyle/>
          <a:p>
            <a:endParaRPr/>
          </a:p>
        </p:txBody>
      </p:sp>
      <p:sp>
        <p:nvSpPr>
          <p:cNvPr id="5" name="object 5"/>
          <p:cNvSpPr/>
          <p:nvPr/>
        </p:nvSpPr>
        <p:spPr>
          <a:xfrm>
            <a:off x="6394703" y="3576320"/>
            <a:ext cx="163702" cy="23825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610225" y="2958083"/>
            <a:ext cx="115442" cy="21932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79388" y="3043427"/>
            <a:ext cx="106172" cy="181483"/>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5218557" y="2693923"/>
            <a:ext cx="92329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I</a:t>
            </a:r>
            <a:r>
              <a:rPr sz="1800" b="1" spc="-15" dirty="0">
                <a:latin typeface="Times New Roman"/>
                <a:cs typeface="Times New Roman"/>
              </a:rPr>
              <a:t>n</a:t>
            </a:r>
            <a:r>
              <a:rPr sz="1800" b="1" dirty="0">
                <a:latin typeface="Times New Roman"/>
                <a:cs typeface="Times New Roman"/>
              </a:rPr>
              <a:t>te</a:t>
            </a:r>
            <a:r>
              <a:rPr sz="1800" b="1" spc="-30" dirty="0">
                <a:latin typeface="Times New Roman"/>
                <a:cs typeface="Times New Roman"/>
              </a:rPr>
              <a:t>r</a:t>
            </a:r>
            <a:r>
              <a:rPr sz="1800" b="1" dirty="0">
                <a:latin typeface="Times New Roman"/>
                <a:cs typeface="Times New Roman"/>
              </a:rPr>
              <a:t>c</a:t>
            </a:r>
            <a:r>
              <a:rPr sz="1800" b="1" spc="5" dirty="0">
                <a:latin typeface="Times New Roman"/>
                <a:cs typeface="Times New Roman"/>
              </a:rPr>
              <a:t>e</a:t>
            </a:r>
            <a:r>
              <a:rPr sz="1800" b="1" spc="-5" dirty="0">
                <a:latin typeface="Times New Roman"/>
                <a:cs typeface="Times New Roman"/>
              </a:rPr>
              <a:t>pt</a:t>
            </a:r>
            <a:endParaRPr sz="1800">
              <a:latin typeface="Times New Roman"/>
              <a:cs typeface="Times New Roman"/>
            </a:endParaRPr>
          </a:p>
        </p:txBody>
      </p:sp>
      <p:sp>
        <p:nvSpPr>
          <p:cNvPr id="9" name="object 9"/>
          <p:cNvSpPr txBox="1"/>
          <p:nvPr/>
        </p:nvSpPr>
        <p:spPr>
          <a:xfrm>
            <a:off x="6336284" y="2719578"/>
            <a:ext cx="55880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Slo</a:t>
            </a:r>
            <a:r>
              <a:rPr sz="1800" b="1" spc="-15" dirty="0">
                <a:latin typeface="Times New Roman"/>
                <a:cs typeface="Times New Roman"/>
              </a:rPr>
              <a:t>p</a:t>
            </a:r>
            <a:r>
              <a:rPr sz="1800" b="1" dirty="0">
                <a:latin typeface="Times New Roman"/>
                <a:cs typeface="Times New Roman"/>
              </a:rPr>
              <a:t>e</a:t>
            </a:r>
            <a:endParaRPr sz="1800">
              <a:latin typeface="Times New Roman"/>
              <a:cs typeface="Times New Roman"/>
            </a:endParaRPr>
          </a:p>
        </p:txBody>
      </p:sp>
      <p:sp>
        <p:nvSpPr>
          <p:cNvPr id="10" name="object 10"/>
          <p:cNvSpPr/>
          <p:nvPr/>
        </p:nvSpPr>
        <p:spPr>
          <a:xfrm>
            <a:off x="7233539" y="3035807"/>
            <a:ext cx="107568" cy="18148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7170166" y="2745740"/>
            <a:ext cx="256857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Random error</a:t>
            </a:r>
            <a:r>
              <a:rPr sz="1800" b="1" spc="-80" dirty="0">
                <a:latin typeface="Times New Roman"/>
                <a:cs typeface="Times New Roman"/>
              </a:rPr>
              <a:t> </a:t>
            </a:r>
            <a:r>
              <a:rPr sz="1800" b="1" spc="-5" dirty="0">
                <a:latin typeface="Times New Roman"/>
                <a:cs typeface="Times New Roman"/>
              </a:rPr>
              <a:t>component</a:t>
            </a:r>
            <a:endParaRPr sz="1800">
              <a:latin typeface="Times New Roman"/>
              <a:cs typeface="Times New Roman"/>
            </a:endParaRPr>
          </a:p>
        </p:txBody>
      </p:sp>
      <p:sp>
        <p:nvSpPr>
          <p:cNvPr id="12" name="object 12"/>
          <p:cNvSpPr/>
          <p:nvPr/>
        </p:nvSpPr>
        <p:spPr>
          <a:xfrm>
            <a:off x="8064131" y="4468088"/>
            <a:ext cx="2960150" cy="1914702"/>
          </a:xfrm>
          <a:prstGeom prst="rect">
            <a:avLst/>
          </a:prstGeom>
          <a:blipFill>
            <a:blip r:embed="rId6" cstate="print"/>
            <a:stretch>
              <a:fillRect/>
            </a:stretch>
          </a:blipFill>
        </p:spPr>
        <p:txBody>
          <a:bodyPr wrap="square" lIns="0" tIns="0" rIns="0" bIns="0" rtlCol="0"/>
          <a:lstStyle/>
          <a:p>
            <a:endParaRPr/>
          </a:p>
        </p:txBody>
      </p:sp>
      <p:sp>
        <p:nvSpPr>
          <p:cNvPr id="13" name="object 13"/>
          <p:cNvSpPr txBox="1"/>
          <p:nvPr/>
        </p:nvSpPr>
        <p:spPr>
          <a:xfrm>
            <a:off x="764540" y="4948554"/>
            <a:ext cx="53879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In this </a:t>
            </a:r>
            <a:r>
              <a:rPr sz="1800" spc="-5" dirty="0">
                <a:latin typeface="Times New Roman"/>
                <a:cs typeface="Times New Roman"/>
              </a:rPr>
              <a:t>technique, </a:t>
            </a:r>
            <a:r>
              <a:rPr sz="1800" dirty="0">
                <a:latin typeface="Times New Roman"/>
                <a:cs typeface="Times New Roman"/>
              </a:rPr>
              <a:t>the </a:t>
            </a:r>
            <a:r>
              <a:rPr sz="1800" spc="-5" dirty="0">
                <a:latin typeface="Times New Roman"/>
                <a:cs typeface="Times New Roman"/>
              </a:rPr>
              <a:t>dependent variable is</a:t>
            </a:r>
            <a:r>
              <a:rPr sz="1800" spc="405" dirty="0">
                <a:latin typeface="Times New Roman"/>
                <a:cs typeface="Times New Roman"/>
              </a:rPr>
              <a:t> </a:t>
            </a:r>
            <a:r>
              <a:rPr sz="1800" spc="-5" dirty="0">
                <a:latin typeface="Times New Roman"/>
                <a:cs typeface="Times New Roman"/>
              </a:rPr>
              <a:t>continuous</a:t>
            </a:r>
            <a:endParaRPr sz="1800">
              <a:latin typeface="Times New Roman"/>
              <a:cs typeface="Times New Roman"/>
            </a:endParaRPr>
          </a:p>
        </p:txBody>
      </p:sp>
      <p:sp>
        <p:nvSpPr>
          <p:cNvPr id="14" name="object 14"/>
          <p:cNvSpPr txBox="1"/>
          <p:nvPr/>
        </p:nvSpPr>
        <p:spPr>
          <a:xfrm>
            <a:off x="764540" y="5222570"/>
            <a:ext cx="5388610" cy="574675"/>
          </a:xfrm>
          <a:prstGeom prst="rect">
            <a:avLst/>
          </a:prstGeom>
        </p:spPr>
        <p:txBody>
          <a:bodyPr vert="horz" wrap="square" lIns="0" tIns="12700" rIns="0" bIns="0" rtlCol="0">
            <a:spAutoFit/>
          </a:bodyPr>
          <a:lstStyle/>
          <a:p>
            <a:pPr marL="12700">
              <a:lnSpc>
                <a:spcPct val="100000"/>
              </a:lnSpc>
              <a:spcBef>
                <a:spcPts val="100"/>
              </a:spcBef>
              <a:tabLst>
                <a:tab pos="568960" algn="l"/>
                <a:tab pos="1490980" algn="l"/>
                <a:tab pos="2510155" algn="l"/>
                <a:tab pos="3855085" algn="l"/>
                <a:tab pos="5055870" algn="l"/>
              </a:tabLst>
            </a:pPr>
            <a:r>
              <a:rPr sz="1800" dirty="0">
                <a:latin typeface="Times New Roman"/>
                <a:cs typeface="Times New Roman"/>
              </a:rPr>
              <a:t>and	random	vari</a:t>
            </a:r>
            <a:r>
              <a:rPr sz="1800" spc="5" dirty="0">
                <a:latin typeface="Times New Roman"/>
                <a:cs typeface="Times New Roman"/>
              </a:rPr>
              <a:t>a</a:t>
            </a:r>
            <a:r>
              <a:rPr sz="1800" dirty="0">
                <a:latin typeface="Times New Roman"/>
                <a:cs typeface="Times New Roman"/>
              </a:rPr>
              <a:t>b</a:t>
            </a:r>
            <a:r>
              <a:rPr sz="1800" spc="-15" dirty="0">
                <a:latin typeface="Times New Roman"/>
                <a:cs typeface="Times New Roman"/>
              </a:rPr>
              <a:t>l</a:t>
            </a:r>
            <a:r>
              <a:rPr sz="1800" dirty="0">
                <a:latin typeface="Times New Roman"/>
                <a:cs typeface="Times New Roman"/>
              </a:rPr>
              <a:t>e,	inde</a:t>
            </a:r>
            <a:r>
              <a:rPr sz="1800" spc="-10" dirty="0">
                <a:latin typeface="Times New Roman"/>
                <a:cs typeface="Times New Roman"/>
              </a:rPr>
              <a:t>p</a:t>
            </a:r>
            <a:r>
              <a:rPr sz="1800" dirty="0">
                <a:latin typeface="Times New Roman"/>
                <a:cs typeface="Times New Roman"/>
              </a:rPr>
              <a:t>endent	</a:t>
            </a:r>
            <a:r>
              <a:rPr sz="1800" spc="-15" dirty="0">
                <a:latin typeface="Times New Roman"/>
                <a:cs typeface="Times New Roman"/>
              </a:rPr>
              <a:t>v</a:t>
            </a:r>
            <a:r>
              <a:rPr sz="1800" dirty="0">
                <a:latin typeface="Times New Roman"/>
                <a:cs typeface="Times New Roman"/>
              </a:rPr>
              <a:t>ar</a:t>
            </a:r>
            <a:r>
              <a:rPr sz="1800" spc="5" dirty="0">
                <a:latin typeface="Times New Roman"/>
                <a:cs typeface="Times New Roman"/>
              </a:rPr>
              <a:t>i</a:t>
            </a:r>
            <a:r>
              <a:rPr sz="1800" dirty="0">
                <a:latin typeface="Times New Roman"/>
                <a:cs typeface="Times New Roman"/>
              </a:rPr>
              <a:t>a</a:t>
            </a:r>
            <a:r>
              <a:rPr sz="1800" spc="-10" dirty="0">
                <a:latin typeface="Times New Roman"/>
                <a:cs typeface="Times New Roman"/>
              </a:rPr>
              <a:t>bl</a:t>
            </a:r>
            <a:r>
              <a:rPr sz="1800" dirty="0">
                <a:latin typeface="Times New Roman"/>
                <a:cs typeface="Times New Roman"/>
              </a:rPr>
              <a:t>e(s)	can</a:t>
            </a:r>
            <a:endParaRPr sz="1800">
              <a:latin typeface="Times New Roman"/>
              <a:cs typeface="Times New Roman"/>
            </a:endParaRPr>
          </a:p>
          <a:p>
            <a:pPr marL="12700">
              <a:lnSpc>
                <a:spcPct val="100000"/>
              </a:lnSpc>
              <a:spcBef>
                <a:spcPts val="5"/>
              </a:spcBef>
              <a:tabLst>
                <a:tab pos="404495" algn="l"/>
                <a:tab pos="1582420" algn="l"/>
                <a:tab pos="1948180" algn="l"/>
                <a:tab pos="2835275" algn="l"/>
                <a:tab pos="3302000" algn="l"/>
                <a:tab pos="3603625" algn="l"/>
                <a:tab pos="3931285" algn="l"/>
                <a:tab pos="4399280" algn="l"/>
              </a:tabLst>
            </a:pPr>
            <a:r>
              <a:rPr sz="1800" dirty="0">
                <a:latin typeface="Times New Roman"/>
                <a:cs typeface="Times New Roman"/>
              </a:rPr>
              <a:t>be	continuous	or	discrete	</a:t>
            </a:r>
            <a:r>
              <a:rPr sz="1800" spc="-5" dirty="0">
                <a:latin typeface="Times New Roman"/>
                <a:cs typeface="Times New Roman"/>
              </a:rPr>
              <a:t>but	</a:t>
            </a:r>
            <a:r>
              <a:rPr sz="1800" dirty="0">
                <a:latin typeface="Times New Roman"/>
                <a:cs typeface="Times New Roman"/>
              </a:rPr>
              <a:t>it	</a:t>
            </a:r>
            <a:r>
              <a:rPr sz="1800" spc="-5" dirty="0">
                <a:latin typeface="Times New Roman"/>
                <a:cs typeface="Times New Roman"/>
              </a:rPr>
              <a:t>is	</a:t>
            </a:r>
            <a:r>
              <a:rPr sz="1800" dirty="0">
                <a:latin typeface="Times New Roman"/>
                <a:cs typeface="Times New Roman"/>
              </a:rPr>
              <a:t>not	a</a:t>
            </a:r>
            <a:endParaRPr sz="1800">
              <a:latin typeface="Times New Roman"/>
              <a:cs typeface="Times New Roman"/>
            </a:endParaRPr>
          </a:p>
        </p:txBody>
      </p:sp>
      <p:sp>
        <p:nvSpPr>
          <p:cNvPr id="15" name="object 15"/>
          <p:cNvSpPr txBox="1"/>
          <p:nvPr/>
        </p:nvSpPr>
        <p:spPr>
          <a:xfrm>
            <a:off x="5427090" y="5497474"/>
            <a:ext cx="7245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random</a:t>
            </a:r>
            <a:endParaRPr sz="1800">
              <a:latin typeface="Times New Roman"/>
              <a:cs typeface="Times New Roman"/>
            </a:endParaRPr>
          </a:p>
        </p:txBody>
      </p:sp>
      <p:sp>
        <p:nvSpPr>
          <p:cNvPr id="16" name="object 16"/>
          <p:cNvSpPr txBox="1"/>
          <p:nvPr/>
        </p:nvSpPr>
        <p:spPr>
          <a:xfrm>
            <a:off x="764540" y="5771794"/>
            <a:ext cx="43154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variable, and nature of </a:t>
            </a:r>
            <a:r>
              <a:rPr sz="1800" spc="-5" dirty="0">
                <a:latin typeface="Times New Roman"/>
                <a:cs typeface="Times New Roman"/>
              </a:rPr>
              <a:t>regression </a:t>
            </a:r>
            <a:r>
              <a:rPr sz="1800" dirty="0">
                <a:latin typeface="Times New Roman"/>
                <a:cs typeface="Times New Roman"/>
              </a:rPr>
              <a:t>line </a:t>
            </a:r>
            <a:r>
              <a:rPr sz="1800" spc="-5" dirty="0">
                <a:latin typeface="Times New Roman"/>
                <a:cs typeface="Times New Roman"/>
              </a:rPr>
              <a:t>is</a:t>
            </a:r>
            <a:r>
              <a:rPr sz="1800" spc="-35" dirty="0">
                <a:latin typeface="Times New Roman"/>
                <a:cs typeface="Times New Roman"/>
              </a:rPr>
              <a:t> </a:t>
            </a:r>
            <a:r>
              <a:rPr sz="1800" spc="-15" dirty="0">
                <a:latin typeface="Times New Roman"/>
                <a:cs typeface="Times New Roman"/>
              </a:rPr>
              <a:t>linear.</a:t>
            </a:r>
            <a:endParaRPr sz="1800">
              <a:latin typeface="Times New Roman"/>
              <a:cs typeface="Times New Roman"/>
            </a:endParaRPr>
          </a:p>
        </p:txBody>
      </p:sp>
      <p:sp>
        <p:nvSpPr>
          <p:cNvPr id="19" name="object 19"/>
          <p:cNvSpPr txBox="1">
            <a:spLocks noGrp="1"/>
          </p:cNvSpPr>
          <p:nvPr>
            <p:ph type="title"/>
          </p:nvPr>
        </p:nvSpPr>
        <p:spPr>
          <a:xfrm>
            <a:off x="688340" y="687069"/>
            <a:ext cx="6882130" cy="635000"/>
          </a:xfrm>
          <a:prstGeom prst="rect">
            <a:avLst/>
          </a:prstGeom>
        </p:spPr>
        <p:txBody>
          <a:bodyPr vert="horz" wrap="square" lIns="0" tIns="12065" rIns="0" bIns="0" rtlCol="0">
            <a:spAutoFit/>
          </a:bodyPr>
          <a:lstStyle/>
          <a:p>
            <a:pPr marL="12700">
              <a:lnSpc>
                <a:spcPct val="100000"/>
              </a:lnSpc>
              <a:spcBef>
                <a:spcPts val="95"/>
              </a:spcBef>
            </a:pPr>
            <a:r>
              <a:rPr sz="4000" spc="-55" dirty="0"/>
              <a:t>Simple Linear </a:t>
            </a:r>
            <a:r>
              <a:rPr sz="4000" spc="-65" dirty="0"/>
              <a:t>Regression</a:t>
            </a:r>
            <a:r>
              <a:rPr sz="4000" spc="-360" dirty="0"/>
              <a:t> </a:t>
            </a:r>
            <a:r>
              <a:rPr sz="4000" spc="-55" dirty="0"/>
              <a:t>Model</a:t>
            </a:r>
            <a:endParaRPr sz="4000"/>
          </a:p>
        </p:txBody>
      </p:sp>
    </p:spTree>
    <p:extLst>
      <p:ext uri="{BB962C8B-B14F-4D97-AF65-F5344CB8AC3E}">
        <p14:creationId xmlns:p14="http://schemas.microsoft.com/office/powerpoint/2010/main" val="79095820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75230" y="3156204"/>
            <a:ext cx="3103245" cy="3342640"/>
            <a:chOff x="1975230" y="3156204"/>
            <a:chExt cx="3103245" cy="3342640"/>
          </a:xfrm>
        </p:grpSpPr>
        <p:sp>
          <p:nvSpPr>
            <p:cNvPr id="3" name="object 3"/>
            <p:cNvSpPr/>
            <p:nvPr/>
          </p:nvSpPr>
          <p:spPr>
            <a:xfrm>
              <a:off x="3113531" y="4724400"/>
              <a:ext cx="123444" cy="1234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01567" y="5012436"/>
              <a:ext cx="123444" cy="12344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221736" y="5696711"/>
              <a:ext cx="123444" cy="12344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870960" y="4579620"/>
              <a:ext cx="123444" cy="12344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610611" y="5733288"/>
              <a:ext cx="123444" cy="12344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509772" y="4687824"/>
              <a:ext cx="123444" cy="105156"/>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825495" y="5372100"/>
              <a:ext cx="123444" cy="123443"/>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797807" y="4256532"/>
              <a:ext cx="123444" cy="12344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3942588" y="4291584"/>
              <a:ext cx="123444" cy="123444"/>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3654551" y="5263896"/>
              <a:ext cx="123444" cy="123443"/>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4410455" y="4003548"/>
              <a:ext cx="123444" cy="123444"/>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120895" y="4904232"/>
              <a:ext cx="123444" cy="123444"/>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4451604" y="3381756"/>
              <a:ext cx="123444" cy="123444"/>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4157472" y="4111752"/>
              <a:ext cx="97536" cy="123444"/>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4841748" y="3319272"/>
              <a:ext cx="123444" cy="123444"/>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4229100" y="3858768"/>
              <a:ext cx="123444" cy="123444"/>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4302251" y="4399788"/>
              <a:ext cx="123444" cy="123444"/>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1975231" y="3156203"/>
              <a:ext cx="3084830" cy="3342640"/>
            </a:xfrm>
            <a:custGeom>
              <a:avLst/>
              <a:gdLst/>
              <a:ahLst/>
              <a:cxnLst/>
              <a:rect l="l" t="t" r="r" b="b"/>
              <a:pathLst>
                <a:path w="3084829" h="3342640">
                  <a:moveTo>
                    <a:pt x="3084449" y="3304032"/>
                  </a:moveTo>
                  <a:lnTo>
                    <a:pt x="3069259" y="3296450"/>
                  </a:lnTo>
                  <a:lnTo>
                    <a:pt x="3008249" y="3265970"/>
                  </a:lnTo>
                  <a:lnTo>
                    <a:pt x="3008249" y="3296462"/>
                  </a:lnTo>
                  <a:lnTo>
                    <a:pt x="53187" y="3297936"/>
                  </a:lnTo>
                  <a:lnTo>
                    <a:pt x="45745" y="76174"/>
                  </a:lnTo>
                  <a:lnTo>
                    <a:pt x="76200" y="76073"/>
                  </a:lnTo>
                  <a:lnTo>
                    <a:pt x="69875" y="63500"/>
                  </a:lnTo>
                  <a:lnTo>
                    <a:pt x="37973" y="0"/>
                  </a:lnTo>
                  <a:lnTo>
                    <a:pt x="0" y="76327"/>
                  </a:lnTo>
                  <a:lnTo>
                    <a:pt x="30505" y="76225"/>
                  </a:lnTo>
                  <a:lnTo>
                    <a:pt x="37973" y="3307092"/>
                  </a:lnTo>
                  <a:lnTo>
                    <a:pt x="41021" y="3307092"/>
                  </a:lnTo>
                  <a:lnTo>
                    <a:pt x="41021" y="3313176"/>
                  </a:lnTo>
                  <a:lnTo>
                    <a:pt x="3008249" y="3311702"/>
                  </a:lnTo>
                  <a:lnTo>
                    <a:pt x="3008249" y="3342170"/>
                  </a:lnTo>
                  <a:lnTo>
                    <a:pt x="3084449" y="3304032"/>
                  </a:lnTo>
                  <a:close/>
                </a:path>
              </a:pathLst>
            </a:custGeom>
            <a:solidFill>
              <a:srgbClr val="000000"/>
            </a:solidFill>
          </p:spPr>
          <p:txBody>
            <a:bodyPr wrap="square" lIns="0" tIns="0" rIns="0" bIns="0" rtlCol="0"/>
            <a:lstStyle/>
            <a:p>
              <a:endParaRPr/>
            </a:p>
          </p:txBody>
        </p:sp>
        <p:sp>
          <p:nvSpPr>
            <p:cNvPr id="21" name="object 21"/>
            <p:cNvSpPr/>
            <p:nvPr/>
          </p:nvSpPr>
          <p:spPr>
            <a:xfrm>
              <a:off x="2016251" y="3500628"/>
              <a:ext cx="3043555" cy="2964180"/>
            </a:xfrm>
            <a:custGeom>
              <a:avLst/>
              <a:gdLst/>
              <a:ahLst/>
              <a:cxnLst/>
              <a:rect l="l" t="t" r="r" b="b"/>
              <a:pathLst>
                <a:path w="3043554" h="2964179">
                  <a:moveTo>
                    <a:pt x="0" y="2964180"/>
                  </a:moveTo>
                  <a:lnTo>
                    <a:pt x="3043428" y="0"/>
                  </a:lnTo>
                </a:path>
              </a:pathLst>
            </a:custGeom>
            <a:ln w="36576">
              <a:solidFill>
                <a:srgbClr val="FF0000"/>
              </a:solidFill>
            </a:ln>
          </p:spPr>
          <p:txBody>
            <a:bodyPr wrap="square" lIns="0" tIns="0" rIns="0" bIns="0" rtlCol="0"/>
            <a:lstStyle/>
            <a:p>
              <a:endParaRPr/>
            </a:p>
          </p:txBody>
        </p:sp>
        <p:sp>
          <p:nvSpPr>
            <p:cNvPr id="22" name="object 22"/>
            <p:cNvSpPr/>
            <p:nvPr/>
          </p:nvSpPr>
          <p:spPr>
            <a:xfrm>
              <a:off x="4910327" y="4771644"/>
              <a:ext cx="123444" cy="123444"/>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2355341" y="3368802"/>
              <a:ext cx="1807845" cy="384175"/>
            </a:xfrm>
            <a:custGeom>
              <a:avLst/>
              <a:gdLst/>
              <a:ahLst/>
              <a:cxnLst/>
              <a:rect l="l" t="t" r="r" b="b"/>
              <a:pathLst>
                <a:path w="1807845" h="384175">
                  <a:moveTo>
                    <a:pt x="0" y="384048"/>
                  </a:moveTo>
                  <a:lnTo>
                    <a:pt x="1807463" y="384048"/>
                  </a:lnTo>
                  <a:lnTo>
                    <a:pt x="1807463" y="0"/>
                  </a:lnTo>
                  <a:lnTo>
                    <a:pt x="0" y="0"/>
                  </a:lnTo>
                  <a:lnTo>
                    <a:pt x="0" y="384048"/>
                  </a:lnTo>
                  <a:close/>
                </a:path>
              </a:pathLst>
            </a:custGeom>
            <a:ln w="28956">
              <a:solidFill>
                <a:srgbClr val="000000"/>
              </a:solidFill>
            </a:ln>
          </p:spPr>
          <p:txBody>
            <a:bodyPr wrap="square" lIns="0" tIns="0" rIns="0" bIns="0" rtlCol="0"/>
            <a:lstStyle/>
            <a:p>
              <a:endParaRPr/>
            </a:p>
          </p:txBody>
        </p:sp>
      </p:grpSp>
      <p:sp>
        <p:nvSpPr>
          <p:cNvPr id="24" name="object 24"/>
          <p:cNvSpPr txBox="1"/>
          <p:nvPr/>
        </p:nvSpPr>
        <p:spPr>
          <a:xfrm>
            <a:off x="5416400" y="6374218"/>
            <a:ext cx="225425" cy="563880"/>
          </a:xfrm>
          <a:prstGeom prst="rect">
            <a:avLst/>
          </a:prstGeom>
        </p:spPr>
        <p:txBody>
          <a:bodyPr vert="horz" wrap="square" lIns="0" tIns="16510" rIns="0" bIns="0" rtlCol="0">
            <a:spAutoFit/>
          </a:bodyPr>
          <a:lstStyle/>
          <a:p>
            <a:pPr marL="12700">
              <a:lnSpc>
                <a:spcPct val="100000"/>
              </a:lnSpc>
              <a:spcBef>
                <a:spcPts val="130"/>
              </a:spcBef>
            </a:pPr>
            <a:r>
              <a:rPr sz="3500" i="1" spc="15" dirty="0">
                <a:latin typeface="Times New Roman"/>
                <a:cs typeface="Times New Roman"/>
              </a:rPr>
              <a:t>x</a:t>
            </a:r>
            <a:endParaRPr sz="3500">
              <a:latin typeface="Times New Roman"/>
              <a:cs typeface="Times New Roman"/>
            </a:endParaRPr>
          </a:p>
        </p:txBody>
      </p:sp>
      <p:sp>
        <p:nvSpPr>
          <p:cNvPr id="25" name="object 25"/>
          <p:cNvSpPr txBox="1"/>
          <p:nvPr/>
        </p:nvSpPr>
        <p:spPr>
          <a:xfrm>
            <a:off x="1609325" y="2580115"/>
            <a:ext cx="225425" cy="567055"/>
          </a:xfrm>
          <a:prstGeom prst="rect">
            <a:avLst/>
          </a:prstGeom>
        </p:spPr>
        <p:txBody>
          <a:bodyPr vert="horz" wrap="square" lIns="0" tIns="12700" rIns="0" bIns="0" rtlCol="0">
            <a:spAutoFit/>
          </a:bodyPr>
          <a:lstStyle/>
          <a:p>
            <a:pPr marL="12700">
              <a:lnSpc>
                <a:spcPct val="100000"/>
              </a:lnSpc>
              <a:spcBef>
                <a:spcPts val="100"/>
              </a:spcBef>
            </a:pPr>
            <a:r>
              <a:rPr sz="3550" i="1" spc="-5" dirty="0">
                <a:latin typeface="Times New Roman"/>
                <a:cs typeface="Times New Roman"/>
              </a:rPr>
              <a:t>y</a:t>
            </a:r>
            <a:endParaRPr sz="3550">
              <a:latin typeface="Times New Roman"/>
              <a:cs typeface="Times New Roman"/>
            </a:endParaRPr>
          </a:p>
        </p:txBody>
      </p:sp>
      <p:sp>
        <p:nvSpPr>
          <p:cNvPr id="26" name="object 26"/>
          <p:cNvSpPr txBox="1"/>
          <p:nvPr/>
        </p:nvSpPr>
        <p:spPr>
          <a:xfrm>
            <a:off x="675640" y="1624330"/>
            <a:ext cx="9094470" cy="980440"/>
          </a:xfrm>
          <a:prstGeom prst="rect">
            <a:avLst/>
          </a:prstGeom>
        </p:spPr>
        <p:txBody>
          <a:bodyPr vert="horz" wrap="square" lIns="0" tIns="13335" rIns="0" bIns="0" rtlCol="0">
            <a:spAutoFit/>
          </a:bodyPr>
          <a:lstStyle/>
          <a:p>
            <a:pPr marL="25400">
              <a:lnSpc>
                <a:spcPct val="100000"/>
              </a:lnSpc>
              <a:spcBef>
                <a:spcPts val="105"/>
              </a:spcBef>
            </a:pPr>
            <a:r>
              <a:rPr sz="2000" dirty="0">
                <a:latin typeface="Times New Roman"/>
                <a:cs typeface="Times New Roman"/>
              </a:rPr>
              <a:t>The </a:t>
            </a:r>
            <a:r>
              <a:rPr sz="2000" spc="-5" dirty="0">
                <a:latin typeface="Times New Roman"/>
                <a:cs typeface="Times New Roman"/>
              </a:rPr>
              <a:t>parameters </a:t>
            </a:r>
            <a:r>
              <a:rPr sz="2000" spc="-305" dirty="0">
                <a:latin typeface="Arial Black"/>
                <a:cs typeface="Arial Black"/>
              </a:rPr>
              <a:t>𝑏</a:t>
            </a:r>
            <a:r>
              <a:rPr sz="2175" spc="-457" baseline="-15325" dirty="0">
                <a:latin typeface="Arial Black"/>
                <a:cs typeface="Arial Black"/>
              </a:rPr>
              <a:t>0 </a:t>
            </a:r>
            <a:r>
              <a:rPr sz="2000" dirty="0">
                <a:latin typeface="Times New Roman"/>
                <a:cs typeface="Times New Roman"/>
              </a:rPr>
              <a:t>and </a:t>
            </a:r>
            <a:r>
              <a:rPr sz="2000" spc="-114" dirty="0">
                <a:latin typeface="Arial Black"/>
                <a:cs typeface="Arial Black"/>
              </a:rPr>
              <a:t>𝑏</a:t>
            </a:r>
            <a:r>
              <a:rPr sz="2175" spc="-172" baseline="-15325" dirty="0">
                <a:latin typeface="Arial Black"/>
                <a:cs typeface="Arial Black"/>
              </a:rPr>
              <a:t>1</a:t>
            </a:r>
            <a:r>
              <a:rPr sz="2000" spc="-114" dirty="0">
                <a:latin typeface="Times New Roman"/>
                <a:cs typeface="Times New Roman"/>
              </a:rPr>
              <a:t>are </a:t>
            </a:r>
            <a:r>
              <a:rPr sz="2000" spc="5" dirty="0">
                <a:latin typeface="Times New Roman"/>
                <a:cs typeface="Times New Roman"/>
              </a:rPr>
              <a:t>unknown </a:t>
            </a:r>
            <a:r>
              <a:rPr sz="2000" dirty="0">
                <a:latin typeface="Times New Roman"/>
                <a:cs typeface="Times New Roman"/>
              </a:rPr>
              <a:t>and </a:t>
            </a:r>
            <a:r>
              <a:rPr sz="2000" spc="-5" dirty="0">
                <a:latin typeface="Times New Roman"/>
                <a:cs typeface="Times New Roman"/>
              </a:rPr>
              <a:t>must </a:t>
            </a:r>
            <a:r>
              <a:rPr sz="2000" dirty="0">
                <a:latin typeface="Times New Roman"/>
                <a:cs typeface="Times New Roman"/>
              </a:rPr>
              <a:t>be </a:t>
            </a:r>
            <a:r>
              <a:rPr sz="2000" spc="-5" dirty="0">
                <a:latin typeface="Times New Roman"/>
                <a:cs typeface="Times New Roman"/>
              </a:rPr>
              <a:t>estimates </a:t>
            </a:r>
            <a:r>
              <a:rPr sz="2000" dirty="0">
                <a:latin typeface="Times New Roman"/>
                <a:cs typeface="Times New Roman"/>
              </a:rPr>
              <a:t>using </a:t>
            </a:r>
            <a:r>
              <a:rPr sz="2000" spc="-5" dirty="0">
                <a:latin typeface="Times New Roman"/>
                <a:cs typeface="Times New Roman"/>
              </a:rPr>
              <a:t>sample</a:t>
            </a:r>
            <a:r>
              <a:rPr sz="2000" spc="-20" dirty="0">
                <a:latin typeface="Times New Roman"/>
                <a:cs typeface="Times New Roman"/>
              </a:rPr>
              <a:t> </a:t>
            </a:r>
            <a:r>
              <a:rPr sz="2000" dirty="0">
                <a:latin typeface="Times New Roman"/>
                <a:cs typeface="Times New Roman"/>
              </a:rPr>
              <a:t>data:</a:t>
            </a:r>
            <a:endParaRPr sz="2000">
              <a:latin typeface="Times New Roman"/>
              <a:cs typeface="Times New Roman"/>
            </a:endParaRPr>
          </a:p>
          <a:p>
            <a:pPr marL="25400">
              <a:lnSpc>
                <a:spcPct val="100000"/>
              </a:lnSpc>
            </a:pPr>
            <a:r>
              <a:rPr sz="2000" spc="-135" dirty="0">
                <a:latin typeface="Times New Roman"/>
                <a:cs typeface="Times New Roman"/>
              </a:rPr>
              <a:t>(</a:t>
            </a:r>
            <a:r>
              <a:rPr sz="2000" spc="-135" dirty="0">
                <a:latin typeface="Arial Black"/>
                <a:cs typeface="Arial Black"/>
              </a:rPr>
              <a:t>𝑥</a:t>
            </a:r>
            <a:r>
              <a:rPr sz="2175" spc="-202" baseline="-15325" dirty="0">
                <a:latin typeface="Arial Black"/>
                <a:cs typeface="Arial Black"/>
              </a:rPr>
              <a:t>1</a:t>
            </a:r>
            <a:r>
              <a:rPr sz="2000" spc="-135" dirty="0">
                <a:latin typeface="Times New Roman"/>
                <a:cs typeface="Times New Roman"/>
              </a:rPr>
              <a:t>,</a:t>
            </a:r>
            <a:r>
              <a:rPr sz="2000" spc="-135" dirty="0">
                <a:latin typeface="Arial Black"/>
                <a:cs typeface="Arial Black"/>
              </a:rPr>
              <a:t>𝑦</a:t>
            </a:r>
            <a:r>
              <a:rPr sz="2175" spc="-202" baseline="-15325" dirty="0">
                <a:latin typeface="Arial Black"/>
                <a:cs typeface="Arial Black"/>
              </a:rPr>
              <a:t>1</a:t>
            </a:r>
            <a:r>
              <a:rPr sz="2000" spc="-135" dirty="0">
                <a:latin typeface="Times New Roman"/>
                <a:cs typeface="Times New Roman"/>
              </a:rPr>
              <a:t>),</a:t>
            </a:r>
            <a:r>
              <a:rPr sz="2000" spc="-35" dirty="0">
                <a:latin typeface="Times New Roman"/>
                <a:cs typeface="Times New Roman"/>
              </a:rPr>
              <a:t> </a:t>
            </a:r>
            <a:r>
              <a:rPr sz="2000" spc="-120" dirty="0">
                <a:latin typeface="Times New Roman"/>
                <a:cs typeface="Times New Roman"/>
              </a:rPr>
              <a:t>(</a:t>
            </a:r>
            <a:r>
              <a:rPr sz="2000" spc="-120" dirty="0">
                <a:latin typeface="Arial Black"/>
                <a:cs typeface="Arial Black"/>
              </a:rPr>
              <a:t>𝑥</a:t>
            </a:r>
            <a:r>
              <a:rPr sz="2175" spc="-179" baseline="-15325" dirty="0">
                <a:latin typeface="Arial Black"/>
                <a:cs typeface="Arial Black"/>
              </a:rPr>
              <a:t>2</a:t>
            </a:r>
            <a:r>
              <a:rPr sz="2000" spc="-120" dirty="0">
                <a:latin typeface="Times New Roman"/>
                <a:cs typeface="Times New Roman"/>
              </a:rPr>
              <a:t>,</a:t>
            </a:r>
            <a:r>
              <a:rPr sz="2000" spc="-120" dirty="0">
                <a:latin typeface="Arial Black"/>
                <a:cs typeface="Arial Black"/>
              </a:rPr>
              <a:t>𝑦</a:t>
            </a:r>
            <a:r>
              <a:rPr sz="2175" spc="-179" baseline="-15325" dirty="0">
                <a:latin typeface="Arial Black"/>
                <a:cs typeface="Arial Black"/>
              </a:rPr>
              <a:t>2</a:t>
            </a:r>
            <a:r>
              <a:rPr sz="2000" spc="-120" dirty="0">
                <a:latin typeface="Times New Roman"/>
                <a:cs typeface="Times New Roman"/>
              </a:rPr>
              <a:t>),……(</a:t>
            </a:r>
            <a:r>
              <a:rPr sz="2000" spc="-120" dirty="0">
                <a:latin typeface="Arial Black"/>
                <a:cs typeface="Arial Black"/>
              </a:rPr>
              <a:t>𝑥</a:t>
            </a:r>
            <a:r>
              <a:rPr sz="2175" spc="-179" baseline="-15325" dirty="0">
                <a:latin typeface="Arial Black"/>
                <a:cs typeface="Arial Black"/>
              </a:rPr>
              <a:t>𝑛</a:t>
            </a:r>
            <a:r>
              <a:rPr sz="2000" spc="-120" dirty="0">
                <a:latin typeface="Times New Roman"/>
                <a:cs typeface="Times New Roman"/>
              </a:rPr>
              <a:t>,</a:t>
            </a:r>
            <a:r>
              <a:rPr sz="2000" spc="-120" dirty="0">
                <a:latin typeface="Arial Black"/>
                <a:cs typeface="Arial Black"/>
              </a:rPr>
              <a:t>𝑦</a:t>
            </a:r>
            <a:r>
              <a:rPr sz="2175" spc="-179" baseline="-15325" dirty="0">
                <a:latin typeface="Arial Black"/>
                <a:cs typeface="Arial Black"/>
              </a:rPr>
              <a:t>𝑛</a:t>
            </a:r>
            <a:r>
              <a:rPr sz="2000" spc="-120" dirty="0">
                <a:latin typeface="Times New Roman"/>
                <a:cs typeface="Times New Roman"/>
              </a:rPr>
              <a:t>)</a:t>
            </a:r>
            <a:endParaRPr sz="2000">
              <a:latin typeface="Times New Roman"/>
              <a:cs typeface="Times New Roman"/>
            </a:endParaRPr>
          </a:p>
          <a:p>
            <a:pPr marL="7614284">
              <a:lnSpc>
                <a:spcPct val="100000"/>
              </a:lnSpc>
              <a:spcBef>
                <a:spcPts val="555"/>
              </a:spcBef>
            </a:pPr>
            <a:r>
              <a:rPr sz="1800" spc="-1115" dirty="0">
                <a:latin typeface="Arial Black"/>
                <a:cs typeface="Arial Black"/>
              </a:rPr>
              <a:t>𝑦</a:t>
            </a:r>
            <a:r>
              <a:rPr sz="1800" spc="665" dirty="0">
                <a:latin typeface="Arial Black"/>
                <a:cs typeface="Arial Black"/>
              </a:rPr>
              <a:t> </a:t>
            </a:r>
            <a:r>
              <a:rPr sz="1800" spc="155" dirty="0">
                <a:latin typeface="Arial Black"/>
                <a:cs typeface="Arial Black"/>
              </a:rPr>
              <a:t>= </a:t>
            </a:r>
            <a:r>
              <a:rPr sz="1800" spc="-165" dirty="0">
                <a:latin typeface="Arial Black"/>
                <a:cs typeface="Arial Black"/>
              </a:rPr>
              <a:t>𝑏</a:t>
            </a:r>
            <a:r>
              <a:rPr sz="1950" spc="-247" baseline="-14957" dirty="0">
                <a:latin typeface="Arial Black"/>
                <a:cs typeface="Arial Black"/>
              </a:rPr>
              <a:t>0</a:t>
            </a:r>
            <a:r>
              <a:rPr sz="1800" spc="-165" dirty="0">
                <a:latin typeface="Times New Roman"/>
                <a:cs typeface="Times New Roman"/>
              </a:rPr>
              <a:t>+</a:t>
            </a:r>
            <a:r>
              <a:rPr sz="1800" spc="-165" dirty="0">
                <a:latin typeface="Arial Black"/>
                <a:cs typeface="Arial Black"/>
              </a:rPr>
              <a:t>𝑏</a:t>
            </a:r>
            <a:r>
              <a:rPr sz="1950" spc="-247" baseline="-14957" dirty="0">
                <a:latin typeface="Arial Black"/>
                <a:cs typeface="Arial Black"/>
              </a:rPr>
              <a:t>1</a:t>
            </a:r>
            <a:r>
              <a:rPr sz="1800" spc="-165" dirty="0">
                <a:latin typeface="Times New Roman"/>
                <a:cs typeface="Times New Roman"/>
              </a:rPr>
              <a:t>x </a:t>
            </a:r>
            <a:r>
              <a:rPr sz="1800" dirty="0">
                <a:latin typeface="Times New Roman"/>
                <a:cs typeface="Times New Roman"/>
              </a:rPr>
              <a:t>+</a:t>
            </a:r>
            <a:r>
              <a:rPr sz="1800" spc="-135" dirty="0">
                <a:latin typeface="Times New Roman"/>
                <a:cs typeface="Times New Roman"/>
              </a:rPr>
              <a:t> </a:t>
            </a:r>
            <a:r>
              <a:rPr sz="1800" spc="-830" dirty="0">
                <a:latin typeface="Times New Roman"/>
                <a:cs typeface="Times New Roman"/>
              </a:rPr>
              <a:t>ɛ</a:t>
            </a:r>
            <a:endParaRPr sz="1800">
              <a:latin typeface="Times New Roman"/>
              <a:cs typeface="Times New Roman"/>
            </a:endParaRPr>
          </a:p>
        </p:txBody>
      </p:sp>
      <p:grpSp>
        <p:nvGrpSpPr>
          <p:cNvPr id="27" name="object 27"/>
          <p:cNvGrpSpPr/>
          <p:nvPr/>
        </p:nvGrpSpPr>
        <p:grpSpPr>
          <a:xfrm>
            <a:off x="6465189" y="3386328"/>
            <a:ext cx="3078480" cy="3044825"/>
            <a:chOff x="6465189" y="3386328"/>
            <a:chExt cx="3078480" cy="3044825"/>
          </a:xfrm>
        </p:grpSpPr>
        <p:sp>
          <p:nvSpPr>
            <p:cNvPr id="28" name="object 28"/>
            <p:cNvSpPr/>
            <p:nvPr/>
          </p:nvSpPr>
          <p:spPr>
            <a:xfrm>
              <a:off x="7609332" y="4648200"/>
              <a:ext cx="123444" cy="123444"/>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7897368" y="4936236"/>
              <a:ext cx="123444" cy="123444"/>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7717536" y="5620512"/>
              <a:ext cx="123444" cy="123443"/>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8366760" y="4503420"/>
              <a:ext cx="123444" cy="123444"/>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7106412" y="5657088"/>
              <a:ext cx="123444" cy="123443"/>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8005572" y="4611624"/>
              <a:ext cx="123444" cy="105156"/>
            </a:xfrm>
            <a:prstGeom prst="rect">
              <a:avLst/>
            </a:prstGeom>
            <a:blipFill>
              <a:blip r:embed="rId5" cstate="print"/>
              <a:stretch>
                <a:fillRect/>
              </a:stretch>
            </a:blipFill>
          </p:spPr>
          <p:txBody>
            <a:bodyPr wrap="square" lIns="0" tIns="0" rIns="0" bIns="0" rtlCol="0"/>
            <a:lstStyle/>
            <a:p>
              <a:endParaRPr/>
            </a:p>
          </p:txBody>
        </p:sp>
        <p:sp>
          <p:nvSpPr>
            <p:cNvPr id="34" name="object 34"/>
            <p:cNvSpPr/>
            <p:nvPr/>
          </p:nvSpPr>
          <p:spPr>
            <a:xfrm>
              <a:off x="7321296" y="5295900"/>
              <a:ext cx="123444" cy="123443"/>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8293608" y="4180332"/>
              <a:ext cx="123444" cy="123444"/>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8438388" y="4215384"/>
              <a:ext cx="123444" cy="123444"/>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8150352" y="5187696"/>
              <a:ext cx="123444" cy="123444"/>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8906256" y="3927348"/>
              <a:ext cx="123444" cy="123444"/>
            </a:xfrm>
            <a:prstGeom prst="rect">
              <a:avLst/>
            </a:prstGeom>
            <a:blipFill>
              <a:blip r:embed="rId2" cstate="print"/>
              <a:stretch>
                <a:fillRect/>
              </a:stretch>
            </a:blipFill>
          </p:spPr>
          <p:txBody>
            <a:bodyPr wrap="square" lIns="0" tIns="0" rIns="0" bIns="0" rtlCol="0"/>
            <a:lstStyle/>
            <a:p>
              <a:endParaRPr/>
            </a:p>
          </p:txBody>
        </p:sp>
        <p:sp>
          <p:nvSpPr>
            <p:cNvPr id="39" name="object 39"/>
            <p:cNvSpPr/>
            <p:nvPr/>
          </p:nvSpPr>
          <p:spPr>
            <a:xfrm>
              <a:off x="8616696" y="4828032"/>
              <a:ext cx="123444" cy="123444"/>
            </a:xfrm>
            <a:prstGeom prst="rect">
              <a:avLst/>
            </a:prstGeom>
            <a:blipFill>
              <a:blip r:embed="rId2" cstate="print"/>
              <a:stretch>
                <a:fillRect/>
              </a:stretch>
            </a:blipFill>
          </p:spPr>
          <p:txBody>
            <a:bodyPr wrap="square" lIns="0" tIns="0" rIns="0" bIns="0" rtlCol="0"/>
            <a:lstStyle/>
            <a:p>
              <a:endParaRPr/>
            </a:p>
          </p:txBody>
        </p:sp>
        <p:sp>
          <p:nvSpPr>
            <p:cNvPr id="40" name="object 40"/>
            <p:cNvSpPr/>
            <p:nvPr/>
          </p:nvSpPr>
          <p:spPr>
            <a:xfrm>
              <a:off x="8653272" y="4035552"/>
              <a:ext cx="97535" cy="123444"/>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8724900" y="3782568"/>
              <a:ext cx="123444" cy="123444"/>
            </a:xfrm>
            <a:prstGeom prst="rect">
              <a:avLst/>
            </a:prstGeom>
            <a:blipFill>
              <a:blip r:embed="rId2" cstate="print"/>
              <a:stretch>
                <a:fillRect/>
              </a:stretch>
            </a:blipFill>
          </p:spPr>
          <p:txBody>
            <a:bodyPr wrap="square" lIns="0" tIns="0" rIns="0" bIns="0" rtlCol="0"/>
            <a:lstStyle/>
            <a:p>
              <a:endParaRPr/>
            </a:p>
          </p:txBody>
        </p:sp>
        <p:sp>
          <p:nvSpPr>
            <p:cNvPr id="42" name="object 42"/>
            <p:cNvSpPr/>
            <p:nvPr/>
          </p:nvSpPr>
          <p:spPr>
            <a:xfrm>
              <a:off x="8798052" y="4323588"/>
              <a:ext cx="123444" cy="123444"/>
            </a:xfrm>
            <a:prstGeom prst="rect">
              <a:avLst/>
            </a:prstGeom>
            <a:blipFill>
              <a:blip r:embed="rId2" cstate="print"/>
              <a:stretch>
                <a:fillRect/>
              </a:stretch>
            </a:blipFill>
          </p:spPr>
          <p:txBody>
            <a:bodyPr wrap="square" lIns="0" tIns="0" rIns="0" bIns="0" rtlCol="0"/>
            <a:lstStyle/>
            <a:p>
              <a:endParaRPr/>
            </a:p>
          </p:txBody>
        </p:sp>
        <p:sp>
          <p:nvSpPr>
            <p:cNvPr id="43" name="object 43"/>
            <p:cNvSpPr/>
            <p:nvPr/>
          </p:nvSpPr>
          <p:spPr>
            <a:xfrm>
              <a:off x="6465189" y="3386328"/>
              <a:ext cx="3060065" cy="3044825"/>
            </a:xfrm>
            <a:custGeom>
              <a:avLst/>
              <a:gdLst/>
              <a:ahLst/>
              <a:cxnLst/>
              <a:rect l="l" t="t" r="r" b="b"/>
              <a:pathLst>
                <a:path w="3060065" h="3044825">
                  <a:moveTo>
                    <a:pt x="76200" y="76073"/>
                  </a:moveTo>
                  <a:lnTo>
                    <a:pt x="69837" y="63500"/>
                  </a:lnTo>
                  <a:lnTo>
                    <a:pt x="37706" y="0"/>
                  </a:lnTo>
                  <a:lnTo>
                    <a:pt x="0" y="76327"/>
                  </a:lnTo>
                  <a:lnTo>
                    <a:pt x="30403" y="76238"/>
                  </a:lnTo>
                  <a:lnTo>
                    <a:pt x="43815" y="3000794"/>
                  </a:lnTo>
                  <a:lnTo>
                    <a:pt x="59055" y="3000718"/>
                  </a:lnTo>
                  <a:lnTo>
                    <a:pt x="45643" y="76187"/>
                  </a:lnTo>
                  <a:lnTo>
                    <a:pt x="76200" y="76073"/>
                  </a:lnTo>
                  <a:close/>
                </a:path>
                <a:path w="3060065" h="3044825">
                  <a:moveTo>
                    <a:pt x="3059811" y="3006852"/>
                  </a:moveTo>
                  <a:lnTo>
                    <a:pt x="2983738" y="2968561"/>
                  </a:lnTo>
                  <a:lnTo>
                    <a:pt x="2983636" y="2999041"/>
                  </a:lnTo>
                  <a:lnTo>
                    <a:pt x="60579" y="2991612"/>
                  </a:lnTo>
                  <a:lnTo>
                    <a:pt x="60579" y="3006852"/>
                  </a:lnTo>
                  <a:lnTo>
                    <a:pt x="2983585" y="3014281"/>
                  </a:lnTo>
                  <a:lnTo>
                    <a:pt x="2983484" y="3044761"/>
                  </a:lnTo>
                  <a:lnTo>
                    <a:pt x="3044799" y="3014307"/>
                  </a:lnTo>
                  <a:lnTo>
                    <a:pt x="3059811" y="3006852"/>
                  </a:lnTo>
                  <a:close/>
                </a:path>
              </a:pathLst>
            </a:custGeom>
            <a:solidFill>
              <a:srgbClr val="000000"/>
            </a:solidFill>
          </p:spPr>
          <p:txBody>
            <a:bodyPr wrap="square" lIns="0" tIns="0" rIns="0" bIns="0" rtlCol="0"/>
            <a:lstStyle/>
            <a:p>
              <a:endParaRPr/>
            </a:p>
          </p:txBody>
        </p:sp>
        <p:sp>
          <p:nvSpPr>
            <p:cNvPr id="44" name="object 44"/>
            <p:cNvSpPr/>
            <p:nvPr/>
          </p:nvSpPr>
          <p:spPr>
            <a:xfrm>
              <a:off x="6568440" y="3614928"/>
              <a:ext cx="2956560" cy="2475230"/>
            </a:xfrm>
            <a:custGeom>
              <a:avLst/>
              <a:gdLst/>
              <a:ahLst/>
              <a:cxnLst/>
              <a:rect l="l" t="t" r="r" b="b"/>
              <a:pathLst>
                <a:path w="2956559" h="2475229">
                  <a:moveTo>
                    <a:pt x="0" y="2474976"/>
                  </a:moveTo>
                  <a:lnTo>
                    <a:pt x="2956559" y="0"/>
                  </a:lnTo>
                </a:path>
              </a:pathLst>
            </a:custGeom>
            <a:ln w="36576">
              <a:solidFill>
                <a:srgbClr val="FF0000"/>
              </a:solidFill>
            </a:ln>
          </p:spPr>
          <p:txBody>
            <a:bodyPr wrap="square" lIns="0" tIns="0" rIns="0" bIns="0" rtlCol="0"/>
            <a:lstStyle/>
            <a:p>
              <a:endParaRPr/>
            </a:p>
          </p:txBody>
        </p:sp>
        <p:sp>
          <p:nvSpPr>
            <p:cNvPr id="45" name="object 45"/>
            <p:cNvSpPr/>
            <p:nvPr/>
          </p:nvSpPr>
          <p:spPr>
            <a:xfrm>
              <a:off x="9406128" y="4695444"/>
              <a:ext cx="123444" cy="123444"/>
            </a:xfrm>
            <a:prstGeom prst="rect">
              <a:avLst/>
            </a:prstGeom>
            <a:blipFill>
              <a:blip r:embed="rId2" cstate="print"/>
              <a:stretch>
                <a:fillRect/>
              </a:stretch>
            </a:blipFill>
          </p:spPr>
          <p:txBody>
            <a:bodyPr wrap="square" lIns="0" tIns="0" rIns="0" bIns="0" rtlCol="0"/>
            <a:lstStyle/>
            <a:p>
              <a:endParaRPr/>
            </a:p>
          </p:txBody>
        </p:sp>
      </p:grpSp>
      <p:sp>
        <p:nvSpPr>
          <p:cNvPr id="46" name="object 46"/>
          <p:cNvSpPr/>
          <p:nvPr/>
        </p:nvSpPr>
        <p:spPr>
          <a:xfrm>
            <a:off x="8947404" y="3305555"/>
            <a:ext cx="123444" cy="123444"/>
          </a:xfrm>
          <a:prstGeom prst="rect">
            <a:avLst/>
          </a:prstGeom>
          <a:blipFill>
            <a:blip r:embed="rId2" cstate="print"/>
            <a:stretch>
              <a:fillRect/>
            </a:stretch>
          </a:blipFill>
        </p:spPr>
        <p:txBody>
          <a:bodyPr wrap="square" lIns="0" tIns="0" rIns="0" bIns="0" rtlCol="0"/>
          <a:lstStyle/>
          <a:p>
            <a:endParaRPr/>
          </a:p>
        </p:txBody>
      </p:sp>
      <p:sp>
        <p:nvSpPr>
          <p:cNvPr id="47" name="object 47"/>
          <p:cNvSpPr/>
          <p:nvPr/>
        </p:nvSpPr>
        <p:spPr>
          <a:xfrm>
            <a:off x="9337547" y="3243072"/>
            <a:ext cx="123444" cy="123444"/>
          </a:xfrm>
          <a:prstGeom prst="rect">
            <a:avLst/>
          </a:prstGeom>
          <a:blipFill>
            <a:blip r:embed="rId2" cstate="print"/>
            <a:stretch>
              <a:fillRect/>
            </a:stretch>
          </a:blipFill>
        </p:spPr>
        <p:txBody>
          <a:bodyPr wrap="square" lIns="0" tIns="0" rIns="0" bIns="0" rtlCol="0"/>
          <a:lstStyle/>
          <a:p>
            <a:endParaRPr/>
          </a:p>
        </p:txBody>
      </p:sp>
      <p:sp>
        <p:nvSpPr>
          <p:cNvPr id="48" name="object 48"/>
          <p:cNvSpPr txBox="1"/>
          <p:nvPr/>
        </p:nvSpPr>
        <p:spPr>
          <a:xfrm>
            <a:off x="9912199" y="6298019"/>
            <a:ext cx="225425" cy="563880"/>
          </a:xfrm>
          <a:prstGeom prst="rect">
            <a:avLst/>
          </a:prstGeom>
        </p:spPr>
        <p:txBody>
          <a:bodyPr vert="horz" wrap="square" lIns="0" tIns="16510" rIns="0" bIns="0" rtlCol="0">
            <a:spAutoFit/>
          </a:bodyPr>
          <a:lstStyle/>
          <a:p>
            <a:pPr marL="12700">
              <a:lnSpc>
                <a:spcPct val="100000"/>
              </a:lnSpc>
              <a:spcBef>
                <a:spcPts val="130"/>
              </a:spcBef>
            </a:pPr>
            <a:r>
              <a:rPr sz="3500" i="1" spc="15" dirty="0">
                <a:latin typeface="Times New Roman"/>
                <a:cs typeface="Times New Roman"/>
              </a:rPr>
              <a:t>x</a:t>
            </a:r>
            <a:endParaRPr sz="3500">
              <a:latin typeface="Times New Roman"/>
              <a:cs typeface="Times New Roman"/>
            </a:endParaRPr>
          </a:p>
        </p:txBody>
      </p:sp>
      <p:sp>
        <p:nvSpPr>
          <p:cNvPr id="49" name="object 49"/>
          <p:cNvSpPr txBox="1"/>
          <p:nvPr/>
        </p:nvSpPr>
        <p:spPr>
          <a:xfrm>
            <a:off x="6105124" y="2503915"/>
            <a:ext cx="225425" cy="567055"/>
          </a:xfrm>
          <a:prstGeom prst="rect">
            <a:avLst/>
          </a:prstGeom>
        </p:spPr>
        <p:txBody>
          <a:bodyPr vert="horz" wrap="square" lIns="0" tIns="12700" rIns="0" bIns="0" rtlCol="0">
            <a:spAutoFit/>
          </a:bodyPr>
          <a:lstStyle/>
          <a:p>
            <a:pPr marL="12700">
              <a:lnSpc>
                <a:spcPct val="100000"/>
              </a:lnSpc>
              <a:spcBef>
                <a:spcPts val="100"/>
              </a:spcBef>
            </a:pPr>
            <a:r>
              <a:rPr sz="3550" i="1" spc="-5" dirty="0">
                <a:latin typeface="Times New Roman"/>
                <a:cs typeface="Times New Roman"/>
              </a:rPr>
              <a:t>y</a:t>
            </a:r>
            <a:endParaRPr sz="3550">
              <a:latin typeface="Times New Roman"/>
              <a:cs typeface="Times New Roman"/>
            </a:endParaRPr>
          </a:p>
        </p:txBody>
      </p:sp>
      <p:sp>
        <p:nvSpPr>
          <p:cNvPr id="52" name="object 52"/>
          <p:cNvSpPr txBox="1">
            <a:spLocks noGrp="1"/>
          </p:cNvSpPr>
          <p:nvPr>
            <p:ph type="title"/>
          </p:nvPr>
        </p:nvSpPr>
        <p:spPr>
          <a:xfrm>
            <a:off x="688340" y="687069"/>
            <a:ext cx="8498840" cy="635000"/>
          </a:xfrm>
          <a:prstGeom prst="rect">
            <a:avLst/>
          </a:prstGeom>
        </p:spPr>
        <p:txBody>
          <a:bodyPr vert="horz" wrap="square" lIns="0" tIns="12065" rIns="0" bIns="0" rtlCol="0">
            <a:spAutoFit/>
          </a:bodyPr>
          <a:lstStyle/>
          <a:p>
            <a:pPr marL="12700">
              <a:lnSpc>
                <a:spcPct val="100000"/>
              </a:lnSpc>
              <a:spcBef>
                <a:spcPts val="95"/>
              </a:spcBef>
            </a:pPr>
            <a:r>
              <a:rPr sz="4000" spc="-50" dirty="0"/>
              <a:t>Least </a:t>
            </a:r>
            <a:r>
              <a:rPr sz="4000" spc="-65" dirty="0"/>
              <a:t>Square </a:t>
            </a:r>
            <a:r>
              <a:rPr sz="4000" spc="-60" dirty="0"/>
              <a:t>Estimation </a:t>
            </a:r>
            <a:r>
              <a:rPr sz="4000" spc="-45" dirty="0"/>
              <a:t>for</a:t>
            </a:r>
            <a:r>
              <a:rPr sz="4000" spc="-395" dirty="0"/>
              <a:t> </a:t>
            </a:r>
            <a:r>
              <a:rPr sz="4000" spc="-60" dirty="0"/>
              <a:t>Parameters</a:t>
            </a:r>
            <a:endParaRPr sz="4000"/>
          </a:p>
        </p:txBody>
      </p:sp>
      <p:sp>
        <p:nvSpPr>
          <p:cNvPr id="53" name="object 53"/>
          <p:cNvSpPr txBox="1"/>
          <p:nvPr/>
        </p:nvSpPr>
        <p:spPr>
          <a:xfrm>
            <a:off x="2973577" y="3357498"/>
            <a:ext cx="476884" cy="299720"/>
          </a:xfrm>
          <a:prstGeom prst="rect">
            <a:avLst/>
          </a:prstGeom>
        </p:spPr>
        <p:txBody>
          <a:bodyPr vert="horz" wrap="square" lIns="0" tIns="0" rIns="0" bIns="0" rtlCol="0">
            <a:spAutoFit/>
          </a:bodyPr>
          <a:lstStyle/>
          <a:p>
            <a:pPr>
              <a:lnSpc>
                <a:spcPct val="100000"/>
              </a:lnSpc>
            </a:pPr>
            <a:endParaRPr sz="1650">
              <a:latin typeface="Times New Roman"/>
              <a:cs typeface="Times New Roman"/>
            </a:endParaRPr>
          </a:p>
          <a:p>
            <a:pPr>
              <a:lnSpc>
                <a:spcPct val="100000"/>
              </a:lnSpc>
              <a:tabLst>
                <a:tab pos="336550" algn="l"/>
              </a:tabLst>
            </a:pPr>
            <a:r>
              <a:rPr sz="1800" spc="395" dirty="0">
                <a:latin typeface="Arial Black"/>
                <a:cs typeface="Arial Black"/>
              </a:rPr>
              <a:t> 	 </a:t>
            </a:r>
            <a:endParaRPr sz="1800">
              <a:latin typeface="Arial Black"/>
              <a:cs typeface="Arial Black"/>
            </a:endParaRPr>
          </a:p>
        </p:txBody>
      </p:sp>
      <p:sp>
        <p:nvSpPr>
          <p:cNvPr id="54" name="object 54"/>
          <p:cNvSpPr txBox="1"/>
          <p:nvPr/>
        </p:nvSpPr>
        <p:spPr>
          <a:xfrm>
            <a:off x="2578861" y="3541903"/>
            <a:ext cx="1067435" cy="208279"/>
          </a:xfrm>
          <a:prstGeom prst="rect">
            <a:avLst/>
          </a:prstGeom>
        </p:spPr>
        <p:txBody>
          <a:bodyPr vert="horz" wrap="square" lIns="0" tIns="12700" rIns="0" bIns="0" rtlCol="0">
            <a:spAutoFit/>
          </a:bodyPr>
          <a:lstStyle/>
          <a:p>
            <a:pPr>
              <a:lnSpc>
                <a:spcPct val="100000"/>
              </a:lnSpc>
              <a:spcBef>
                <a:spcPts val="100"/>
              </a:spcBef>
              <a:tabLst>
                <a:tab pos="476884" algn="l"/>
                <a:tab pos="813435" algn="l"/>
              </a:tabLst>
            </a:pPr>
            <a:r>
              <a:rPr sz="1200" spc="-520" dirty="0">
                <a:latin typeface="Arial Black"/>
                <a:cs typeface="Arial Black"/>
              </a:rPr>
              <a:t>𝑖	</a:t>
            </a:r>
            <a:r>
              <a:rPr sz="1200" spc="-140" dirty="0">
                <a:latin typeface="Arial Black"/>
                <a:cs typeface="Arial Black"/>
              </a:rPr>
              <a:t>0	1</a:t>
            </a:r>
            <a:r>
              <a:rPr sz="1200" spc="-114" dirty="0">
                <a:latin typeface="Arial Black"/>
                <a:cs typeface="Arial Black"/>
              </a:rPr>
              <a:t> </a:t>
            </a:r>
            <a:r>
              <a:rPr sz="1200" dirty="0">
                <a:latin typeface="Times New Roman"/>
                <a:cs typeface="Times New Roman"/>
              </a:rPr>
              <a:t>i</a:t>
            </a:r>
            <a:endParaRPr sz="1200">
              <a:latin typeface="Times New Roman"/>
              <a:cs typeface="Times New Roman"/>
            </a:endParaRPr>
          </a:p>
        </p:txBody>
      </p:sp>
      <p:sp>
        <p:nvSpPr>
          <p:cNvPr id="55" name="object 55"/>
          <p:cNvSpPr txBox="1"/>
          <p:nvPr/>
        </p:nvSpPr>
        <p:spPr>
          <a:xfrm>
            <a:off x="2446273" y="3409315"/>
            <a:ext cx="1518920" cy="299720"/>
          </a:xfrm>
          <a:prstGeom prst="rect">
            <a:avLst/>
          </a:prstGeom>
        </p:spPr>
        <p:txBody>
          <a:bodyPr vert="horz" wrap="square" lIns="0" tIns="12700" rIns="0" bIns="0" rtlCol="0">
            <a:spAutoFit/>
          </a:bodyPr>
          <a:lstStyle/>
          <a:p>
            <a:pPr>
              <a:lnSpc>
                <a:spcPct val="100000"/>
              </a:lnSpc>
              <a:spcBef>
                <a:spcPts val="100"/>
              </a:spcBef>
              <a:tabLst>
                <a:tab pos="250825" algn="l"/>
              </a:tabLst>
            </a:pPr>
            <a:r>
              <a:rPr sz="1800" spc="-1115" dirty="0">
                <a:latin typeface="Arial Black"/>
                <a:cs typeface="Arial Black"/>
              </a:rPr>
              <a:t>𝑦	</a:t>
            </a:r>
            <a:r>
              <a:rPr sz="1800" spc="155" dirty="0">
                <a:latin typeface="Arial Black"/>
                <a:cs typeface="Arial Black"/>
              </a:rPr>
              <a:t>= </a:t>
            </a:r>
            <a:r>
              <a:rPr sz="1800" spc="-380" dirty="0">
                <a:latin typeface="Arial Black"/>
                <a:cs typeface="Arial Black"/>
              </a:rPr>
              <a:t>𝑏 </a:t>
            </a:r>
            <a:r>
              <a:rPr sz="1800" spc="-190" dirty="0">
                <a:latin typeface="Times New Roman"/>
                <a:cs typeface="Times New Roman"/>
              </a:rPr>
              <a:t>+</a:t>
            </a:r>
            <a:r>
              <a:rPr sz="1800" spc="-190" dirty="0">
                <a:latin typeface="Arial Black"/>
                <a:cs typeface="Arial Black"/>
              </a:rPr>
              <a:t>𝑏 </a:t>
            </a:r>
            <a:r>
              <a:rPr sz="1800" dirty="0">
                <a:latin typeface="Times New Roman"/>
                <a:cs typeface="Times New Roman"/>
              </a:rPr>
              <a:t>x +</a:t>
            </a:r>
            <a:r>
              <a:rPr sz="1800" spc="65" dirty="0">
                <a:latin typeface="Times New Roman"/>
                <a:cs typeface="Times New Roman"/>
              </a:rPr>
              <a:t> </a:t>
            </a:r>
            <a:r>
              <a:rPr sz="1800" spc="-975" dirty="0">
                <a:latin typeface="Times New Roman"/>
                <a:cs typeface="Times New Roman"/>
              </a:rPr>
              <a:t>ɛ</a:t>
            </a:r>
            <a:endParaRPr sz="1800">
              <a:latin typeface="Times New Roman"/>
              <a:cs typeface="Times New Roman"/>
            </a:endParaRPr>
          </a:p>
        </p:txBody>
      </p:sp>
      <p:sp>
        <p:nvSpPr>
          <p:cNvPr id="56" name="object 56"/>
          <p:cNvSpPr txBox="1"/>
          <p:nvPr/>
        </p:nvSpPr>
        <p:spPr>
          <a:xfrm>
            <a:off x="3951985" y="3541903"/>
            <a:ext cx="55244" cy="208279"/>
          </a:xfrm>
          <a:prstGeom prst="rect">
            <a:avLst/>
          </a:prstGeom>
        </p:spPr>
        <p:txBody>
          <a:bodyPr vert="horz" wrap="square" lIns="0" tIns="12700" rIns="0" bIns="0" rtlCol="0">
            <a:spAutoFit/>
          </a:bodyPr>
          <a:lstStyle/>
          <a:p>
            <a:pPr>
              <a:lnSpc>
                <a:spcPct val="100000"/>
              </a:lnSpc>
              <a:spcBef>
                <a:spcPts val="100"/>
              </a:spcBef>
            </a:pPr>
            <a:r>
              <a:rPr sz="1200" dirty="0">
                <a:latin typeface="Times New Roman"/>
                <a:cs typeface="Times New Roman"/>
              </a:rPr>
              <a:t>i</a:t>
            </a:r>
            <a:endParaRPr sz="1200">
              <a:latin typeface="Times New Roman"/>
              <a:cs typeface="Times New Roman"/>
            </a:endParaRPr>
          </a:p>
        </p:txBody>
      </p:sp>
    </p:spTree>
    <p:extLst>
      <p:ext uri="{BB962C8B-B14F-4D97-AF65-F5344CB8AC3E}">
        <p14:creationId xmlns:p14="http://schemas.microsoft.com/office/powerpoint/2010/main" val="38112773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8963" y="2176798"/>
            <a:ext cx="5600700" cy="4152900"/>
          </a:xfrm>
          <a:prstGeom prst="rect">
            <a:avLst/>
          </a:prstGeom>
        </p:spPr>
      </p:pic>
      <p:sp>
        <p:nvSpPr>
          <p:cNvPr id="2" name="Title 1"/>
          <p:cNvSpPr>
            <a:spLocks noGrp="1"/>
          </p:cNvSpPr>
          <p:nvPr>
            <p:ph type="title"/>
          </p:nvPr>
        </p:nvSpPr>
        <p:spPr/>
        <p:txBody>
          <a:bodyPr>
            <a:normAutofit/>
          </a:bodyPr>
          <a:lstStyle/>
          <a:p>
            <a:r>
              <a:rPr lang="en-US" dirty="0"/>
              <a:t>Calculate linear regression </a:t>
            </a:r>
            <a:r>
              <a:rPr lang="en-US" dirty="0" smtClean="0"/>
              <a:t>(using </a:t>
            </a:r>
            <a:r>
              <a:rPr lang="en-US" dirty="0"/>
              <a:t>least square </a:t>
            </a:r>
            <a:r>
              <a:rPr lang="en-US" dirty="0" smtClean="0"/>
              <a:t>method)</a:t>
            </a:r>
            <a:endParaRPr lang="en-US" dirty="0"/>
          </a:p>
        </p:txBody>
      </p:sp>
      <p:graphicFrame>
        <p:nvGraphicFramePr>
          <p:cNvPr id="4" name="Table 3"/>
          <p:cNvGraphicFramePr>
            <a:graphicFrameLocks noGrp="1"/>
          </p:cNvGraphicFramePr>
          <p:nvPr>
            <p:extLst/>
          </p:nvPr>
        </p:nvGraphicFramePr>
        <p:xfrm>
          <a:off x="6719911" y="2028208"/>
          <a:ext cx="4793802" cy="2225040"/>
        </p:xfrm>
        <a:graphic>
          <a:graphicData uri="http://schemas.openxmlformats.org/drawingml/2006/table">
            <a:tbl>
              <a:tblPr firstRow="1" bandRow="1">
                <a:tableStyleId>{5C22544A-7EE6-4342-B048-85BDC9FD1C3A}</a:tableStyleId>
              </a:tblPr>
              <a:tblGrid>
                <a:gridCol w="2396901"/>
                <a:gridCol w="23969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r h="370840">
                <a:tc>
                  <a:txBody>
                    <a:bodyPr/>
                    <a:lstStyle/>
                    <a:p>
                      <a:r>
                        <a:rPr lang="en-US" dirty="0" smtClean="0"/>
                        <a:t>2</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5</a:t>
                      </a:r>
                      <a:endParaRPr lang="en-US" dirty="0"/>
                    </a:p>
                  </a:txBody>
                  <a:tcPr/>
                </a:tc>
              </a:tr>
              <a:tr h="370840">
                <a:tc>
                  <a:txBody>
                    <a:bodyPr/>
                    <a:lstStyle/>
                    <a:p>
                      <a:r>
                        <a:rPr lang="en-US" dirty="0" smtClean="0"/>
                        <a:t>4</a:t>
                      </a:r>
                      <a:endParaRPr lang="en-US" dirty="0"/>
                    </a:p>
                  </a:txBody>
                  <a:tcPr/>
                </a:tc>
                <a:tc>
                  <a:txBody>
                    <a:bodyPr/>
                    <a:lstStyle/>
                    <a:p>
                      <a:r>
                        <a:rPr lang="en-US" dirty="0" smtClean="0"/>
                        <a:t>6</a:t>
                      </a:r>
                      <a:endParaRPr lang="en-US" dirty="0"/>
                    </a:p>
                  </a:txBody>
                  <a:tcPr/>
                </a:tc>
              </a:tr>
              <a:tr h="370840">
                <a:tc>
                  <a:txBody>
                    <a:bodyPr/>
                    <a:lstStyle/>
                    <a:p>
                      <a:r>
                        <a:rPr lang="en-US" dirty="0" smtClean="0"/>
                        <a:t>5</a:t>
                      </a:r>
                      <a:endParaRPr lang="en-US" dirty="0"/>
                    </a:p>
                  </a:txBody>
                  <a:tcPr/>
                </a:tc>
                <a:tc>
                  <a:txBody>
                    <a:bodyPr/>
                    <a:lstStyle/>
                    <a:p>
                      <a:r>
                        <a:rPr lang="en-US" dirty="0" smtClean="0"/>
                        <a:t>7</a:t>
                      </a:r>
                      <a:endParaRPr lang="en-US" dirty="0"/>
                    </a:p>
                  </a:txBody>
                  <a:tcPr/>
                </a:tc>
              </a:tr>
            </a:tbl>
          </a:graphicData>
        </a:graphic>
      </p:graphicFrame>
    </p:spTree>
    <p:extLst>
      <p:ext uri="{BB962C8B-B14F-4D97-AF65-F5344CB8AC3E}">
        <p14:creationId xmlns:p14="http://schemas.microsoft.com/office/powerpoint/2010/main" val="26565858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t>
            </a:r>
            <a:r>
              <a:rPr lang="en-US" dirty="0" smtClean="0"/>
              <a:t>alculate </a:t>
            </a:r>
            <a:r>
              <a:rPr lang="en-US" dirty="0"/>
              <a:t>linear regression using least square </a:t>
            </a:r>
            <a:r>
              <a:rPr lang="en-US" dirty="0" smtClean="0"/>
              <a:t>method (</a:t>
            </a:r>
            <a:r>
              <a:rPr lang="en-US" dirty="0"/>
              <a:t>minimize the distance between the </a:t>
            </a:r>
            <a:r>
              <a:rPr lang="en-US" dirty="0" smtClean="0"/>
              <a:t>errors</a:t>
            </a:r>
            <a:r>
              <a:rPr lang="en-US" dirty="0"/>
              <a:t>)</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485028"/>
            <a:ext cx="10778544" cy="4782087"/>
          </a:xfrm>
          <a:prstGeom prst="rect">
            <a:avLst/>
          </a:prstGeom>
        </p:spPr>
      </p:pic>
    </p:spTree>
    <p:extLst>
      <p:ext uri="{BB962C8B-B14F-4D97-AF65-F5344CB8AC3E}">
        <p14:creationId xmlns:p14="http://schemas.microsoft.com/office/powerpoint/2010/main" val="20095194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i="1" dirty="0" err="1">
                <a:solidFill>
                  <a:srgbClr val="C00000"/>
                </a:solidFill>
              </a:rPr>
              <a:t>Numpy</a:t>
            </a:r>
            <a:endParaRPr lang="en-US" b="1" i="1" dirty="0">
              <a:solidFill>
                <a:srgbClr val="C00000"/>
              </a:solidFill>
            </a:endParaRPr>
          </a:p>
        </p:txBody>
      </p:sp>
      <p:sp>
        <p:nvSpPr>
          <p:cNvPr id="3" name="Content Placeholder 2"/>
          <p:cNvSpPr>
            <a:spLocks noGrp="1"/>
          </p:cNvSpPr>
          <p:nvPr>
            <p:ph idx="1"/>
          </p:nvPr>
        </p:nvSpPr>
        <p:spPr>
          <a:xfrm>
            <a:off x="3684494" y="497541"/>
            <a:ext cx="7669306" cy="5679422"/>
          </a:xfrm>
        </p:spPr>
        <p:txBody>
          <a:bodyPr>
            <a:normAutofit fontScale="92500" lnSpcReduction="10000"/>
          </a:bodyPr>
          <a:lstStyle/>
          <a:p>
            <a:pPr algn="just"/>
            <a:r>
              <a:rPr lang="en-US" dirty="0"/>
              <a:t>Array in </a:t>
            </a:r>
            <a:r>
              <a:rPr lang="en-US" dirty="0" err="1"/>
              <a:t>Numpy</a:t>
            </a:r>
            <a:r>
              <a:rPr lang="en-US" dirty="0"/>
              <a:t> is a table of elements (usually numbers), all of the same type, indexed by a tuple of positive integers. </a:t>
            </a:r>
            <a:endParaRPr lang="en-US" dirty="0" smtClean="0"/>
          </a:p>
          <a:p>
            <a:pPr algn="just"/>
            <a:endParaRPr lang="en-US" dirty="0"/>
          </a:p>
          <a:p>
            <a:pPr algn="just"/>
            <a:r>
              <a:rPr lang="en-US" dirty="0" smtClean="0"/>
              <a:t>In </a:t>
            </a:r>
            <a:r>
              <a:rPr lang="en-US" dirty="0" err="1"/>
              <a:t>Numpy</a:t>
            </a:r>
            <a:r>
              <a:rPr lang="en-US" dirty="0"/>
              <a:t>, number of dimensions of the array is called rank of the </a:t>
            </a:r>
            <a:r>
              <a:rPr lang="en-US" dirty="0" err="1"/>
              <a:t>array.A</a:t>
            </a:r>
            <a:r>
              <a:rPr lang="en-US" dirty="0"/>
              <a:t> tuple of integers giving the size of the array along each dimension is known as shape of the array. </a:t>
            </a:r>
            <a:endParaRPr lang="en-US" dirty="0" smtClean="0"/>
          </a:p>
          <a:p>
            <a:pPr algn="just"/>
            <a:endParaRPr lang="en-US" dirty="0"/>
          </a:p>
          <a:p>
            <a:pPr algn="just"/>
            <a:r>
              <a:rPr lang="en-US" dirty="0" smtClean="0"/>
              <a:t>An </a:t>
            </a:r>
            <a:r>
              <a:rPr lang="en-US" dirty="0"/>
              <a:t>array class in </a:t>
            </a:r>
            <a:r>
              <a:rPr lang="en-US" dirty="0" err="1"/>
              <a:t>Numpy</a:t>
            </a:r>
            <a:r>
              <a:rPr lang="en-US" dirty="0"/>
              <a:t> is called as </a:t>
            </a:r>
            <a:r>
              <a:rPr lang="en-US" b="1" dirty="0" err="1"/>
              <a:t>ndarray</a:t>
            </a:r>
            <a:r>
              <a:rPr lang="en-US" dirty="0"/>
              <a:t>. </a:t>
            </a:r>
            <a:endParaRPr lang="en-US" dirty="0" smtClean="0"/>
          </a:p>
          <a:p>
            <a:pPr algn="just"/>
            <a:endParaRPr lang="en-US" dirty="0"/>
          </a:p>
          <a:p>
            <a:pPr algn="just"/>
            <a:r>
              <a:rPr lang="en-US" dirty="0" smtClean="0"/>
              <a:t>Elements </a:t>
            </a:r>
            <a:r>
              <a:rPr lang="en-US" dirty="0"/>
              <a:t>in </a:t>
            </a:r>
            <a:r>
              <a:rPr lang="en-US" dirty="0" err="1"/>
              <a:t>Numpy</a:t>
            </a:r>
            <a:r>
              <a:rPr lang="en-US" dirty="0"/>
              <a:t> arrays are accessed by using square brackets and can be initialized by using nested Python Lists.</a:t>
            </a:r>
          </a:p>
        </p:txBody>
      </p:sp>
    </p:spTree>
    <p:extLst>
      <p:ext uri="{BB962C8B-B14F-4D97-AF65-F5344CB8AC3E}">
        <p14:creationId xmlns:p14="http://schemas.microsoft.com/office/powerpoint/2010/main" val="42326377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from the x value to the mean for all observations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1825625"/>
            <a:ext cx="10515601" cy="4351338"/>
          </a:xfrm>
          <a:prstGeom prst="rect">
            <a:avLst/>
          </a:prstGeom>
        </p:spPr>
      </p:pic>
    </p:spTree>
    <p:extLst>
      <p:ext uri="{BB962C8B-B14F-4D97-AF65-F5344CB8AC3E}">
        <p14:creationId xmlns:p14="http://schemas.microsoft.com/office/powerpoint/2010/main" val="30868400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from the y value to the mean for all observations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838200" y="1690687"/>
            <a:ext cx="10515600" cy="4607081"/>
          </a:xfrm>
          <a:prstGeom prst="rect">
            <a:avLst/>
          </a:prstGeom>
        </p:spPr>
      </p:pic>
    </p:spTree>
    <p:extLst>
      <p:ext uri="{BB962C8B-B14F-4D97-AF65-F5344CB8AC3E}">
        <p14:creationId xmlns:p14="http://schemas.microsoft.com/office/powerpoint/2010/main" val="3484136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Distance from the x and y value to the mean for all observations</a:t>
            </a:r>
            <a:endParaRPr lang="en-US" dirty="0"/>
          </a:p>
        </p:txBody>
      </p:sp>
      <p:pic>
        <p:nvPicPr>
          <p:cNvPr id="4" name="Picture 3"/>
          <p:cNvPicPr>
            <a:picLocks noChangeAspect="1"/>
          </p:cNvPicPr>
          <p:nvPr/>
        </p:nvPicPr>
        <p:blipFill>
          <a:blip r:embed="rId2"/>
          <a:stretch>
            <a:fillRect/>
          </a:stretch>
        </p:blipFill>
        <p:spPr>
          <a:xfrm>
            <a:off x="0" y="1993051"/>
            <a:ext cx="6567152" cy="4351338"/>
          </a:xfrm>
          <a:prstGeom prst="rect">
            <a:avLst/>
          </a:prstGeom>
        </p:spPr>
      </p:pic>
      <p:pic>
        <p:nvPicPr>
          <p:cNvPr id="6" name="Content Placeholder 5"/>
          <p:cNvPicPr>
            <a:picLocks noGrp="1" noChangeAspect="1"/>
          </p:cNvPicPr>
          <p:nvPr>
            <p:ph idx="1"/>
          </p:nvPr>
        </p:nvPicPr>
        <p:blipFill>
          <a:blip r:embed="rId3"/>
          <a:stretch>
            <a:fillRect/>
          </a:stretch>
        </p:blipFill>
        <p:spPr>
          <a:xfrm>
            <a:off x="7806073" y="834722"/>
            <a:ext cx="4385927" cy="2539543"/>
          </a:xfrm>
          <a:prstGeom prst="rect">
            <a:avLst/>
          </a:prstGeom>
        </p:spPr>
      </p:pic>
      <p:pic>
        <p:nvPicPr>
          <p:cNvPr id="7" name="Picture 6"/>
          <p:cNvPicPr>
            <a:picLocks noChangeAspect="1"/>
          </p:cNvPicPr>
          <p:nvPr/>
        </p:nvPicPr>
        <p:blipFill>
          <a:blip r:embed="rId4"/>
          <a:stretch>
            <a:fillRect/>
          </a:stretch>
        </p:blipFill>
        <p:spPr>
          <a:xfrm>
            <a:off x="7806072" y="3522373"/>
            <a:ext cx="4385927" cy="3335627"/>
          </a:xfrm>
          <a:prstGeom prst="rect">
            <a:avLst/>
          </a:prstGeom>
        </p:spPr>
      </p:pic>
    </p:spTree>
    <p:extLst>
      <p:ext uri="{BB962C8B-B14F-4D97-AF65-F5344CB8AC3E}">
        <p14:creationId xmlns:p14="http://schemas.microsoft.com/office/powerpoint/2010/main" val="40504230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calculate b</a:t>
            </a:r>
            <a:r>
              <a:rPr lang="en-US" baseline="-25000" dirty="0" smtClean="0"/>
              <a:t>1</a:t>
            </a:r>
            <a:endParaRPr lang="en-US" baseline="-250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690688"/>
            <a:ext cx="10515600" cy="4486275"/>
          </a:xfrm>
          <a:prstGeom prst="rect">
            <a:avLst/>
          </a:prstGeom>
        </p:spPr>
      </p:pic>
    </p:spTree>
    <p:extLst>
      <p:ext uri="{BB962C8B-B14F-4D97-AF65-F5344CB8AC3E}">
        <p14:creationId xmlns:p14="http://schemas.microsoft.com/office/powerpoint/2010/main" val="17240057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calculate b</a:t>
            </a:r>
            <a:r>
              <a:rPr lang="en-US" baseline="-25000" dirty="0"/>
              <a:t>0</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24264605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calculate b</a:t>
            </a:r>
            <a:r>
              <a:rPr lang="en-US" baseline="-25000" dirty="0"/>
              <a:t>0</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22308144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calculate b</a:t>
            </a:r>
            <a:r>
              <a:rPr lang="en-US" baseline="-25000" dirty="0"/>
              <a:t>0</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838200" y="1558075"/>
            <a:ext cx="10515600" cy="4618888"/>
          </a:xfrm>
          <a:prstGeom prst="rect">
            <a:avLst/>
          </a:prstGeom>
        </p:spPr>
      </p:pic>
    </p:spTree>
    <p:extLst>
      <p:ext uri="{BB962C8B-B14F-4D97-AF65-F5344CB8AC3E}">
        <p14:creationId xmlns:p14="http://schemas.microsoft.com/office/powerpoint/2010/main" val="114106375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smtClean="0"/>
              <a:t>CALCULATING R SQUARED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10515599" cy="4351338"/>
          </a:xfrm>
          <a:prstGeom prst="rect">
            <a:avLst/>
          </a:prstGeom>
        </p:spPr>
      </p:pic>
    </p:spTree>
    <p:extLst>
      <p:ext uri="{BB962C8B-B14F-4D97-AF65-F5344CB8AC3E}">
        <p14:creationId xmlns:p14="http://schemas.microsoft.com/office/powerpoint/2010/main" val="11674476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10463" y="2901694"/>
            <a:ext cx="8386136" cy="395630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662940" y="687069"/>
            <a:ext cx="8751570" cy="635000"/>
          </a:xfrm>
          <a:prstGeom prst="rect">
            <a:avLst/>
          </a:prstGeom>
        </p:spPr>
        <p:txBody>
          <a:bodyPr vert="horz" wrap="square" lIns="0" tIns="12065" rIns="0" bIns="0" rtlCol="0">
            <a:spAutoFit/>
          </a:bodyPr>
          <a:lstStyle/>
          <a:p>
            <a:pPr marL="38100">
              <a:lnSpc>
                <a:spcPct val="100000"/>
              </a:lnSpc>
              <a:spcBef>
                <a:spcPts val="95"/>
              </a:spcBef>
            </a:pPr>
            <a:r>
              <a:rPr sz="4000" spc="-60" dirty="0"/>
              <a:t>Calculating </a:t>
            </a:r>
            <a:r>
              <a:rPr sz="4000" spc="-30" dirty="0"/>
              <a:t>R</a:t>
            </a:r>
            <a:r>
              <a:rPr sz="3975" spc="-44" baseline="25157" dirty="0"/>
              <a:t>2 </a:t>
            </a:r>
            <a:r>
              <a:rPr sz="4000" spc="-55" dirty="0"/>
              <a:t>Using </a:t>
            </a:r>
            <a:r>
              <a:rPr sz="4000" spc="-65" dirty="0"/>
              <a:t>Regression</a:t>
            </a:r>
            <a:r>
              <a:rPr sz="4000" spc="-170" dirty="0"/>
              <a:t> </a:t>
            </a:r>
            <a:r>
              <a:rPr sz="4000" spc="-60" dirty="0"/>
              <a:t>Analysis</a:t>
            </a:r>
            <a:endParaRPr sz="4000"/>
          </a:p>
        </p:txBody>
      </p:sp>
      <p:sp>
        <p:nvSpPr>
          <p:cNvPr id="6" name="object 6"/>
          <p:cNvSpPr txBox="1"/>
          <p:nvPr/>
        </p:nvSpPr>
        <p:spPr>
          <a:xfrm>
            <a:off x="688340" y="1578990"/>
            <a:ext cx="10702290" cy="1397635"/>
          </a:xfrm>
          <a:prstGeom prst="rect">
            <a:avLst/>
          </a:prstGeom>
        </p:spPr>
        <p:txBody>
          <a:bodyPr vert="horz" wrap="square" lIns="0" tIns="12700" rIns="0" bIns="0" rtlCol="0">
            <a:spAutoFit/>
          </a:bodyPr>
          <a:lstStyle/>
          <a:p>
            <a:pPr marL="299085" indent="-287020">
              <a:lnSpc>
                <a:spcPct val="100000"/>
              </a:lnSpc>
              <a:spcBef>
                <a:spcPts val="100"/>
              </a:spcBef>
              <a:buFont typeface="Wingdings"/>
              <a:buChar char=""/>
              <a:tabLst>
                <a:tab pos="299085" algn="l"/>
                <a:tab pos="299720" algn="l"/>
              </a:tabLst>
            </a:pPr>
            <a:r>
              <a:rPr sz="1800" dirty="0">
                <a:latin typeface="Times New Roman"/>
                <a:cs typeface="Times New Roman"/>
              </a:rPr>
              <a:t>R-squared </a:t>
            </a:r>
            <a:r>
              <a:rPr sz="1800" spc="-5" dirty="0">
                <a:latin typeface="Times New Roman"/>
                <a:cs typeface="Times New Roman"/>
              </a:rPr>
              <a:t>is </a:t>
            </a:r>
            <a:r>
              <a:rPr sz="1800" dirty="0">
                <a:latin typeface="Times New Roman"/>
                <a:cs typeface="Times New Roman"/>
              </a:rPr>
              <a:t>a statistical </a:t>
            </a:r>
            <a:r>
              <a:rPr sz="1800" spc="-5" dirty="0">
                <a:latin typeface="Times New Roman"/>
                <a:cs typeface="Times New Roman"/>
              </a:rPr>
              <a:t>measure </a:t>
            </a:r>
            <a:r>
              <a:rPr sz="1800" dirty="0">
                <a:latin typeface="Times New Roman"/>
                <a:cs typeface="Times New Roman"/>
              </a:rPr>
              <a:t>of </a:t>
            </a:r>
            <a:r>
              <a:rPr sz="1800" spc="-5" dirty="0">
                <a:latin typeface="Times New Roman"/>
                <a:cs typeface="Times New Roman"/>
              </a:rPr>
              <a:t>how </a:t>
            </a:r>
            <a:r>
              <a:rPr sz="1800" dirty="0">
                <a:latin typeface="Times New Roman"/>
                <a:cs typeface="Times New Roman"/>
              </a:rPr>
              <a:t>close the data are to the fitted </a:t>
            </a:r>
            <a:r>
              <a:rPr sz="1800" spc="-5" dirty="0">
                <a:latin typeface="Times New Roman"/>
                <a:cs typeface="Times New Roman"/>
              </a:rPr>
              <a:t>regression </a:t>
            </a:r>
            <a:r>
              <a:rPr sz="1800" dirty="0">
                <a:latin typeface="Times New Roman"/>
                <a:cs typeface="Times New Roman"/>
              </a:rPr>
              <a:t>line(For </a:t>
            </a:r>
            <a:r>
              <a:rPr sz="1800" spc="-5" dirty="0">
                <a:latin typeface="Times New Roman"/>
                <a:cs typeface="Times New Roman"/>
              </a:rPr>
              <a:t>measuring</a:t>
            </a:r>
            <a:r>
              <a:rPr sz="1800" dirty="0">
                <a:latin typeface="Times New Roman"/>
                <a:cs typeface="Times New Roman"/>
              </a:rPr>
              <a:t> the</a:t>
            </a:r>
            <a:endParaRPr sz="1800">
              <a:latin typeface="Times New Roman"/>
              <a:cs typeface="Times New Roman"/>
            </a:endParaRPr>
          </a:p>
          <a:p>
            <a:pPr marL="299085">
              <a:lnSpc>
                <a:spcPct val="100000"/>
              </a:lnSpc>
            </a:pPr>
            <a:r>
              <a:rPr sz="1800" spc="-5" dirty="0">
                <a:latin typeface="Times New Roman"/>
                <a:cs typeface="Times New Roman"/>
              </a:rPr>
              <a:t>goodness </a:t>
            </a:r>
            <a:r>
              <a:rPr sz="1800" dirty="0">
                <a:latin typeface="Times New Roman"/>
                <a:cs typeface="Times New Roman"/>
              </a:rPr>
              <a:t>of fit ). It is also </a:t>
            </a:r>
            <a:r>
              <a:rPr sz="1800" spc="-5" dirty="0">
                <a:latin typeface="Times New Roman"/>
                <a:cs typeface="Times New Roman"/>
              </a:rPr>
              <a:t>known </a:t>
            </a:r>
            <a:r>
              <a:rPr sz="1800" dirty="0">
                <a:latin typeface="Times New Roman"/>
                <a:cs typeface="Times New Roman"/>
              </a:rPr>
              <a:t>as the </a:t>
            </a:r>
            <a:r>
              <a:rPr sz="1800" spc="-5" dirty="0">
                <a:latin typeface="Times New Roman"/>
                <a:cs typeface="Times New Roman"/>
              </a:rPr>
              <a:t>coefficient </a:t>
            </a:r>
            <a:r>
              <a:rPr sz="1800" dirty="0">
                <a:latin typeface="Times New Roman"/>
                <a:cs typeface="Times New Roman"/>
              </a:rPr>
              <a:t>of</a:t>
            </a:r>
            <a:r>
              <a:rPr sz="1800" spc="-50" dirty="0">
                <a:latin typeface="Times New Roman"/>
                <a:cs typeface="Times New Roman"/>
              </a:rPr>
              <a:t> </a:t>
            </a:r>
            <a:r>
              <a:rPr sz="1800" dirty="0">
                <a:latin typeface="Times New Roman"/>
                <a:cs typeface="Times New Roman"/>
              </a:rPr>
              <a:t>determination.</a:t>
            </a:r>
            <a:endParaRPr sz="1800">
              <a:latin typeface="Times New Roman"/>
              <a:cs typeface="Times New Roman"/>
            </a:endParaRPr>
          </a:p>
          <a:p>
            <a:pPr marL="299085" marR="5080" indent="-287020">
              <a:lnSpc>
                <a:spcPct val="100000"/>
              </a:lnSpc>
              <a:buFont typeface="Wingdings"/>
              <a:buChar char=""/>
              <a:tabLst>
                <a:tab pos="299085" algn="l"/>
                <a:tab pos="299720" algn="l"/>
              </a:tabLst>
            </a:pPr>
            <a:r>
              <a:rPr sz="1800" spc="-5" dirty="0">
                <a:latin typeface="Times New Roman"/>
                <a:cs typeface="Times New Roman"/>
              </a:rPr>
              <a:t>Firstly we </a:t>
            </a:r>
            <a:r>
              <a:rPr sz="1800" dirty="0">
                <a:latin typeface="Times New Roman"/>
                <a:cs typeface="Times New Roman"/>
              </a:rPr>
              <a:t>calculate distance between actual values and </a:t>
            </a:r>
            <a:r>
              <a:rPr sz="1800" spc="-5" dirty="0">
                <a:latin typeface="Times New Roman"/>
                <a:cs typeface="Times New Roman"/>
              </a:rPr>
              <a:t>mean </a:t>
            </a:r>
            <a:r>
              <a:rPr sz="1800" dirty="0">
                <a:latin typeface="Times New Roman"/>
                <a:cs typeface="Times New Roman"/>
              </a:rPr>
              <a:t>value and also calculate distance between</a:t>
            </a:r>
            <a:r>
              <a:rPr sz="1800" spc="-114" dirty="0">
                <a:latin typeface="Times New Roman"/>
                <a:cs typeface="Times New Roman"/>
              </a:rPr>
              <a:t> </a:t>
            </a:r>
            <a:r>
              <a:rPr sz="1800" dirty="0">
                <a:latin typeface="Times New Roman"/>
                <a:cs typeface="Times New Roman"/>
              </a:rPr>
              <a:t>estimated  value and </a:t>
            </a:r>
            <a:r>
              <a:rPr sz="1800" spc="-5" dirty="0">
                <a:latin typeface="Times New Roman"/>
                <a:cs typeface="Times New Roman"/>
              </a:rPr>
              <a:t>mean</a:t>
            </a:r>
            <a:r>
              <a:rPr sz="1800" spc="-25" dirty="0">
                <a:latin typeface="Times New Roman"/>
                <a:cs typeface="Times New Roman"/>
              </a:rPr>
              <a:t> </a:t>
            </a:r>
            <a:r>
              <a:rPr sz="1800" dirty="0">
                <a:latin typeface="Times New Roman"/>
                <a:cs typeface="Times New Roman"/>
              </a:rPr>
              <a:t>value.</a:t>
            </a:r>
            <a:endParaRPr sz="1800">
              <a:latin typeface="Times New Roman"/>
              <a:cs typeface="Times New Roman"/>
            </a:endParaRPr>
          </a:p>
          <a:p>
            <a:pPr marL="299085" indent="-287020">
              <a:lnSpc>
                <a:spcPct val="100000"/>
              </a:lnSpc>
              <a:buFont typeface="Wingdings"/>
              <a:buChar char=""/>
              <a:tabLst>
                <a:tab pos="299085" algn="l"/>
                <a:tab pos="299720" algn="l"/>
              </a:tabLst>
            </a:pPr>
            <a:r>
              <a:rPr sz="1800" dirty="0">
                <a:latin typeface="Times New Roman"/>
                <a:cs typeface="Times New Roman"/>
              </a:rPr>
              <a:t>Then compare both the</a:t>
            </a:r>
            <a:r>
              <a:rPr sz="1800" spc="-20" dirty="0">
                <a:latin typeface="Times New Roman"/>
                <a:cs typeface="Times New Roman"/>
              </a:rPr>
              <a:t> </a:t>
            </a:r>
            <a:r>
              <a:rPr sz="1800" dirty="0">
                <a:latin typeface="Times New Roman"/>
                <a:cs typeface="Times New Roman"/>
              </a:rPr>
              <a:t>distances.</a:t>
            </a:r>
            <a:endParaRPr sz="1800">
              <a:latin typeface="Times New Roman"/>
              <a:cs typeface="Times New Roman"/>
            </a:endParaRPr>
          </a:p>
        </p:txBody>
      </p:sp>
    </p:spTree>
    <p:extLst>
      <p:ext uri="{BB962C8B-B14F-4D97-AF65-F5344CB8AC3E}">
        <p14:creationId xmlns:p14="http://schemas.microsoft.com/office/powerpoint/2010/main" val="11907325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squared  </a:t>
            </a:r>
            <a:r>
              <a:rPr lang="en-US" b="1" i="1" dirty="0" smtClean="0">
                <a:solidFill>
                  <a:srgbClr val="C00000"/>
                </a:solidFill>
              </a:rPr>
              <a:t>Predicted</a:t>
            </a:r>
            <a:endParaRPr lang="en-US" b="1" i="1" dirty="0">
              <a:solidFill>
                <a:srgbClr val="C00000"/>
              </a:solidFill>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60816" y="1825625"/>
            <a:ext cx="10392983" cy="4351338"/>
          </a:xfrm>
          <a:prstGeom prst="rect">
            <a:avLst/>
          </a:prstGeom>
        </p:spPr>
      </p:pic>
      <p:sp>
        <p:nvSpPr>
          <p:cNvPr id="5" name="TextBox 4"/>
          <p:cNvSpPr txBox="1"/>
          <p:nvPr/>
        </p:nvSpPr>
        <p:spPr>
          <a:xfrm>
            <a:off x="8358389" y="1204159"/>
            <a:ext cx="1010213" cy="369332"/>
          </a:xfrm>
          <a:prstGeom prst="rect">
            <a:avLst/>
          </a:prstGeom>
          <a:noFill/>
        </p:spPr>
        <p:txBody>
          <a:bodyPr wrap="none" rtlCol="0">
            <a:spAutoFit/>
          </a:bodyPr>
          <a:lstStyle/>
          <a:p>
            <a:r>
              <a:rPr lang="en-US" b="1" dirty="0" smtClean="0"/>
              <a:t>y - mean</a:t>
            </a:r>
            <a:endParaRPr lang="en-US" b="1" dirty="0"/>
          </a:p>
        </p:txBody>
      </p:sp>
      <p:cxnSp>
        <p:nvCxnSpPr>
          <p:cNvPr id="7" name="Straight Arrow Connector 6"/>
          <p:cNvCxnSpPr/>
          <p:nvPr/>
        </p:nvCxnSpPr>
        <p:spPr>
          <a:xfrm flipH="1">
            <a:off x="8615966" y="1690688"/>
            <a:ext cx="115910" cy="11297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520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smtClean="0"/>
              <a:t>SciPy</a:t>
            </a:r>
            <a:r>
              <a:rPr lang="en-US" dirty="0"/>
              <a:t/>
            </a:r>
            <a:br>
              <a:rPr lang="en-US" dirty="0"/>
            </a:br>
            <a:endParaRPr lang="en-US" dirty="0"/>
          </a:p>
        </p:txBody>
      </p:sp>
      <p:sp>
        <p:nvSpPr>
          <p:cNvPr id="3" name="Content Placeholder 2"/>
          <p:cNvSpPr>
            <a:spLocks noGrp="1"/>
          </p:cNvSpPr>
          <p:nvPr>
            <p:ph idx="1"/>
          </p:nvPr>
        </p:nvSpPr>
        <p:spPr>
          <a:xfrm>
            <a:off x="6714565" y="365125"/>
            <a:ext cx="5257800" cy="4351338"/>
          </a:xfrm>
        </p:spPr>
        <p:txBody>
          <a:bodyPr/>
          <a:lstStyle/>
          <a:p>
            <a:pPr algn="just"/>
            <a:r>
              <a:rPr lang="en-US" dirty="0" err="1"/>
              <a:t>SciPy</a:t>
            </a:r>
            <a:r>
              <a:rPr lang="en-US" dirty="0"/>
              <a:t> is built in top of the </a:t>
            </a:r>
            <a:r>
              <a:rPr lang="en-US" dirty="0" err="1"/>
              <a:t>NumPy</a:t>
            </a:r>
            <a:endParaRPr lang="en-US" dirty="0"/>
          </a:p>
          <a:p>
            <a:pPr algn="just"/>
            <a:r>
              <a:rPr lang="en-US" dirty="0" err="1"/>
              <a:t>SciPy</a:t>
            </a:r>
            <a:r>
              <a:rPr lang="en-US" dirty="0"/>
              <a:t> module in Python is a fully-featured version of Linear Algebra while </a:t>
            </a:r>
            <a:r>
              <a:rPr lang="en-US" dirty="0" err="1"/>
              <a:t>Numpy</a:t>
            </a:r>
            <a:r>
              <a:rPr lang="en-US" dirty="0"/>
              <a:t> contains only a few features.</a:t>
            </a:r>
          </a:p>
          <a:p>
            <a:pPr algn="just"/>
            <a:r>
              <a:rPr lang="en-US" dirty="0"/>
              <a:t>Most new Data Science features are available in </a:t>
            </a:r>
            <a:r>
              <a:rPr lang="en-US" dirty="0" err="1"/>
              <a:t>Scipy</a:t>
            </a:r>
            <a:r>
              <a:rPr lang="en-US" dirty="0"/>
              <a:t> rather than </a:t>
            </a:r>
            <a:r>
              <a:rPr lang="en-US" dirty="0" err="1"/>
              <a:t>Numpy</a:t>
            </a:r>
            <a:endParaRPr lang="en-US" dirty="0"/>
          </a:p>
          <a:p>
            <a:pPr marL="0" indent="0">
              <a:buNone/>
            </a:pPr>
            <a:r>
              <a:rPr lang="en-US" dirty="0"/>
              <a:t/>
            </a:r>
            <a:br>
              <a:rPr lang="en-US" dirty="0"/>
            </a:br>
            <a:endParaRPr lang="en-US" dirty="0"/>
          </a:p>
        </p:txBody>
      </p:sp>
      <p:sp>
        <p:nvSpPr>
          <p:cNvPr id="4" name="Rectangle 3"/>
          <p:cNvSpPr/>
          <p:nvPr/>
        </p:nvSpPr>
        <p:spPr>
          <a:xfrm>
            <a:off x="219635" y="1502966"/>
            <a:ext cx="6096000" cy="4524315"/>
          </a:xfrm>
          <a:prstGeom prst="rect">
            <a:avLst/>
          </a:prstGeom>
        </p:spPr>
        <p:txBody>
          <a:bodyPr>
            <a:spAutoFit/>
          </a:bodyPr>
          <a:lstStyle/>
          <a:p>
            <a:pPr algn="just"/>
            <a:r>
              <a:rPr lang="en-US" sz="2400" b="1" dirty="0" err="1">
                <a:solidFill>
                  <a:srgbClr val="222222"/>
                </a:solidFill>
                <a:latin typeface="Source Sans Pro"/>
              </a:rPr>
              <a:t>SciPy</a:t>
            </a:r>
            <a:r>
              <a:rPr lang="en-US" sz="2400" b="1" dirty="0">
                <a:solidFill>
                  <a:srgbClr val="222222"/>
                </a:solidFill>
                <a:latin typeface="Source Sans Pro"/>
              </a:rPr>
              <a:t> in Python</a:t>
            </a:r>
            <a:r>
              <a:rPr lang="en-US" sz="2400" dirty="0">
                <a:solidFill>
                  <a:srgbClr val="222222"/>
                </a:solidFill>
                <a:latin typeface="Source Sans Pro"/>
              </a:rPr>
              <a:t> is an open-source library used for solving mathematical, scientific, engineering, and technical problems</a:t>
            </a:r>
            <a:r>
              <a:rPr lang="en-US" sz="2400" dirty="0" smtClean="0">
                <a:solidFill>
                  <a:srgbClr val="222222"/>
                </a:solidFill>
                <a:latin typeface="Source Sans Pro"/>
              </a:rPr>
              <a:t>.</a:t>
            </a:r>
          </a:p>
          <a:p>
            <a:pPr algn="just"/>
            <a:endParaRPr lang="en-US" sz="2400" dirty="0">
              <a:solidFill>
                <a:srgbClr val="222222"/>
              </a:solidFill>
              <a:latin typeface="Source Sans Pro"/>
            </a:endParaRPr>
          </a:p>
          <a:p>
            <a:pPr algn="just"/>
            <a:r>
              <a:rPr lang="en-US" sz="2400" dirty="0" smtClean="0">
                <a:solidFill>
                  <a:srgbClr val="222222"/>
                </a:solidFill>
                <a:latin typeface="Source Sans Pro"/>
              </a:rPr>
              <a:t>It </a:t>
            </a:r>
            <a:r>
              <a:rPr lang="en-US" sz="2400" dirty="0">
                <a:solidFill>
                  <a:srgbClr val="222222"/>
                </a:solidFill>
                <a:latin typeface="Source Sans Pro"/>
              </a:rPr>
              <a:t>allows users to manipulate the data and visualize the data using a wide range of high-level Python commands. </a:t>
            </a:r>
            <a:endParaRPr lang="en-US" sz="2400" dirty="0" smtClean="0">
              <a:solidFill>
                <a:srgbClr val="222222"/>
              </a:solidFill>
              <a:latin typeface="Source Sans Pro"/>
            </a:endParaRPr>
          </a:p>
          <a:p>
            <a:pPr algn="just"/>
            <a:endParaRPr lang="en-US" sz="2400" dirty="0">
              <a:solidFill>
                <a:srgbClr val="222222"/>
              </a:solidFill>
              <a:latin typeface="Source Sans Pro"/>
            </a:endParaRPr>
          </a:p>
          <a:p>
            <a:pPr algn="just"/>
            <a:r>
              <a:rPr lang="en-US" sz="2400" dirty="0" err="1" smtClean="0">
                <a:solidFill>
                  <a:srgbClr val="222222"/>
                </a:solidFill>
                <a:latin typeface="Source Sans Pro"/>
              </a:rPr>
              <a:t>SciPy</a:t>
            </a:r>
            <a:r>
              <a:rPr lang="en-US" sz="2400" dirty="0" smtClean="0">
                <a:solidFill>
                  <a:srgbClr val="222222"/>
                </a:solidFill>
                <a:latin typeface="Source Sans Pro"/>
              </a:rPr>
              <a:t> </a:t>
            </a:r>
            <a:r>
              <a:rPr lang="en-US" sz="2400" dirty="0">
                <a:solidFill>
                  <a:srgbClr val="222222"/>
                </a:solidFill>
                <a:latin typeface="Source Sans Pro"/>
              </a:rPr>
              <a:t>is built on the Python </a:t>
            </a:r>
            <a:r>
              <a:rPr lang="en-US" sz="2400" dirty="0" err="1">
                <a:solidFill>
                  <a:srgbClr val="222222"/>
                </a:solidFill>
                <a:latin typeface="Source Sans Pro"/>
              </a:rPr>
              <a:t>NumPy</a:t>
            </a:r>
            <a:r>
              <a:rPr lang="en-US" sz="2400" dirty="0">
                <a:solidFill>
                  <a:srgbClr val="222222"/>
                </a:solidFill>
                <a:latin typeface="Source Sans Pro"/>
              </a:rPr>
              <a:t> </a:t>
            </a:r>
            <a:r>
              <a:rPr lang="en-US" sz="2400" dirty="0" err="1">
                <a:solidFill>
                  <a:srgbClr val="222222"/>
                </a:solidFill>
                <a:latin typeface="Source Sans Pro"/>
              </a:rPr>
              <a:t>extention</a:t>
            </a:r>
            <a:r>
              <a:rPr lang="en-US" sz="2400" dirty="0">
                <a:solidFill>
                  <a:srgbClr val="222222"/>
                </a:solidFill>
                <a:latin typeface="Source Sans Pro"/>
              </a:rPr>
              <a:t>. </a:t>
            </a:r>
            <a:endParaRPr lang="en-US" sz="2400" dirty="0" smtClean="0">
              <a:solidFill>
                <a:srgbClr val="222222"/>
              </a:solidFill>
              <a:latin typeface="Source Sans Pro"/>
            </a:endParaRPr>
          </a:p>
          <a:p>
            <a:pPr algn="just"/>
            <a:endParaRPr lang="en-US" sz="2400" dirty="0">
              <a:solidFill>
                <a:srgbClr val="222222"/>
              </a:solidFill>
              <a:latin typeface="Source Sans Pro"/>
            </a:endParaRPr>
          </a:p>
          <a:p>
            <a:pPr algn="just"/>
            <a:r>
              <a:rPr lang="en-US" sz="2400" dirty="0" err="1" smtClean="0">
                <a:solidFill>
                  <a:srgbClr val="222222"/>
                </a:solidFill>
                <a:latin typeface="Source Sans Pro"/>
              </a:rPr>
              <a:t>SciPy</a:t>
            </a:r>
            <a:r>
              <a:rPr lang="en-US" sz="2400" dirty="0" smtClean="0">
                <a:solidFill>
                  <a:srgbClr val="222222"/>
                </a:solidFill>
                <a:latin typeface="Source Sans Pro"/>
              </a:rPr>
              <a:t> </a:t>
            </a:r>
            <a:r>
              <a:rPr lang="en-US" sz="2400" dirty="0">
                <a:solidFill>
                  <a:srgbClr val="222222"/>
                </a:solidFill>
                <a:latin typeface="Source Sans Pro"/>
              </a:rPr>
              <a:t>is also pronounced as "Sigh Pi."</a:t>
            </a:r>
            <a:endParaRPr lang="en-US" sz="2400" dirty="0"/>
          </a:p>
        </p:txBody>
      </p:sp>
    </p:spTree>
    <p:extLst>
      <p:ext uri="{BB962C8B-B14F-4D97-AF65-F5344CB8AC3E}">
        <p14:creationId xmlns:p14="http://schemas.microsoft.com/office/powerpoint/2010/main" val="1921868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squared  </a:t>
            </a:r>
            <a:r>
              <a:rPr lang="en-US" b="1" i="1" dirty="0" smtClean="0">
                <a:solidFill>
                  <a:srgbClr val="FF0000"/>
                </a:solidFill>
              </a:rPr>
              <a:t>Estimated</a:t>
            </a:r>
            <a:endParaRPr lang="en-US" b="1" i="1" dirty="0">
              <a:solidFill>
                <a:srgbClr val="FF0000"/>
              </a:solidFill>
            </a:endParaRP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838200" y="1825625"/>
            <a:ext cx="10611118" cy="4351338"/>
          </a:xfrm>
          <a:prstGeom prst="rect">
            <a:avLst/>
          </a:prstGeom>
        </p:spPr>
      </p:pic>
      <p:pic>
        <p:nvPicPr>
          <p:cNvPr id="6" name="Picture 5"/>
          <p:cNvPicPr>
            <a:picLocks noChangeAspect="1"/>
          </p:cNvPicPr>
          <p:nvPr/>
        </p:nvPicPr>
        <p:blipFill>
          <a:blip r:embed="rId3"/>
          <a:stretch>
            <a:fillRect/>
          </a:stretch>
        </p:blipFill>
        <p:spPr>
          <a:xfrm>
            <a:off x="6844314" y="769447"/>
            <a:ext cx="1913319" cy="921241"/>
          </a:xfrm>
          <a:prstGeom prst="rect">
            <a:avLst/>
          </a:prstGeom>
        </p:spPr>
      </p:pic>
      <p:pic>
        <p:nvPicPr>
          <p:cNvPr id="7" name="Picture 6"/>
          <p:cNvPicPr>
            <a:picLocks noChangeAspect="1"/>
          </p:cNvPicPr>
          <p:nvPr/>
        </p:nvPicPr>
        <p:blipFill>
          <a:blip r:embed="rId4"/>
          <a:stretch>
            <a:fillRect/>
          </a:stretch>
        </p:blipFill>
        <p:spPr>
          <a:xfrm>
            <a:off x="9417541" y="888351"/>
            <a:ext cx="1684048" cy="657114"/>
          </a:xfrm>
          <a:prstGeom prst="rect">
            <a:avLst/>
          </a:prstGeom>
        </p:spPr>
      </p:pic>
      <p:cxnSp>
        <p:nvCxnSpPr>
          <p:cNvPr id="9" name="Straight Arrow Connector 8"/>
          <p:cNvCxnSpPr/>
          <p:nvPr/>
        </p:nvCxnSpPr>
        <p:spPr>
          <a:xfrm>
            <a:off x="7997780" y="1429555"/>
            <a:ext cx="1275009" cy="13909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181557" y="1429555"/>
            <a:ext cx="244698" cy="13909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533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67200" y="1418844"/>
            <a:ext cx="7580376" cy="452475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6081" y="1798320"/>
            <a:ext cx="3422914" cy="3288791"/>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88340" y="687069"/>
            <a:ext cx="1898014" cy="635000"/>
          </a:xfrm>
          <a:prstGeom prst="rect">
            <a:avLst/>
          </a:prstGeom>
        </p:spPr>
        <p:txBody>
          <a:bodyPr vert="horz" wrap="square" lIns="0" tIns="12065" rIns="0" bIns="0" rtlCol="0">
            <a:spAutoFit/>
          </a:bodyPr>
          <a:lstStyle/>
          <a:p>
            <a:pPr marL="12700">
              <a:lnSpc>
                <a:spcPct val="100000"/>
              </a:lnSpc>
              <a:spcBef>
                <a:spcPts val="95"/>
              </a:spcBef>
            </a:pPr>
            <a:r>
              <a:rPr sz="4000" spc="-65" dirty="0"/>
              <a:t>Exa</a:t>
            </a:r>
            <a:r>
              <a:rPr sz="4000" spc="-70" dirty="0"/>
              <a:t>m</a:t>
            </a:r>
            <a:r>
              <a:rPr sz="4000" spc="-65" dirty="0"/>
              <a:t>pl</a:t>
            </a:r>
            <a:r>
              <a:rPr sz="4000" spc="-5" dirty="0"/>
              <a:t>e</a:t>
            </a:r>
            <a:endParaRPr sz="4000"/>
          </a:p>
        </p:txBody>
      </p:sp>
    </p:spTree>
    <p:extLst>
      <p:ext uri="{BB962C8B-B14F-4D97-AF65-F5344CB8AC3E}">
        <p14:creationId xmlns:p14="http://schemas.microsoft.com/office/powerpoint/2010/main" val="3136674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13978" y="1184147"/>
            <a:ext cx="3548621" cy="285445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94450" y="1200911"/>
            <a:ext cx="3844948" cy="291388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090017" y="4038598"/>
            <a:ext cx="3624982" cy="28193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477000" y="4038598"/>
            <a:ext cx="4136136" cy="2808732"/>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688340" y="687069"/>
            <a:ext cx="4759960" cy="635000"/>
          </a:xfrm>
          <a:prstGeom prst="rect">
            <a:avLst/>
          </a:prstGeom>
        </p:spPr>
        <p:txBody>
          <a:bodyPr vert="horz" wrap="square" lIns="0" tIns="12065" rIns="0" bIns="0" rtlCol="0">
            <a:spAutoFit/>
          </a:bodyPr>
          <a:lstStyle/>
          <a:p>
            <a:pPr marL="12700">
              <a:lnSpc>
                <a:spcPct val="100000"/>
              </a:lnSpc>
              <a:spcBef>
                <a:spcPts val="95"/>
              </a:spcBef>
            </a:pPr>
            <a:r>
              <a:rPr sz="4000" spc="-60" dirty="0"/>
              <a:t>Performance </a:t>
            </a:r>
            <a:r>
              <a:rPr sz="4000" spc="-35" dirty="0"/>
              <a:t>of</a:t>
            </a:r>
            <a:r>
              <a:rPr sz="4000" spc="-210" dirty="0"/>
              <a:t> </a:t>
            </a:r>
            <a:r>
              <a:rPr sz="4000" spc="-55" dirty="0"/>
              <a:t>Model</a:t>
            </a:r>
            <a:endParaRPr sz="4000"/>
          </a:p>
        </p:txBody>
      </p:sp>
    </p:spTree>
    <p:extLst>
      <p:ext uri="{BB962C8B-B14F-4D97-AF65-F5344CB8AC3E}">
        <p14:creationId xmlns:p14="http://schemas.microsoft.com/office/powerpoint/2010/main" val="485522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7004" y="1776730"/>
            <a:ext cx="10210800" cy="1855470"/>
          </a:xfrm>
          <a:prstGeom prst="rect">
            <a:avLst/>
          </a:prstGeom>
        </p:spPr>
        <p:txBody>
          <a:bodyPr vert="horz" wrap="square" lIns="0" tIns="13335" rIns="0" bIns="0" rtlCol="0">
            <a:spAutoFit/>
          </a:bodyPr>
          <a:lstStyle/>
          <a:p>
            <a:pPr marL="12700">
              <a:lnSpc>
                <a:spcPct val="100000"/>
              </a:lnSpc>
              <a:spcBef>
                <a:spcPts val="105"/>
              </a:spcBef>
            </a:pPr>
            <a:r>
              <a:rPr sz="2000" dirty="0">
                <a:latin typeface="Times New Roman"/>
                <a:cs typeface="Times New Roman"/>
              </a:rPr>
              <a:t>The standard error of the </a:t>
            </a:r>
            <a:r>
              <a:rPr sz="2000" spc="-5" dirty="0">
                <a:latin typeface="Times New Roman"/>
                <a:cs typeface="Times New Roman"/>
              </a:rPr>
              <a:t>estimate </a:t>
            </a:r>
            <a:r>
              <a:rPr sz="2000" dirty="0">
                <a:latin typeface="Times New Roman"/>
                <a:cs typeface="Times New Roman"/>
              </a:rPr>
              <a:t>is a </a:t>
            </a:r>
            <a:r>
              <a:rPr sz="2000" spc="-5" dirty="0">
                <a:latin typeface="Times New Roman"/>
                <a:cs typeface="Times New Roman"/>
              </a:rPr>
              <a:t>measure </a:t>
            </a:r>
            <a:r>
              <a:rPr sz="2000" dirty="0">
                <a:latin typeface="Times New Roman"/>
                <a:cs typeface="Times New Roman"/>
              </a:rPr>
              <a:t>of the accuracy of</a:t>
            </a:r>
            <a:r>
              <a:rPr sz="2000" spc="-160" dirty="0">
                <a:latin typeface="Times New Roman"/>
                <a:cs typeface="Times New Roman"/>
              </a:rPr>
              <a:t> </a:t>
            </a:r>
            <a:r>
              <a:rPr sz="2000" spc="-5" dirty="0">
                <a:latin typeface="Times New Roman"/>
                <a:cs typeface="Times New Roman"/>
              </a:rPr>
              <a:t>predictions.</a:t>
            </a:r>
            <a:endParaRPr sz="2000">
              <a:latin typeface="Times New Roman"/>
              <a:cs typeface="Times New Roman"/>
            </a:endParaRPr>
          </a:p>
          <a:p>
            <a:pPr>
              <a:lnSpc>
                <a:spcPct val="100000"/>
              </a:lnSpc>
              <a:spcBef>
                <a:spcPts val="40"/>
              </a:spcBef>
            </a:pPr>
            <a:endParaRPr sz="2050">
              <a:latin typeface="Times New Roman"/>
              <a:cs typeface="Times New Roman"/>
            </a:endParaRPr>
          </a:p>
          <a:p>
            <a:pPr marL="12700" marR="5080">
              <a:lnSpc>
                <a:spcPct val="100000"/>
              </a:lnSpc>
              <a:spcBef>
                <a:spcPts val="5"/>
              </a:spcBef>
            </a:pPr>
            <a:r>
              <a:rPr sz="2000" b="1" dirty="0">
                <a:latin typeface="Times New Roman"/>
                <a:cs typeface="Times New Roman"/>
              </a:rPr>
              <a:t>Note: The </a:t>
            </a:r>
            <a:r>
              <a:rPr sz="2000" b="1" spc="-10" dirty="0">
                <a:latin typeface="Times New Roman"/>
                <a:cs typeface="Times New Roman"/>
              </a:rPr>
              <a:t>regression </a:t>
            </a:r>
            <a:r>
              <a:rPr sz="2000" b="1" spc="-5" dirty="0">
                <a:latin typeface="Times New Roman"/>
                <a:cs typeface="Times New Roman"/>
              </a:rPr>
              <a:t>line </a:t>
            </a:r>
            <a:r>
              <a:rPr sz="2000" b="1" dirty="0">
                <a:latin typeface="Times New Roman"/>
                <a:cs typeface="Times New Roman"/>
              </a:rPr>
              <a:t>is the </a:t>
            </a:r>
            <a:r>
              <a:rPr sz="2000" b="1" spc="-5" dirty="0">
                <a:latin typeface="Times New Roman"/>
                <a:cs typeface="Times New Roman"/>
              </a:rPr>
              <a:t>line </a:t>
            </a:r>
            <a:r>
              <a:rPr sz="2000" b="1" dirty="0">
                <a:latin typeface="Times New Roman"/>
                <a:cs typeface="Times New Roman"/>
              </a:rPr>
              <a:t>that </a:t>
            </a:r>
            <a:r>
              <a:rPr sz="2000" b="1" spc="-5" dirty="0">
                <a:latin typeface="Times New Roman"/>
                <a:cs typeface="Times New Roman"/>
              </a:rPr>
              <a:t>minimizes </a:t>
            </a:r>
            <a:r>
              <a:rPr sz="2000" b="1" dirty="0">
                <a:latin typeface="Times New Roman"/>
                <a:cs typeface="Times New Roman"/>
              </a:rPr>
              <a:t>the sum of </a:t>
            </a:r>
            <a:r>
              <a:rPr sz="2000" b="1" spc="-5" dirty="0">
                <a:latin typeface="Times New Roman"/>
                <a:cs typeface="Times New Roman"/>
              </a:rPr>
              <a:t>squared </a:t>
            </a:r>
            <a:r>
              <a:rPr sz="2000" b="1" dirty="0">
                <a:latin typeface="Times New Roman"/>
                <a:cs typeface="Times New Roman"/>
              </a:rPr>
              <a:t>deviations of</a:t>
            </a:r>
            <a:r>
              <a:rPr sz="2000" b="1" spc="-180" dirty="0">
                <a:latin typeface="Times New Roman"/>
                <a:cs typeface="Times New Roman"/>
              </a:rPr>
              <a:t> </a:t>
            </a:r>
            <a:r>
              <a:rPr sz="2000" b="1" spc="-5" dirty="0">
                <a:latin typeface="Times New Roman"/>
                <a:cs typeface="Times New Roman"/>
              </a:rPr>
              <a:t>prediction  </a:t>
            </a:r>
            <a:r>
              <a:rPr sz="2000" b="1" dirty="0">
                <a:latin typeface="Times New Roman"/>
                <a:cs typeface="Times New Roman"/>
              </a:rPr>
              <a:t>(also </a:t>
            </a:r>
            <a:r>
              <a:rPr sz="2000" b="1" spc="-5" dirty="0">
                <a:latin typeface="Times New Roman"/>
                <a:cs typeface="Times New Roman"/>
              </a:rPr>
              <a:t>called </a:t>
            </a:r>
            <a:r>
              <a:rPr sz="2000" b="1" dirty="0">
                <a:latin typeface="Times New Roman"/>
                <a:cs typeface="Times New Roman"/>
              </a:rPr>
              <a:t>the </a:t>
            </a:r>
            <a:r>
              <a:rPr sz="2000" b="1" i="1" dirty="0">
                <a:latin typeface="Times New Roman"/>
                <a:cs typeface="Times New Roman"/>
              </a:rPr>
              <a:t>sum of squares</a:t>
            </a:r>
            <a:r>
              <a:rPr sz="2000" b="1" i="1" spc="-130" dirty="0">
                <a:latin typeface="Times New Roman"/>
                <a:cs typeface="Times New Roman"/>
              </a:rPr>
              <a:t> </a:t>
            </a:r>
            <a:r>
              <a:rPr sz="2000" b="1" i="1" dirty="0">
                <a:latin typeface="Times New Roman"/>
                <a:cs typeface="Times New Roman"/>
              </a:rPr>
              <a:t>error</a:t>
            </a:r>
            <a:r>
              <a:rPr sz="2000" b="1" dirty="0">
                <a:latin typeface="Times New Roman"/>
                <a:cs typeface="Times New Roman"/>
              </a:rPr>
              <a:t>).</a:t>
            </a:r>
            <a:endParaRPr sz="2000">
              <a:latin typeface="Times New Roman"/>
              <a:cs typeface="Times New Roman"/>
            </a:endParaRPr>
          </a:p>
          <a:p>
            <a:pPr>
              <a:lnSpc>
                <a:spcPct val="100000"/>
              </a:lnSpc>
              <a:spcBef>
                <a:spcPts val="40"/>
              </a:spcBef>
            </a:pPr>
            <a:endParaRPr sz="2050">
              <a:latin typeface="Times New Roman"/>
              <a:cs typeface="Times New Roman"/>
            </a:endParaRPr>
          </a:p>
          <a:p>
            <a:pPr marL="12700">
              <a:lnSpc>
                <a:spcPct val="100000"/>
              </a:lnSpc>
            </a:pPr>
            <a:r>
              <a:rPr sz="2000" dirty="0">
                <a:latin typeface="Times New Roman"/>
                <a:cs typeface="Times New Roman"/>
              </a:rPr>
              <a:t>The standard error of the </a:t>
            </a:r>
            <a:r>
              <a:rPr sz="2000" spc="-5" dirty="0">
                <a:latin typeface="Times New Roman"/>
                <a:cs typeface="Times New Roman"/>
              </a:rPr>
              <a:t>estimate </a:t>
            </a:r>
            <a:r>
              <a:rPr sz="2000" dirty="0">
                <a:latin typeface="Times New Roman"/>
                <a:cs typeface="Times New Roman"/>
              </a:rPr>
              <a:t>is </a:t>
            </a:r>
            <a:r>
              <a:rPr sz="2000" spc="-5" dirty="0">
                <a:latin typeface="Times New Roman"/>
                <a:cs typeface="Times New Roman"/>
              </a:rPr>
              <a:t>closely </a:t>
            </a:r>
            <a:r>
              <a:rPr sz="2000" dirty="0">
                <a:latin typeface="Times New Roman"/>
                <a:cs typeface="Times New Roman"/>
              </a:rPr>
              <a:t>related to this quantity and is defined</a:t>
            </a:r>
            <a:r>
              <a:rPr sz="2000" spc="-260" dirty="0">
                <a:latin typeface="Times New Roman"/>
                <a:cs typeface="Times New Roman"/>
              </a:rPr>
              <a:t> </a:t>
            </a:r>
            <a:r>
              <a:rPr sz="2000" spc="5" dirty="0">
                <a:latin typeface="Times New Roman"/>
                <a:cs typeface="Times New Roman"/>
              </a:rPr>
              <a:t>below:</a:t>
            </a:r>
            <a:endParaRPr sz="2000">
              <a:latin typeface="Times New Roman"/>
              <a:cs typeface="Times New Roman"/>
            </a:endParaRPr>
          </a:p>
        </p:txBody>
      </p:sp>
      <p:sp>
        <p:nvSpPr>
          <p:cNvPr id="3" name="object 3"/>
          <p:cNvSpPr txBox="1"/>
          <p:nvPr/>
        </p:nvSpPr>
        <p:spPr>
          <a:xfrm>
            <a:off x="667004" y="5130546"/>
            <a:ext cx="70612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Times New Roman"/>
                <a:cs typeface="Times New Roman"/>
              </a:rPr>
              <a:t>W</a:t>
            </a:r>
            <a:r>
              <a:rPr sz="2000" dirty="0">
                <a:latin typeface="Times New Roman"/>
                <a:cs typeface="Times New Roman"/>
              </a:rPr>
              <a:t>he</a:t>
            </a:r>
            <a:r>
              <a:rPr sz="2000" spc="5" dirty="0">
                <a:latin typeface="Times New Roman"/>
                <a:cs typeface="Times New Roman"/>
              </a:rPr>
              <a:t>r</a:t>
            </a:r>
            <a:r>
              <a:rPr sz="2000" dirty="0">
                <a:latin typeface="Times New Roman"/>
                <a:cs typeface="Times New Roman"/>
              </a:rPr>
              <a:t>e</a:t>
            </a:r>
            <a:endParaRPr sz="2000">
              <a:latin typeface="Times New Roman"/>
              <a:cs typeface="Times New Roman"/>
            </a:endParaRPr>
          </a:p>
        </p:txBody>
      </p:sp>
      <p:sp>
        <p:nvSpPr>
          <p:cNvPr id="4" name="object 4"/>
          <p:cNvSpPr txBox="1"/>
          <p:nvPr/>
        </p:nvSpPr>
        <p:spPr>
          <a:xfrm>
            <a:off x="1581403" y="5130546"/>
            <a:ext cx="2477135" cy="940435"/>
          </a:xfrm>
          <a:prstGeom prst="rect">
            <a:avLst/>
          </a:prstGeom>
        </p:spPr>
        <p:txBody>
          <a:bodyPr vert="horz" wrap="square" lIns="0" tIns="12700" rIns="0" bIns="0" rtlCol="0">
            <a:spAutoFit/>
          </a:bodyPr>
          <a:lstStyle/>
          <a:p>
            <a:pPr marL="12700" marR="356870">
              <a:lnSpc>
                <a:spcPct val="100000"/>
              </a:lnSpc>
              <a:spcBef>
                <a:spcPts val="100"/>
              </a:spcBef>
            </a:pPr>
            <a:r>
              <a:rPr sz="2000" dirty="0">
                <a:latin typeface="Times New Roman"/>
                <a:cs typeface="Times New Roman"/>
              </a:rPr>
              <a:t>Y = </a:t>
            </a:r>
            <a:r>
              <a:rPr sz="2000" spc="-5" dirty="0">
                <a:latin typeface="Times New Roman"/>
                <a:cs typeface="Times New Roman"/>
              </a:rPr>
              <a:t>actual </a:t>
            </a:r>
            <a:r>
              <a:rPr sz="2000" dirty="0">
                <a:latin typeface="Times New Roman"/>
                <a:cs typeface="Times New Roman"/>
              </a:rPr>
              <a:t>value  Y</a:t>
            </a:r>
            <a:r>
              <a:rPr sz="2000" dirty="0">
                <a:latin typeface="Arial"/>
                <a:cs typeface="Arial"/>
              </a:rPr>
              <a:t>’</a:t>
            </a:r>
            <a:r>
              <a:rPr sz="2000" dirty="0">
                <a:latin typeface="Times New Roman"/>
                <a:cs typeface="Times New Roman"/>
              </a:rPr>
              <a:t>= </a:t>
            </a:r>
            <a:r>
              <a:rPr sz="2000" spc="-5" dirty="0">
                <a:latin typeface="Times New Roman"/>
                <a:cs typeface="Times New Roman"/>
              </a:rPr>
              <a:t>Estimated</a:t>
            </a:r>
            <a:r>
              <a:rPr sz="2000" spc="-110" dirty="0">
                <a:latin typeface="Times New Roman"/>
                <a:cs typeface="Times New Roman"/>
              </a:rPr>
              <a:t> </a:t>
            </a:r>
            <a:r>
              <a:rPr sz="2000" spc="-45" dirty="0">
                <a:latin typeface="Times New Roman"/>
                <a:cs typeface="Times New Roman"/>
              </a:rPr>
              <a:t>Value</a:t>
            </a:r>
            <a:endParaRPr sz="2000">
              <a:latin typeface="Times New Roman"/>
              <a:cs typeface="Times New Roman"/>
            </a:endParaRPr>
          </a:p>
          <a:p>
            <a:pPr marL="12700">
              <a:lnSpc>
                <a:spcPct val="100000"/>
              </a:lnSpc>
            </a:pPr>
            <a:r>
              <a:rPr sz="2000" dirty="0">
                <a:latin typeface="Times New Roman"/>
                <a:cs typeface="Times New Roman"/>
              </a:rPr>
              <a:t>N = No. of</a:t>
            </a:r>
            <a:r>
              <a:rPr sz="2000" spc="-95" dirty="0">
                <a:latin typeface="Times New Roman"/>
                <a:cs typeface="Times New Roman"/>
              </a:rPr>
              <a:t> </a:t>
            </a:r>
            <a:r>
              <a:rPr sz="2000" dirty="0">
                <a:latin typeface="Times New Roman"/>
                <a:cs typeface="Times New Roman"/>
              </a:rPr>
              <a:t>observations</a:t>
            </a:r>
            <a:endParaRPr sz="2000">
              <a:latin typeface="Times New Roman"/>
              <a:cs typeface="Times New Roman"/>
            </a:endParaRPr>
          </a:p>
        </p:txBody>
      </p:sp>
      <p:sp>
        <p:nvSpPr>
          <p:cNvPr id="5" name="object 5"/>
          <p:cNvSpPr txBox="1">
            <a:spLocks noGrp="1"/>
          </p:cNvSpPr>
          <p:nvPr>
            <p:ph type="title"/>
          </p:nvPr>
        </p:nvSpPr>
        <p:spPr>
          <a:xfrm>
            <a:off x="688340" y="687069"/>
            <a:ext cx="10916920" cy="635000"/>
          </a:xfrm>
          <a:prstGeom prst="rect">
            <a:avLst/>
          </a:prstGeom>
        </p:spPr>
        <p:txBody>
          <a:bodyPr vert="horz" wrap="square" lIns="0" tIns="12065" rIns="0" bIns="0" rtlCol="0">
            <a:spAutoFit/>
          </a:bodyPr>
          <a:lstStyle/>
          <a:p>
            <a:pPr marL="12700">
              <a:lnSpc>
                <a:spcPct val="100000"/>
              </a:lnSpc>
              <a:spcBef>
                <a:spcPts val="95"/>
              </a:spcBef>
            </a:pPr>
            <a:r>
              <a:rPr sz="4000" spc="-55" dirty="0"/>
              <a:t>Standard </a:t>
            </a:r>
            <a:r>
              <a:rPr sz="4000" spc="-65" dirty="0"/>
              <a:t>error </a:t>
            </a:r>
            <a:r>
              <a:rPr sz="4000" spc="-35" dirty="0"/>
              <a:t>of </a:t>
            </a:r>
            <a:r>
              <a:rPr sz="4000" spc="-45" dirty="0"/>
              <a:t>the </a:t>
            </a:r>
            <a:r>
              <a:rPr sz="4000" spc="-60" dirty="0"/>
              <a:t>Estimate </a:t>
            </a:r>
            <a:r>
              <a:rPr sz="4000" spc="-55" dirty="0"/>
              <a:t>(Mean </a:t>
            </a:r>
            <a:r>
              <a:rPr sz="4000" spc="-65" dirty="0"/>
              <a:t>square</a:t>
            </a:r>
            <a:r>
              <a:rPr sz="4000" spc="-580" dirty="0"/>
              <a:t> </a:t>
            </a:r>
            <a:r>
              <a:rPr sz="4000" spc="-65" dirty="0"/>
              <a:t>error)</a:t>
            </a:r>
            <a:endParaRPr sz="4000" dirty="0"/>
          </a:p>
        </p:txBody>
      </p:sp>
      <p:sp>
        <p:nvSpPr>
          <p:cNvPr id="6" name="object 6"/>
          <p:cNvSpPr/>
          <p:nvPr/>
        </p:nvSpPr>
        <p:spPr>
          <a:xfrm>
            <a:off x="3811446" y="4168767"/>
            <a:ext cx="1986022" cy="74120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460354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R</a:t>
            </a:r>
            <a:r>
              <a:rPr lang="en-US" baseline="30000" dirty="0" smtClean="0"/>
              <a:t>2</a:t>
            </a:r>
            <a:r>
              <a:rPr lang="en-US" dirty="0" smtClean="0"/>
              <a:t> and </a:t>
            </a:r>
            <a:r>
              <a:rPr lang="en-US" spc="-55" dirty="0"/>
              <a:t>Standard </a:t>
            </a:r>
            <a:r>
              <a:rPr lang="en-US" spc="-65" dirty="0"/>
              <a:t>error </a:t>
            </a:r>
            <a:r>
              <a:rPr lang="en-US" spc="-35" dirty="0"/>
              <a:t>of </a:t>
            </a:r>
            <a:r>
              <a:rPr lang="en-US" spc="-45" dirty="0"/>
              <a:t>the </a:t>
            </a:r>
            <a:r>
              <a:rPr lang="en-US" spc="-60" dirty="0"/>
              <a:t>Estimate</a:t>
            </a:r>
            <a:r>
              <a:rPr lang="en-US" dirty="0" smtClean="0"/>
              <a:t> </a:t>
            </a:r>
            <a:r>
              <a:rPr lang="en-US" baseline="30000" dirty="0" smtClean="0"/>
              <a:t> </a:t>
            </a:r>
            <a:endParaRPr lang="en-US" baseline="300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40772741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88340" y="-109518"/>
            <a:ext cx="11503660" cy="2228174"/>
          </a:xfrm>
          <a:prstGeom prst="rect">
            <a:avLst/>
          </a:prstGeom>
        </p:spPr>
        <p:txBody>
          <a:bodyPr vert="horz" wrap="square" lIns="0" tIns="12065" rIns="0" bIns="0" rtlCol="0">
            <a:spAutoFit/>
          </a:bodyPr>
          <a:lstStyle/>
          <a:p>
            <a:r>
              <a:rPr sz="4000" spc="-65" dirty="0" smtClean="0"/>
              <a:t>Exa</a:t>
            </a:r>
            <a:r>
              <a:rPr sz="4000" spc="-70" dirty="0" smtClean="0"/>
              <a:t>m</a:t>
            </a:r>
            <a:r>
              <a:rPr sz="4000" spc="-65" dirty="0" smtClean="0"/>
              <a:t>pl</a:t>
            </a:r>
            <a:r>
              <a:rPr sz="4000" spc="-5" dirty="0" smtClean="0"/>
              <a:t>e</a:t>
            </a:r>
            <a:r>
              <a:rPr lang="en-US" sz="4000" dirty="0"/>
              <a:t> </a:t>
            </a:r>
            <a:r>
              <a:rPr lang="en-US" sz="4000" dirty="0" smtClean="0"/>
              <a:t>: Standard </a:t>
            </a:r>
            <a:r>
              <a:rPr lang="en-US" sz="4000" dirty="0"/>
              <a:t>Error of the Estimate used in Regression Analysis (Mean Square Error)</a:t>
            </a:r>
            <a:br>
              <a:rPr lang="en-US" sz="4000" dirty="0"/>
            </a:br>
            <a:r>
              <a:rPr lang="en-US" sz="4000" dirty="0"/>
              <a:t/>
            </a:r>
            <a:br>
              <a:rPr lang="en-US" sz="4000" dirty="0"/>
            </a:br>
            <a:endParaRPr sz="4000" dirty="0"/>
          </a:p>
        </p:txBody>
      </p:sp>
      <p:sp>
        <p:nvSpPr>
          <p:cNvPr id="5" name="object 5"/>
          <p:cNvSpPr/>
          <p:nvPr/>
        </p:nvSpPr>
        <p:spPr>
          <a:xfrm>
            <a:off x="432499" y="1735835"/>
            <a:ext cx="3924616" cy="3704844"/>
          </a:xfrm>
          <a:prstGeom prst="rect">
            <a:avLst/>
          </a:prstGeom>
          <a:blipFill>
            <a:blip r:embed="rId2" cstate="print"/>
            <a:stretch>
              <a:fillRect/>
            </a:stretch>
          </a:blipFill>
        </p:spPr>
        <p:txBody>
          <a:bodyPr wrap="square" lIns="0" tIns="0" rIns="0" bIns="0" rtlCol="0"/>
          <a:lstStyle/>
          <a:p>
            <a:endParaRPr/>
          </a:p>
        </p:txBody>
      </p:sp>
      <p:pic>
        <p:nvPicPr>
          <p:cNvPr id="9" name="Picture 8"/>
          <p:cNvPicPr>
            <a:picLocks noChangeAspect="1"/>
          </p:cNvPicPr>
          <p:nvPr/>
        </p:nvPicPr>
        <p:blipFill>
          <a:blip r:embed="rId3"/>
          <a:stretch>
            <a:fillRect/>
          </a:stretch>
        </p:blipFill>
        <p:spPr>
          <a:xfrm>
            <a:off x="4816699" y="1546739"/>
            <a:ext cx="6375042" cy="3609975"/>
          </a:xfrm>
          <a:prstGeom prst="rect">
            <a:avLst/>
          </a:prstGeom>
        </p:spPr>
      </p:pic>
      <p:sp>
        <p:nvSpPr>
          <p:cNvPr id="10" name="TextBox 9"/>
          <p:cNvSpPr txBox="1"/>
          <p:nvPr/>
        </p:nvSpPr>
        <p:spPr>
          <a:xfrm>
            <a:off x="3670479" y="5898524"/>
            <a:ext cx="4109395" cy="369332"/>
          </a:xfrm>
          <a:prstGeom prst="rect">
            <a:avLst/>
          </a:prstGeom>
          <a:noFill/>
        </p:spPr>
        <p:txBody>
          <a:bodyPr wrap="none" rtlCol="0">
            <a:spAutoFit/>
          </a:bodyPr>
          <a:lstStyle/>
          <a:p>
            <a:r>
              <a:rPr lang="en-US" b="1" dirty="0" smtClean="0"/>
              <a:t>Error: </a:t>
            </a:r>
            <a:r>
              <a:rPr lang="en-US" dirty="0" smtClean="0"/>
              <a:t>estimated </a:t>
            </a:r>
            <a:r>
              <a:rPr lang="en-US" dirty="0"/>
              <a:t>distance between actual </a:t>
            </a:r>
            <a:endParaRPr lang="en-US" b="1" dirty="0"/>
          </a:p>
        </p:txBody>
      </p:sp>
    </p:spTree>
    <p:extLst>
      <p:ext uri="{BB962C8B-B14F-4D97-AF65-F5344CB8AC3E}">
        <p14:creationId xmlns:p14="http://schemas.microsoft.com/office/powerpoint/2010/main" val="23602353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88340" y="-109518"/>
            <a:ext cx="11503660" cy="2228174"/>
          </a:xfrm>
          <a:prstGeom prst="rect">
            <a:avLst/>
          </a:prstGeom>
        </p:spPr>
        <p:txBody>
          <a:bodyPr vert="horz" wrap="square" lIns="0" tIns="12065" rIns="0" bIns="0" rtlCol="0">
            <a:spAutoFit/>
          </a:bodyPr>
          <a:lstStyle/>
          <a:p>
            <a:r>
              <a:rPr sz="4000" spc="-65" dirty="0" smtClean="0"/>
              <a:t>Exa</a:t>
            </a:r>
            <a:r>
              <a:rPr sz="4000" spc="-70" dirty="0" smtClean="0"/>
              <a:t>m</a:t>
            </a:r>
            <a:r>
              <a:rPr sz="4000" spc="-65" dirty="0" smtClean="0"/>
              <a:t>pl</a:t>
            </a:r>
            <a:r>
              <a:rPr sz="4000" spc="-5" dirty="0" smtClean="0"/>
              <a:t>e</a:t>
            </a:r>
            <a:r>
              <a:rPr lang="en-US" sz="4000" dirty="0"/>
              <a:t> </a:t>
            </a:r>
            <a:r>
              <a:rPr lang="en-US" sz="4000" dirty="0" smtClean="0"/>
              <a:t>: Standard </a:t>
            </a:r>
            <a:r>
              <a:rPr lang="en-US" sz="4000" dirty="0"/>
              <a:t>Error of the Estimate used in Regression Analysis (Mean Square Error)</a:t>
            </a:r>
            <a:br>
              <a:rPr lang="en-US" sz="4000" dirty="0"/>
            </a:br>
            <a:r>
              <a:rPr lang="en-US" sz="4000" dirty="0"/>
              <a:t/>
            </a:r>
            <a:br>
              <a:rPr lang="en-US" sz="4000" dirty="0"/>
            </a:br>
            <a:endParaRPr sz="4000" dirty="0"/>
          </a:p>
        </p:txBody>
      </p:sp>
      <p:sp>
        <p:nvSpPr>
          <p:cNvPr id="10" name="TextBox 9"/>
          <p:cNvSpPr txBox="1"/>
          <p:nvPr/>
        </p:nvSpPr>
        <p:spPr>
          <a:xfrm>
            <a:off x="3670479" y="5898524"/>
            <a:ext cx="3407536" cy="369332"/>
          </a:xfrm>
          <a:prstGeom prst="rect">
            <a:avLst/>
          </a:prstGeom>
          <a:noFill/>
        </p:spPr>
        <p:txBody>
          <a:bodyPr wrap="none" rtlCol="0">
            <a:spAutoFit/>
          </a:bodyPr>
          <a:lstStyle/>
          <a:p>
            <a:r>
              <a:rPr lang="en-US" b="1" dirty="0" smtClean="0"/>
              <a:t>Where n is the no of observations</a:t>
            </a:r>
            <a:endParaRPr lang="en-US" b="1" dirty="0"/>
          </a:p>
        </p:txBody>
      </p:sp>
      <p:pic>
        <p:nvPicPr>
          <p:cNvPr id="3" name="Picture 2"/>
          <p:cNvPicPr>
            <a:picLocks noChangeAspect="1"/>
          </p:cNvPicPr>
          <p:nvPr/>
        </p:nvPicPr>
        <p:blipFill>
          <a:blip r:embed="rId2"/>
          <a:stretch>
            <a:fillRect/>
          </a:stretch>
        </p:blipFill>
        <p:spPr>
          <a:xfrm>
            <a:off x="1120462" y="1120462"/>
            <a:ext cx="9620518" cy="4636394"/>
          </a:xfrm>
          <a:prstGeom prst="rect">
            <a:avLst/>
          </a:prstGeom>
        </p:spPr>
      </p:pic>
    </p:spTree>
    <p:extLst>
      <p:ext uri="{BB962C8B-B14F-4D97-AF65-F5344CB8AC3E}">
        <p14:creationId xmlns:p14="http://schemas.microsoft.com/office/powerpoint/2010/main" val="8743943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88340" y="-109518"/>
            <a:ext cx="11503660" cy="2228174"/>
          </a:xfrm>
          <a:prstGeom prst="rect">
            <a:avLst/>
          </a:prstGeom>
        </p:spPr>
        <p:txBody>
          <a:bodyPr vert="horz" wrap="square" lIns="0" tIns="12065" rIns="0" bIns="0" rtlCol="0">
            <a:spAutoFit/>
          </a:bodyPr>
          <a:lstStyle/>
          <a:p>
            <a:r>
              <a:rPr sz="4000" spc="-65" dirty="0" smtClean="0"/>
              <a:t>Exa</a:t>
            </a:r>
            <a:r>
              <a:rPr sz="4000" spc="-70" dirty="0" smtClean="0"/>
              <a:t>m</a:t>
            </a:r>
            <a:r>
              <a:rPr sz="4000" spc="-65" dirty="0" smtClean="0"/>
              <a:t>pl</a:t>
            </a:r>
            <a:r>
              <a:rPr sz="4000" spc="-5" dirty="0" smtClean="0"/>
              <a:t>e</a:t>
            </a:r>
            <a:r>
              <a:rPr lang="en-US" sz="4000" dirty="0"/>
              <a:t> </a:t>
            </a:r>
            <a:r>
              <a:rPr lang="en-US" sz="4000" dirty="0" smtClean="0"/>
              <a:t>: Standard </a:t>
            </a:r>
            <a:r>
              <a:rPr lang="en-US" sz="4000" dirty="0"/>
              <a:t>Error of the Estimate used in Regression Analysis (Mean Square Error)</a:t>
            </a:r>
            <a:br>
              <a:rPr lang="en-US" sz="4000" dirty="0"/>
            </a:br>
            <a:r>
              <a:rPr lang="en-US" sz="4000" dirty="0"/>
              <a:t/>
            </a:r>
            <a:br>
              <a:rPr lang="en-US" sz="4000" dirty="0"/>
            </a:br>
            <a:endParaRPr sz="4000" dirty="0"/>
          </a:p>
        </p:txBody>
      </p:sp>
      <p:sp>
        <p:nvSpPr>
          <p:cNvPr id="10" name="TextBox 9"/>
          <p:cNvSpPr txBox="1"/>
          <p:nvPr/>
        </p:nvSpPr>
        <p:spPr>
          <a:xfrm>
            <a:off x="3670479" y="5898524"/>
            <a:ext cx="3407536" cy="369332"/>
          </a:xfrm>
          <a:prstGeom prst="rect">
            <a:avLst/>
          </a:prstGeom>
          <a:noFill/>
        </p:spPr>
        <p:txBody>
          <a:bodyPr wrap="none" rtlCol="0">
            <a:spAutoFit/>
          </a:bodyPr>
          <a:lstStyle/>
          <a:p>
            <a:r>
              <a:rPr lang="en-US" b="1" dirty="0" smtClean="0"/>
              <a:t>Where n is the no of observations</a:t>
            </a:r>
            <a:endParaRPr lang="en-US" b="1" dirty="0"/>
          </a:p>
        </p:txBody>
      </p:sp>
      <p:pic>
        <p:nvPicPr>
          <p:cNvPr id="2" name="Picture 1"/>
          <p:cNvPicPr>
            <a:picLocks noChangeAspect="1"/>
          </p:cNvPicPr>
          <p:nvPr/>
        </p:nvPicPr>
        <p:blipFill>
          <a:blip r:embed="rId2"/>
          <a:stretch>
            <a:fillRect/>
          </a:stretch>
        </p:blipFill>
        <p:spPr>
          <a:xfrm>
            <a:off x="1403798" y="1628775"/>
            <a:ext cx="9569002" cy="4140960"/>
          </a:xfrm>
          <a:prstGeom prst="rect">
            <a:avLst/>
          </a:prstGeom>
        </p:spPr>
      </p:pic>
    </p:spTree>
    <p:extLst>
      <p:ext uri="{BB962C8B-B14F-4D97-AF65-F5344CB8AC3E}">
        <p14:creationId xmlns:p14="http://schemas.microsoft.com/office/powerpoint/2010/main" val="31562068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88340" y="-109518"/>
            <a:ext cx="11503660" cy="2228174"/>
          </a:xfrm>
          <a:prstGeom prst="rect">
            <a:avLst/>
          </a:prstGeom>
        </p:spPr>
        <p:txBody>
          <a:bodyPr vert="horz" wrap="square" lIns="0" tIns="12065" rIns="0" bIns="0" rtlCol="0">
            <a:spAutoFit/>
          </a:bodyPr>
          <a:lstStyle/>
          <a:p>
            <a:r>
              <a:rPr sz="4000" spc="-65" dirty="0" smtClean="0"/>
              <a:t>Exa</a:t>
            </a:r>
            <a:r>
              <a:rPr sz="4000" spc="-70" dirty="0" smtClean="0"/>
              <a:t>m</a:t>
            </a:r>
            <a:r>
              <a:rPr sz="4000" spc="-65" dirty="0" smtClean="0"/>
              <a:t>pl</a:t>
            </a:r>
            <a:r>
              <a:rPr sz="4000" spc="-5" dirty="0" smtClean="0"/>
              <a:t>e</a:t>
            </a:r>
            <a:r>
              <a:rPr lang="en-US" sz="4000" dirty="0"/>
              <a:t> </a:t>
            </a:r>
            <a:r>
              <a:rPr lang="en-US" sz="4000" dirty="0" smtClean="0"/>
              <a:t>: Standard </a:t>
            </a:r>
            <a:r>
              <a:rPr lang="en-US" sz="4000" dirty="0"/>
              <a:t>Error of the Estimate used in Regression Analysis (Mean Square Error)</a:t>
            </a:r>
            <a:br>
              <a:rPr lang="en-US" sz="4000" dirty="0"/>
            </a:br>
            <a:r>
              <a:rPr lang="en-US" sz="4000" dirty="0"/>
              <a:t/>
            </a:r>
            <a:br>
              <a:rPr lang="en-US" sz="4000" dirty="0"/>
            </a:br>
            <a:endParaRPr sz="4000" dirty="0"/>
          </a:p>
        </p:txBody>
      </p:sp>
      <p:sp>
        <p:nvSpPr>
          <p:cNvPr id="10" name="TextBox 9"/>
          <p:cNvSpPr txBox="1"/>
          <p:nvPr/>
        </p:nvSpPr>
        <p:spPr>
          <a:xfrm>
            <a:off x="3670479" y="5898524"/>
            <a:ext cx="3407536" cy="369332"/>
          </a:xfrm>
          <a:prstGeom prst="rect">
            <a:avLst/>
          </a:prstGeom>
          <a:noFill/>
        </p:spPr>
        <p:txBody>
          <a:bodyPr wrap="none" rtlCol="0">
            <a:spAutoFit/>
          </a:bodyPr>
          <a:lstStyle/>
          <a:p>
            <a:r>
              <a:rPr lang="en-US" b="1" dirty="0" smtClean="0"/>
              <a:t>Where n is the no of observations</a:t>
            </a:r>
            <a:endParaRPr lang="en-US" b="1" dirty="0"/>
          </a:p>
        </p:txBody>
      </p:sp>
      <p:pic>
        <p:nvPicPr>
          <p:cNvPr id="3" name="Picture 2"/>
          <p:cNvPicPr>
            <a:picLocks noChangeAspect="1"/>
          </p:cNvPicPr>
          <p:nvPr/>
        </p:nvPicPr>
        <p:blipFill>
          <a:blip r:embed="rId2"/>
          <a:stretch>
            <a:fillRect/>
          </a:stretch>
        </p:blipFill>
        <p:spPr>
          <a:xfrm>
            <a:off x="1159099" y="1414462"/>
            <a:ext cx="9865216" cy="4329515"/>
          </a:xfrm>
          <a:prstGeom prst="rect">
            <a:avLst/>
          </a:prstGeom>
        </p:spPr>
      </p:pic>
    </p:spTree>
    <p:extLst>
      <p:ext uri="{BB962C8B-B14F-4D97-AF65-F5344CB8AC3E}">
        <p14:creationId xmlns:p14="http://schemas.microsoft.com/office/powerpoint/2010/main" val="20541483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88340" y="-109518"/>
            <a:ext cx="11503660" cy="2228174"/>
          </a:xfrm>
          <a:prstGeom prst="rect">
            <a:avLst/>
          </a:prstGeom>
        </p:spPr>
        <p:txBody>
          <a:bodyPr vert="horz" wrap="square" lIns="0" tIns="12065" rIns="0" bIns="0" rtlCol="0">
            <a:spAutoFit/>
          </a:bodyPr>
          <a:lstStyle/>
          <a:p>
            <a:r>
              <a:rPr sz="4000" spc="-65" dirty="0" smtClean="0"/>
              <a:t>Exa</a:t>
            </a:r>
            <a:r>
              <a:rPr sz="4000" spc="-70" dirty="0" smtClean="0"/>
              <a:t>m</a:t>
            </a:r>
            <a:r>
              <a:rPr sz="4000" spc="-65" dirty="0" smtClean="0"/>
              <a:t>pl</a:t>
            </a:r>
            <a:r>
              <a:rPr sz="4000" spc="-5" dirty="0" smtClean="0"/>
              <a:t>e</a:t>
            </a:r>
            <a:r>
              <a:rPr lang="en-US" sz="4000" dirty="0"/>
              <a:t> </a:t>
            </a:r>
            <a:r>
              <a:rPr lang="en-US" sz="4000" dirty="0" smtClean="0"/>
              <a:t>: Standard </a:t>
            </a:r>
            <a:r>
              <a:rPr lang="en-US" sz="4000" dirty="0"/>
              <a:t>Error of the Estimate used in Regression Analysis (Mean Square Error)</a:t>
            </a:r>
            <a:br>
              <a:rPr lang="en-US" sz="4000" dirty="0"/>
            </a:br>
            <a:r>
              <a:rPr lang="en-US" sz="4000" dirty="0"/>
              <a:t/>
            </a:r>
            <a:br>
              <a:rPr lang="en-US" sz="4000" dirty="0"/>
            </a:br>
            <a:endParaRPr sz="4000" dirty="0"/>
          </a:p>
        </p:txBody>
      </p:sp>
      <p:sp>
        <p:nvSpPr>
          <p:cNvPr id="10" name="TextBox 9"/>
          <p:cNvSpPr txBox="1"/>
          <p:nvPr/>
        </p:nvSpPr>
        <p:spPr>
          <a:xfrm>
            <a:off x="3670479" y="5898524"/>
            <a:ext cx="3407536" cy="369332"/>
          </a:xfrm>
          <a:prstGeom prst="rect">
            <a:avLst/>
          </a:prstGeom>
          <a:noFill/>
        </p:spPr>
        <p:txBody>
          <a:bodyPr wrap="none" rtlCol="0">
            <a:spAutoFit/>
          </a:bodyPr>
          <a:lstStyle/>
          <a:p>
            <a:r>
              <a:rPr lang="en-US" b="1" dirty="0" smtClean="0"/>
              <a:t>Where n is the no of observations</a:t>
            </a:r>
            <a:endParaRPr lang="en-US" b="1" dirty="0"/>
          </a:p>
        </p:txBody>
      </p:sp>
      <p:pic>
        <p:nvPicPr>
          <p:cNvPr id="2" name="Picture 1"/>
          <p:cNvPicPr>
            <a:picLocks noChangeAspect="1"/>
          </p:cNvPicPr>
          <p:nvPr/>
        </p:nvPicPr>
        <p:blipFill>
          <a:blip r:embed="rId2"/>
          <a:stretch>
            <a:fillRect/>
          </a:stretch>
        </p:blipFill>
        <p:spPr>
          <a:xfrm>
            <a:off x="901521" y="1514474"/>
            <a:ext cx="10663707" cy="4384049"/>
          </a:xfrm>
          <a:prstGeom prst="rect">
            <a:avLst/>
          </a:prstGeom>
        </p:spPr>
      </p:pic>
    </p:spTree>
    <p:extLst>
      <p:ext uri="{BB962C8B-B14F-4D97-AF65-F5344CB8AC3E}">
        <p14:creationId xmlns:p14="http://schemas.microsoft.com/office/powerpoint/2010/main" val="8286206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5525</TotalTime>
  <Words>7468</Words>
  <Application>Microsoft Office PowerPoint</Application>
  <PresentationFormat>Widescreen</PresentationFormat>
  <Paragraphs>1633</Paragraphs>
  <Slides>264</Slides>
  <Notes>0</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264</vt:i4>
      </vt:variant>
    </vt:vector>
  </HeadingPairs>
  <TitlesOfParts>
    <vt:vector size="288" baseType="lpstr">
      <vt:lpstr>Arial</vt:lpstr>
      <vt:lpstr>Arial Black</vt:lpstr>
      <vt:lpstr>Calibri</vt:lpstr>
      <vt:lpstr>Calibri Light</vt:lpstr>
      <vt:lpstr>Cambria Math</vt:lpstr>
      <vt:lpstr>DejaVu Sans Condensed</vt:lpstr>
      <vt:lpstr>Georgia</vt:lpstr>
      <vt:lpstr>inter-bold</vt:lpstr>
      <vt:lpstr>inter-regular</vt:lpstr>
      <vt:lpstr>Latin Modern Math</vt:lpstr>
      <vt:lpstr>Liberation Sans</vt:lpstr>
      <vt:lpstr>LM Roman 8</vt:lpstr>
      <vt:lpstr>Noto Sans</vt:lpstr>
      <vt:lpstr>OpenSymbol</vt:lpstr>
      <vt:lpstr>Roboto</vt:lpstr>
      <vt:lpstr>RobotoRegular</vt:lpstr>
      <vt:lpstr>Source Sans Pro</vt:lpstr>
      <vt:lpstr>Symbol</vt:lpstr>
      <vt:lpstr>Tahoma</vt:lpstr>
      <vt:lpstr>Times New Roman</vt:lpstr>
      <vt:lpstr>Trebuchet MS</vt:lpstr>
      <vt:lpstr>Verdana</vt:lpstr>
      <vt:lpstr>Wingdings</vt:lpstr>
      <vt:lpstr>Office Theme</vt:lpstr>
      <vt:lpstr>Machine Learning</vt:lpstr>
      <vt:lpstr>PowerPoint Presentation</vt:lpstr>
      <vt:lpstr>Machine Learning - An Introduction  </vt:lpstr>
      <vt:lpstr>Machine Learning - An Introduction  </vt:lpstr>
      <vt:lpstr>Artificial  Intelligence  </vt:lpstr>
      <vt:lpstr>Best Python libraries for Machine Learning  </vt:lpstr>
      <vt:lpstr>Numpy</vt:lpstr>
      <vt:lpstr>Numpy</vt:lpstr>
      <vt:lpstr>SciPy </vt:lpstr>
      <vt:lpstr>Scikit</vt:lpstr>
      <vt:lpstr>Theano</vt:lpstr>
      <vt:lpstr>TensorFlow</vt:lpstr>
      <vt:lpstr>Keras</vt:lpstr>
      <vt:lpstr>Pandas</vt:lpstr>
      <vt:lpstr>Introduction  To Anaconda</vt:lpstr>
      <vt:lpstr>PowerPoint Presentation</vt:lpstr>
      <vt:lpstr>NUMPY</vt:lpstr>
      <vt:lpstr>PowerPoint Presentation</vt:lpstr>
      <vt:lpstr>PowerPoint Presentation</vt:lpstr>
      <vt:lpstr>Numpy</vt:lpstr>
      <vt:lpstr>NUMPY - Methods commonly used</vt:lpstr>
      <vt:lpstr>NUMPY - Methods commonly used</vt:lpstr>
      <vt:lpstr>NUMPY - SLICING</vt:lpstr>
      <vt:lpstr>NUMPY - Striding</vt:lpstr>
      <vt:lpstr>Masking</vt:lpstr>
      <vt:lpstr>Methods</vt:lpstr>
      <vt:lpstr>Pandas  - Dataframe</vt:lpstr>
      <vt:lpstr>Pandas  - Dataframe</vt:lpstr>
      <vt:lpstr>Pandas  - Dataframe</vt:lpstr>
      <vt:lpstr>Pandas  - Dataframe</vt:lpstr>
      <vt:lpstr>Pandas  - Dataframe</vt:lpstr>
      <vt:lpstr>Pandas  - Dataframe</vt:lpstr>
      <vt:lpstr>Pandas  - Slicing</vt:lpstr>
      <vt:lpstr>PowerPoint Presentation</vt:lpstr>
      <vt:lpstr>Pyplot</vt:lpstr>
      <vt:lpstr>Types</vt:lpstr>
      <vt:lpstr>Basic 2D Graph Structure  </vt:lpstr>
      <vt:lpstr>Pyplot General</vt:lpstr>
      <vt:lpstr>Seaborn </vt:lpstr>
      <vt:lpstr>  Different categories  of plot in  Seaborn</vt:lpstr>
      <vt:lpstr>  Different categories  of plot in  Seaborn</vt:lpstr>
      <vt:lpstr>PowerPoint Presentation</vt:lpstr>
      <vt:lpstr>PowerPoint Presentation</vt:lpstr>
      <vt:lpstr>Supervised Learning-  Classification</vt:lpstr>
      <vt:lpstr>Possible Classifier</vt:lpstr>
      <vt:lpstr>Possible Classifier</vt:lpstr>
      <vt:lpstr>Possible Classifier</vt:lpstr>
      <vt:lpstr>Possible Classifier</vt:lpstr>
      <vt:lpstr>Inductive Biases</vt:lpstr>
      <vt:lpstr>The Flow</vt:lpstr>
      <vt:lpstr>The Flow</vt:lpstr>
      <vt:lpstr>Training</vt:lpstr>
      <vt:lpstr>Few Applications</vt:lpstr>
      <vt:lpstr>Prediction or Regression </vt:lpstr>
      <vt:lpstr>Prediction or Regression </vt:lpstr>
      <vt:lpstr>Prediction or Regression </vt:lpstr>
      <vt:lpstr>Prediction or Regression </vt:lpstr>
      <vt:lpstr>PowerPoint Presentation</vt:lpstr>
      <vt:lpstr>Generate Synthetic Data with Python  </vt:lpstr>
      <vt:lpstr>Generate Synthetic Data with Python  </vt:lpstr>
      <vt:lpstr>Generate Synthetic Data with Python  </vt:lpstr>
      <vt:lpstr>Generate Synthetic Data with Python  </vt:lpstr>
      <vt:lpstr>The Need for Synthetic Data  </vt:lpstr>
      <vt:lpstr>Few reasons why you need generated data  </vt:lpstr>
      <vt:lpstr>PowerPoint Presentation</vt:lpstr>
      <vt:lpstr>What is Regression Analysis?</vt:lpstr>
      <vt:lpstr>Types  (x= studying, y=grade)</vt:lpstr>
      <vt:lpstr>Positive Relationship (x= Studying , y=Grades) Negative Relationship  (x= Instagram y= Grades)</vt:lpstr>
      <vt:lpstr>PowerPoint Presentation</vt:lpstr>
      <vt:lpstr>PowerPoint Presentation</vt:lpstr>
      <vt:lpstr>Population Regression Line</vt:lpstr>
      <vt:lpstr>Population Regression Line</vt:lpstr>
      <vt:lpstr>Population Regression Line</vt:lpstr>
      <vt:lpstr> Regression</vt:lpstr>
      <vt:lpstr>Regression</vt:lpstr>
      <vt:lpstr>Simple Linear Regression Model</vt:lpstr>
      <vt:lpstr>Least Square Estimation for Parameters</vt:lpstr>
      <vt:lpstr>Calculate linear regression (using least square method)</vt:lpstr>
      <vt:lpstr>Calculate linear regression using least square method (minimize the distance between the errors) </vt:lpstr>
      <vt:lpstr>Distance from the x value to the mean for all observations</vt:lpstr>
      <vt:lpstr>Distance from the y value to the mean for all observations</vt:lpstr>
      <vt:lpstr>Distance from the x and y value to the mean for all observations</vt:lpstr>
      <vt:lpstr>To calculate b1</vt:lpstr>
      <vt:lpstr>To calculate b0</vt:lpstr>
      <vt:lpstr>To calculate b0</vt:lpstr>
      <vt:lpstr>To calculate b0</vt:lpstr>
      <vt:lpstr> CALCULATING R SQUARED</vt:lpstr>
      <vt:lpstr>Calculating R2 Using Regression Analysis</vt:lpstr>
      <vt:lpstr>R squared  Predicted</vt:lpstr>
      <vt:lpstr>R squared  Estimated</vt:lpstr>
      <vt:lpstr>Example</vt:lpstr>
      <vt:lpstr>Performance of Model</vt:lpstr>
      <vt:lpstr>Standard error of the Estimate (Mean square error)</vt:lpstr>
      <vt:lpstr>Difference between R2 and Standard error of the Estimate  </vt:lpstr>
      <vt:lpstr>Example : Standard Error of the Estimate used in Regression Analysis (Mean Square Error)  </vt:lpstr>
      <vt:lpstr>Example : Standard Error of the Estimate used in Regression Analysis (Mean Square Error)  </vt:lpstr>
      <vt:lpstr>Example : Standard Error of the Estimate used in Regression Analysis (Mean Square Error)  </vt:lpstr>
      <vt:lpstr>Example : Standard Error of the Estimate used in Regression Analysis (Mean Square Error)  </vt:lpstr>
      <vt:lpstr>Example : Standard Error of the Estimate used in Regression Analysis (Mean Square Error)  </vt:lpstr>
      <vt:lpstr>Difference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Mean will change bec filled up with nan  fill up with mean whose ffmc&gt;90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 v/s      Classification</vt:lpstr>
      <vt:lpstr>PowerPoint Presentation</vt:lpstr>
      <vt:lpstr>Classification</vt:lpstr>
      <vt:lpstr>PowerPoint Presentation</vt:lpstr>
      <vt:lpstr>PowerPoint Presentation</vt:lpstr>
      <vt:lpstr>Logistic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probability between age 35 – 55  </vt:lpstr>
      <vt:lpstr>Probability can never be between 0 or above 1 </vt:lpstr>
      <vt:lpstr>Imagine if you can draw a line like mentioned below</vt:lpstr>
      <vt:lpstr>Imagine if you can draw a line like mentioned below</vt:lpstr>
      <vt:lpstr>Using Sigmoid/Logit</vt:lpstr>
      <vt:lpstr>SigmoidFunction</vt:lpstr>
      <vt:lpstr>Sigmoid Function</vt:lpstr>
      <vt:lpstr>PowerPoint Presentation</vt:lpstr>
      <vt:lpstr>PowerPoint Presentation</vt:lpstr>
      <vt:lpstr>Stretching  and Movement for the S curve</vt:lpstr>
      <vt:lpstr>When to use logistic Regression</vt:lpstr>
      <vt:lpstr>When to apply Logistic Regression </vt:lpstr>
      <vt:lpstr>PowerPoint Presentation</vt:lpstr>
      <vt:lpstr>How to map to the class label  Only yes / no between the values   0.3, .5 , .6 , .7   Instead of writing only if else statement , for smooth transition between 1 and 0 we go for sigmoid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trees are a model  where we break our data by  making decisions using series  of conditions(questions).</vt:lpstr>
      <vt:lpstr>Decision tree algorithm</vt:lpstr>
      <vt:lpstr>Decision tree components</vt:lpstr>
      <vt:lpstr>PowerPoint Presentation</vt:lpstr>
      <vt:lpstr>Basic Concept</vt:lpstr>
      <vt:lpstr>Basic Concept</vt:lpstr>
      <vt:lpstr>Some Characteristics</vt:lpstr>
      <vt:lpstr>Decision Tree and Classification Task</vt:lpstr>
      <vt:lpstr>PowerPoint Presentation</vt:lpstr>
      <vt:lpstr>Definition of Decision Tree</vt:lpstr>
      <vt:lpstr>Definition of Entropy</vt:lpstr>
      <vt:lpstr>ID3: Decision Tree Induction Algorithms</vt:lpstr>
      <vt:lpstr>Algorithm ID3 </vt:lpstr>
      <vt:lpstr>Defining Information Gain</vt:lpstr>
      <vt:lpstr>Defining Information Gain</vt:lpstr>
      <vt:lpstr>Defining Information Gain</vt:lpstr>
      <vt:lpstr>Defining Information Gain</vt:lpstr>
      <vt:lpstr>PowerPoint Presentation</vt:lpstr>
      <vt:lpstr>Impurity Metrics</vt:lpstr>
      <vt:lpstr>Applications :</vt:lpstr>
      <vt:lpstr>PowerPoint Presentation</vt:lpstr>
      <vt:lpstr>PowerPoint Presentation</vt:lpstr>
      <vt:lpstr>Training Examples</vt:lpstr>
      <vt:lpstr>PowerPoint Presentation</vt:lpstr>
      <vt:lpstr>PowerPoint Presentation</vt:lpstr>
      <vt:lpstr>PowerPoint Presentation</vt:lpstr>
      <vt:lpstr>Calculate Gain for the attribute outlook</vt:lpstr>
      <vt:lpstr>PowerPoint Presentation</vt:lpstr>
      <vt:lpstr>PowerPoint Presentation</vt:lpstr>
      <vt:lpstr>PowerPoint Presentation</vt:lpstr>
      <vt:lpstr>PowerPoint Presentation</vt:lpstr>
      <vt:lpstr>Attribute Outlook has the maximum information gain</vt:lpstr>
      <vt:lpstr>Outlook is the root node</vt:lpstr>
      <vt:lpstr>PowerPoint Presentation</vt:lpstr>
      <vt:lpstr>            WRT SUNNY</vt:lpstr>
      <vt:lpstr>PowerPoint Presentation</vt:lpstr>
      <vt:lpstr>PowerPoint Presentation</vt:lpstr>
      <vt:lpstr>PowerPoint Presentation</vt:lpstr>
      <vt:lpstr>PowerPoint Presentation</vt:lpstr>
      <vt:lpstr>WRT RAIN</vt:lpstr>
      <vt:lpstr>PowerPoint Presentation</vt:lpstr>
      <vt:lpstr>PowerPoint Presentation</vt:lpstr>
      <vt:lpstr>PowerPoint Presentation</vt:lpstr>
      <vt:lpstr>PowerPoint Presentation</vt:lpstr>
      <vt:lpstr>Top-Down Induction of Decision Trees ID3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Naïve Bayes Classifier Algorithm  </vt:lpstr>
      <vt:lpstr>Why is it called Naïve Bayes?</vt:lpstr>
      <vt:lpstr>Bayes' Theorem</vt:lpstr>
      <vt:lpstr>PowerPoint Presentation</vt:lpstr>
      <vt:lpstr>PowerPoint Presentation</vt:lpstr>
      <vt:lpstr>If we want to classify any new instance either into yes/no</vt:lpstr>
      <vt:lpstr>Prioir probability – Prob of YES and prob of No</vt:lpstr>
      <vt:lpstr>Current Prob</vt:lpstr>
      <vt:lpstr>NAIVE BAYES CLASSIFIER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 Layer Perceptron</vt:lpstr>
      <vt:lpstr>Single Layer Perceptron</vt:lpstr>
      <vt:lpstr>Single Layer Perceptron</vt:lpstr>
      <vt:lpstr>Single Layer Perceptron</vt:lpstr>
      <vt:lpstr>Single Layer Perceptron</vt:lpstr>
      <vt:lpstr>PERCEPTRON  </vt:lpstr>
      <vt:lpstr>PERCEPTRON  </vt:lpstr>
      <vt:lpstr>PowerPoint Presentation</vt:lpstr>
      <vt:lpstr>PowerPoint Presentation</vt:lpstr>
      <vt:lpstr>Linear and Non Linear Separability</vt:lpstr>
      <vt:lpstr>Linear Separability</vt:lpstr>
      <vt:lpstr>The perceptron learning rule</vt:lpstr>
      <vt:lpstr>The perceptron learning rule</vt:lpstr>
      <vt:lpstr>PowerPoint Presentation</vt:lpstr>
      <vt:lpstr>Example</vt:lpstr>
      <vt:lpstr>Example</vt:lpstr>
      <vt:lpstr>Example</vt:lpstr>
      <vt:lpstr>Example: final results</vt:lpstr>
      <vt:lpstr>Some Unhappiness About Perceptron Training</vt:lpstr>
      <vt:lpstr>Sequence</vt:lpstr>
      <vt:lpstr>Iterations</vt:lpstr>
      <vt:lpstr>How many Epochs</vt:lpstr>
      <vt:lpstr>When to stop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Windows User</dc:creator>
  <cp:lastModifiedBy>Windows User</cp:lastModifiedBy>
  <cp:revision>113</cp:revision>
  <dcterms:created xsi:type="dcterms:W3CDTF">2021-07-28T07:50:09Z</dcterms:created>
  <dcterms:modified xsi:type="dcterms:W3CDTF">2021-10-04T03:41:44Z</dcterms:modified>
</cp:coreProperties>
</file>